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71" r:id="rId4"/>
    <p:sldId id="267" r:id="rId5"/>
    <p:sldId id="257" r:id="rId6"/>
    <p:sldId id="260" r:id="rId7"/>
    <p:sldId id="258" r:id="rId8"/>
    <p:sldId id="261" r:id="rId9"/>
    <p:sldId id="262" r:id="rId10"/>
    <p:sldId id="265" r:id="rId11"/>
    <p:sldId id="266" r:id="rId12"/>
    <p:sldId id="263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F7EEB-3D0A-4928-8E75-437CD96952B4}" type="datetimeFigureOut">
              <a:rPr lang="en-US" smtClean="0"/>
              <a:pPr/>
              <a:t>7/30/2015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2939D-8486-446F-BAB1-1B13B5E770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90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12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2939D-8486-446F-BAB1-1B13B5E770A3}" type="slidenum">
              <a:rPr lang="en-ZA" smtClean="0"/>
              <a:pPr/>
              <a:t>11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4469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53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482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92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05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046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38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89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5637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3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643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9E000-E36B-4B4C-955B-B1E6CB077D2C}" type="datetimeFigureOut">
              <a:rPr lang="en-ZA" smtClean="0"/>
              <a:pPr/>
              <a:t>2015/07/30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0F850-3E06-45C4-9D14-6443F0509CA3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998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TERMINOLOGY TEST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7920880" cy="6192688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34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MEIOSIS: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Type of division that gives rise to genetically identical cells</a:t>
            </a:r>
          </a:p>
          <a:p>
            <a:pPr marL="514350" indent="-514350">
              <a:buAutoNum type="arabicPeriod"/>
            </a:pPr>
            <a:r>
              <a:rPr lang="en-ZA" dirty="0" smtClean="0"/>
              <a:t>Having a single set of chromosomes</a:t>
            </a:r>
          </a:p>
          <a:p>
            <a:pPr marL="514350" indent="-514350">
              <a:buAutoNum type="arabicPeriod"/>
            </a:pPr>
            <a:r>
              <a:rPr lang="en-ZA" dirty="0" smtClean="0"/>
              <a:t>Part of the plant life cycle that is diploid</a:t>
            </a:r>
          </a:p>
          <a:p>
            <a:pPr marL="514350" indent="-514350">
              <a:buAutoNum type="arabicPeriod"/>
            </a:pPr>
            <a:r>
              <a:rPr lang="en-ZA" dirty="0" smtClean="0"/>
              <a:t>Process in metaphase 1 that results in genetic variation</a:t>
            </a:r>
          </a:p>
          <a:p>
            <a:pPr marL="514350" indent="-514350">
              <a:buAutoNum type="arabicPeriod"/>
            </a:pPr>
            <a:r>
              <a:rPr lang="en-ZA" dirty="0" smtClean="0"/>
              <a:t>Point where homologous chromosomes overlap in prophase one.</a:t>
            </a:r>
          </a:p>
          <a:p>
            <a:pPr marL="514350" indent="-514350">
              <a:buAutoNum type="arabicPeriod"/>
            </a:pPr>
            <a:r>
              <a:rPr lang="en-ZA" dirty="0" smtClean="0"/>
              <a:t>Failure of chromosomes to separate during anaphase.</a:t>
            </a:r>
          </a:p>
          <a:p>
            <a:pPr marL="514350" indent="-514350">
              <a:buAutoNum type="arabicPeriod"/>
            </a:pPr>
            <a:r>
              <a:rPr lang="en-ZA" dirty="0" smtClean="0"/>
              <a:t>Genetic disorder where a person has 3 chromosome number 21.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352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PROTEIN SYNTHESIS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Type of sugar found in RNA</a:t>
            </a:r>
          </a:p>
          <a:p>
            <a:pPr marL="514350" indent="-514350">
              <a:buAutoNum type="arabicPeriod"/>
            </a:pPr>
            <a:r>
              <a:rPr lang="en-ZA" dirty="0" smtClean="0"/>
              <a:t>Monomers (building blocks) of proteins</a:t>
            </a:r>
          </a:p>
          <a:p>
            <a:pPr marL="514350" indent="-514350">
              <a:buAutoNum type="arabicPeriod"/>
            </a:pPr>
            <a:r>
              <a:rPr lang="en-ZA" dirty="0" smtClean="0"/>
              <a:t>Type of bond between monomers of proteins</a:t>
            </a:r>
          </a:p>
          <a:p>
            <a:pPr marL="514350" indent="-514350">
              <a:buAutoNum type="arabicPeriod"/>
            </a:pPr>
            <a:r>
              <a:rPr lang="en-ZA" dirty="0" smtClean="0"/>
              <a:t>Triplets of </a:t>
            </a:r>
            <a:r>
              <a:rPr lang="en-ZA" dirty="0" err="1" smtClean="0"/>
              <a:t>tRNA</a:t>
            </a:r>
            <a:endParaRPr lang="en-ZA" dirty="0" smtClean="0"/>
          </a:p>
          <a:p>
            <a:pPr marL="514350" indent="-514350">
              <a:buAutoNum type="arabicPeriod"/>
            </a:pPr>
            <a:r>
              <a:rPr lang="en-ZA" dirty="0" smtClean="0"/>
              <a:t>The process of forming proteins from mRNA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organelle to which </a:t>
            </a:r>
            <a:r>
              <a:rPr lang="en-ZA" dirty="0" err="1" smtClean="0"/>
              <a:t>tRNA</a:t>
            </a:r>
            <a:r>
              <a:rPr lang="en-ZA" dirty="0" smtClean="0"/>
              <a:t> join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17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DNA &amp; RNA: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Condensed form of chromatin visible during cell division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type of sugar in RNA</a:t>
            </a:r>
          </a:p>
          <a:p>
            <a:pPr marL="514350" indent="-514350">
              <a:buAutoNum type="arabicPeriod"/>
            </a:pPr>
            <a:r>
              <a:rPr lang="en-ZA" dirty="0" smtClean="0"/>
              <a:t>Type of base found in DNA, but not RNA</a:t>
            </a:r>
          </a:p>
          <a:p>
            <a:pPr marL="514350" indent="-514350">
              <a:buAutoNum type="arabicPeriod"/>
            </a:pPr>
            <a:r>
              <a:rPr lang="en-ZA" dirty="0" smtClean="0"/>
              <a:t>Name given to the twisted structure of DNA</a:t>
            </a:r>
          </a:p>
          <a:p>
            <a:pPr marL="514350" indent="-514350">
              <a:buAutoNum type="arabicPeriod"/>
            </a:pPr>
            <a:r>
              <a:rPr lang="en-ZA" dirty="0" smtClean="0"/>
              <a:t>Phase of the cell cycle during which copies of DNA are made</a:t>
            </a:r>
          </a:p>
          <a:p>
            <a:pPr marL="514350" indent="-514350">
              <a:buAutoNum type="arabicPeriod"/>
            </a:pPr>
            <a:r>
              <a:rPr lang="en-ZA" dirty="0" smtClean="0"/>
              <a:t>Building blocks of nucleic acids</a:t>
            </a:r>
          </a:p>
          <a:p>
            <a:pPr marL="514350" indent="-514350">
              <a:buAutoNum type="arabicPeriod"/>
            </a:pPr>
            <a:r>
              <a:rPr lang="en-ZA" dirty="0" smtClean="0"/>
              <a:t>Bond between nucleotides of two strands</a:t>
            </a:r>
          </a:p>
          <a:p>
            <a:pPr marL="514350" indent="-514350">
              <a:buAutoNum type="arabicPeriod"/>
            </a:pPr>
            <a:r>
              <a:rPr lang="en-ZA" dirty="0" smtClean="0"/>
              <a:t>Process of making identical copies of DNA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967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Human impact: Give the correct biological terms for the following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ZA" dirty="0" smtClean="0"/>
              <a:t>1. The amount of carbon compounds emitted into the atmosphere by the activities of an individual.</a:t>
            </a:r>
          </a:p>
          <a:p>
            <a:pPr>
              <a:buNone/>
            </a:pPr>
            <a:r>
              <a:rPr lang="en-ZA" dirty="0" smtClean="0"/>
              <a:t>2. The increased re-radiation of heat to the earths surface as a result of humans polluting the atmosphere.</a:t>
            </a:r>
          </a:p>
          <a:p>
            <a:pPr>
              <a:buNone/>
            </a:pPr>
            <a:r>
              <a:rPr lang="en-ZA" dirty="0" smtClean="0"/>
              <a:t>3. The removal of trees for human usage</a:t>
            </a:r>
          </a:p>
          <a:p>
            <a:pPr>
              <a:buNone/>
            </a:pPr>
            <a:r>
              <a:rPr lang="en-ZA" dirty="0" smtClean="0"/>
              <a:t>4. The effect of CFC’s on the layer that protects the earth from UV radiation</a:t>
            </a:r>
          </a:p>
          <a:p>
            <a:pPr>
              <a:buNone/>
            </a:pPr>
            <a:r>
              <a:rPr lang="en-ZA" dirty="0" smtClean="0"/>
              <a:t>5. Area where the water level is near or at the surface of the ground. These areas store and purify water.</a:t>
            </a:r>
          </a:p>
          <a:p>
            <a:pPr>
              <a:buNone/>
            </a:pPr>
            <a:r>
              <a:rPr lang="en-ZA" dirty="0" smtClean="0"/>
              <a:t>6. Plants from other countries</a:t>
            </a:r>
          </a:p>
          <a:p>
            <a:pPr>
              <a:buNone/>
            </a:pPr>
            <a:r>
              <a:rPr lang="en-ZA" dirty="0" smtClean="0"/>
              <a:t>7. Algal blooms as a result of fertilizers polluting water bodies.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847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ZA" dirty="0" smtClean="0"/>
              <a:t>8. Increased temperature of water as a result of usage by industry.</a:t>
            </a:r>
          </a:p>
          <a:p>
            <a:pPr>
              <a:buNone/>
            </a:pPr>
            <a:r>
              <a:rPr lang="en-ZA" dirty="0" smtClean="0"/>
              <a:t>9. having enough nutritious food, on a regular basis so as to ensure healthy living. </a:t>
            </a:r>
          </a:p>
          <a:p>
            <a:pPr>
              <a:buNone/>
            </a:pPr>
            <a:r>
              <a:rPr lang="en-ZA" dirty="0" smtClean="0"/>
              <a:t>10 Planting of only one species of crop on the same piece of land</a:t>
            </a:r>
          </a:p>
          <a:p>
            <a:pPr>
              <a:buNone/>
            </a:pPr>
            <a:r>
              <a:rPr lang="en-ZA" dirty="0" smtClean="0"/>
              <a:t>11. Chemicals used to kill insects</a:t>
            </a:r>
          </a:p>
          <a:p>
            <a:pPr>
              <a:buNone/>
            </a:pPr>
            <a:r>
              <a:rPr lang="en-ZA" dirty="0" smtClean="0"/>
              <a:t>12. The layer of ground that is rich in nutrients for plant growth (is lost by soil erosion).</a:t>
            </a:r>
          </a:p>
          <a:p>
            <a:pPr>
              <a:buNone/>
            </a:pPr>
            <a:r>
              <a:rPr lang="en-ZA" dirty="0" smtClean="0"/>
              <a:t>13. When farmers have too many herbivores that destroy the vegetation</a:t>
            </a:r>
          </a:p>
          <a:p>
            <a:pPr>
              <a:buNone/>
            </a:pPr>
            <a:r>
              <a:rPr lang="en-ZA" dirty="0" smtClean="0"/>
              <a:t>14. The variety of organisms found in an area. </a:t>
            </a:r>
          </a:p>
          <a:p>
            <a:pPr>
              <a:buNone/>
            </a:pPr>
            <a:r>
              <a:rPr lang="en-ZA" dirty="0" smtClean="0"/>
              <a:t>15. When humans destroy the areas where organisms live.</a:t>
            </a:r>
          </a:p>
        </p:txBody>
      </p:sp>
    </p:spTree>
    <p:extLst>
      <p:ext uri="{BB962C8B-B14F-4D97-AF65-F5344CB8AC3E}">
        <p14:creationId xmlns:p14="http://schemas.microsoft.com/office/powerpoint/2010/main" val="16320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ZA" dirty="0" smtClean="0"/>
              <a:t>16. Controlling the population size of pests using their natural predators/herbivores.</a:t>
            </a:r>
          </a:p>
          <a:p>
            <a:pPr>
              <a:buNone/>
            </a:pPr>
            <a:r>
              <a:rPr lang="en-ZA" dirty="0" smtClean="0"/>
              <a:t>17. The illegal removal of organisms or parts of organisms from an area.</a:t>
            </a:r>
          </a:p>
          <a:p>
            <a:pPr>
              <a:buNone/>
            </a:pPr>
            <a:r>
              <a:rPr lang="en-ZA" dirty="0" smtClean="0"/>
              <a:t>18. Restoring dumpsites with the usage of plants.</a:t>
            </a:r>
          </a:p>
          <a:p>
            <a:pPr>
              <a:buNone/>
            </a:pPr>
            <a:r>
              <a:rPr lang="en-ZA" dirty="0" smtClean="0"/>
              <a:t>19. Processing waste materials to create new products.</a:t>
            </a:r>
          </a:p>
          <a:p>
            <a:pPr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5482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Human evolution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Opening at the base of the skull through which the spine enters.</a:t>
            </a:r>
          </a:p>
          <a:p>
            <a:pPr marL="514350" indent="-514350">
              <a:buAutoNum type="arabicPeriod"/>
            </a:pPr>
            <a:r>
              <a:rPr lang="en-ZA" dirty="0" smtClean="0"/>
              <a:t>Part of the skull that encloses the brain. </a:t>
            </a:r>
          </a:p>
          <a:p>
            <a:pPr marL="514350" indent="-514350">
              <a:buAutoNum type="arabicPeriod"/>
            </a:pPr>
            <a:r>
              <a:rPr lang="en-ZA" dirty="0" smtClean="0"/>
              <a:t>Animals that walk on two legs.</a:t>
            </a:r>
          </a:p>
          <a:p>
            <a:pPr marL="514350" indent="-514350">
              <a:buAutoNum type="arabicPeriod"/>
            </a:pPr>
            <a:r>
              <a:rPr lang="en-ZA" dirty="0" smtClean="0"/>
              <a:t>Type of DNA used for tracing maternal </a:t>
            </a:r>
            <a:r>
              <a:rPr lang="en-ZA" dirty="0" err="1" smtClean="0"/>
              <a:t>ancestory</a:t>
            </a:r>
            <a:r>
              <a:rPr lang="en-ZA" dirty="0" smtClean="0"/>
              <a:t>. </a:t>
            </a:r>
          </a:p>
          <a:p>
            <a:pPr marL="514350" indent="-514350">
              <a:buAutoNum type="arabicPeriod"/>
            </a:pPr>
            <a:r>
              <a:rPr lang="en-ZA" dirty="0" smtClean="0"/>
              <a:t>Fossil found by Robert Broom at </a:t>
            </a:r>
            <a:r>
              <a:rPr lang="en-ZA" dirty="0" err="1" smtClean="0"/>
              <a:t>Sterkfontein</a:t>
            </a:r>
            <a:r>
              <a:rPr lang="en-ZA" dirty="0" smtClean="0"/>
              <a:t> caves. </a:t>
            </a:r>
          </a:p>
          <a:p>
            <a:pPr marL="514350" indent="-514350">
              <a:buAutoNum type="arabicPeriod"/>
            </a:pPr>
            <a:r>
              <a:rPr lang="en-ZA" dirty="0" smtClean="0"/>
              <a:t>Fossil from </a:t>
            </a:r>
            <a:r>
              <a:rPr lang="en-ZA" dirty="0" err="1" smtClean="0"/>
              <a:t>Taung</a:t>
            </a:r>
            <a:r>
              <a:rPr lang="en-ZA" dirty="0" smtClean="0"/>
              <a:t> in the N.C. that was described by Raymond Dart. </a:t>
            </a:r>
          </a:p>
          <a:p>
            <a:pPr marL="514350" indent="-514350">
              <a:buAutoNum type="arabicPeriod"/>
            </a:pPr>
            <a:r>
              <a:rPr lang="en-ZA" dirty="0" smtClean="0"/>
              <a:t>Fossil found by Lee Berger at caves near </a:t>
            </a:r>
            <a:r>
              <a:rPr lang="en-ZA" dirty="0" err="1" smtClean="0"/>
              <a:t>Malapa</a:t>
            </a:r>
            <a:r>
              <a:rPr lang="en-ZA" dirty="0" smtClean="0"/>
              <a:t>.</a:t>
            </a:r>
          </a:p>
          <a:p>
            <a:pPr marL="514350" indent="-514350">
              <a:buAutoNum type="arabicPeriod"/>
            </a:pPr>
            <a:r>
              <a:rPr lang="en-ZA" dirty="0" smtClean="0"/>
              <a:t>Area from which the fossil of little foot was uncovered.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19362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Evolution by natural selection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61662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ZA" dirty="0" smtClean="0"/>
              <a:t>The preserved remains or impressions of organisms. </a:t>
            </a:r>
          </a:p>
          <a:p>
            <a:pPr marL="514350" indent="-514350">
              <a:buAutoNum type="arabicPeriod"/>
            </a:pPr>
            <a:r>
              <a:rPr lang="en-ZA" dirty="0" smtClean="0"/>
              <a:t>Similar structures that are though to have come from a common ancestor.</a:t>
            </a:r>
          </a:p>
          <a:p>
            <a:pPr marL="514350" indent="-514350">
              <a:buAutoNum type="arabicPeriod"/>
            </a:pPr>
            <a:r>
              <a:rPr lang="en-ZA" dirty="0" smtClean="0"/>
              <a:t>Charles Darwin’s theory of how organisms change over time as result of their environment.</a:t>
            </a:r>
          </a:p>
          <a:p>
            <a:pPr marL="514350" indent="-514350">
              <a:buAutoNum type="arabicPeriod"/>
            </a:pPr>
            <a:r>
              <a:rPr lang="en-ZA" dirty="0" smtClean="0"/>
              <a:t>When humans choose the individuals that should breed.</a:t>
            </a:r>
          </a:p>
          <a:p>
            <a:pPr marL="514350" indent="-514350">
              <a:buAutoNum type="arabicPeriod"/>
            </a:pPr>
            <a:r>
              <a:rPr lang="en-ZA" dirty="0" smtClean="0"/>
              <a:t>When a new species arises from a previously existing one.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7940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PLANT RESPONSE: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Plant hormone causing dormancy of seeds</a:t>
            </a:r>
          </a:p>
          <a:p>
            <a:pPr marL="514350" indent="-514350">
              <a:buAutoNum type="arabicPeriod"/>
            </a:pPr>
            <a:r>
              <a:rPr lang="en-ZA" dirty="0" smtClean="0"/>
              <a:t>Plant hormone that breaks dormancy of seeds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growth of plants upwards, inhibiting the growth of lateral buds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movement of pants in response to gravity</a:t>
            </a:r>
          </a:p>
        </p:txBody>
      </p:sp>
    </p:spTree>
    <p:extLst>
      <p:ext uri="{BB962C8B-B14F-4D97-AF65-F5344CB8AC3E}">
        <p14:creationId xmlns:p14="http://schemas.microsoft.com/office/powerpoint/2010/main" val="214355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9020672" cy="1143000"/>
          </a:xfrm>
        </p:spPr>
        <p:txBody>
          <a:bodyPr>
            <a:noAutofit/>
          </a:bodyPr>
          <a:lstStyle/>
          <a:p>
            <a:r>
              <a:rPr lang="en-ZA" sz="3600" dirty="0" smtClean="0"/>
              <a:t>CHEMICAL COORDINTAION: Give the correct biological terms for the following: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Maintaining internal conditions within narrow ranges.</a:t>
            </a:r>
          </a:p>
          <a:p>
            <a:pPr marL="514350" indent="-514350">
              <a:buAutoNum type="arabicPeriod"/>
            </a:pPr>
            <a:r>
              <a:rPr lang="en-ZA" dirty="0" smtClean="0"/>
              <a:t>Part of the body that acts as the control centre for temperature changes. </a:t>
            </a:r>
          </a:p>
          <a:p>
            <a:pPr marL="514350" indent="-514350">
              <a:buAutoNum type="arabicPeriod"/>
            </a:pPr>
            <a:r>
              <a:rPr lang="en-ZA" dirty="0" smtClean="0"/>
              <a:t>When arterioles in the skin become narrow to reduce the blood flow.</a:t>
            </a:r>
          </a:p>
          <a:p>
            <a:pPr marL="514350" indent="-514350">
              <a:buAutoNum type="arabicPeriod"/>
            </a:pPr>
            <a:r>
              <a:rPr lang="en-ZA" dirty="0" smtClean="0"/>
              <a:t>Organisms where the internal temperature is controlled by external temperature. </a:t>
            </a:r>
          </a:p>
          <a:p>
            <a:pPr marL="514350" indent="-514350">
              <a:buAutoNum type="arabicPeriod"/>
            </a:pPr>
            <a:r>
              <a:rPr lang="en-ZA" dirty="0" smtClean="0"/>
              <a:t>Hormone involved in regulating salt content.</a:t>
            </a:r>
          </a:p>
          <a:p>
            <a:pPr marL="514350" indent="-514350">
              <a:buAutoNum type="arabicPeriod"/>
            </a:pPr>
            <a:r>
              <a:rPr lang="en-ZA" dirty="0" smtClean="0"/>
              <a:t>Hormone secreted when there is low blood sugar levels.</a:t>
            </a:r>
          </a:p>
          <a:p>
            <a:pPr marL="514350" indent="-514350">
              <a:buAutoNum type="arabicPeriod"/>
            </a:pPr>
            <a:r>
              <a:rPr lang="en-ZA" dirty="0" smtClean="0"/>
              <a:t>Glands that secrete via ducts.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target organ of ADH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63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EAR AND EYE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Thin transparent membrane that protects the external part of the eye. </a:t>
            </a:r>
          </a:p>
          <a:p>
            <a:pPr marL="514350" indent="-514350">
              <a:buAutoNum type="arabicPeriod"/>
            </a:pPr>
            <a:r>
              <a:rPr lang="en-ZA" dirty="0" smtClean="0"/>
              <a:t>When two eyes are used to see one image</a:t>
            </a:r>
          </a:p>
          <a:p>
            <a:pPr marL="514350" indent="-514350">
              <a:buAutoNum type="arabicPeriod"/>
            </a:pPr>
            <a:r>
              <a:rPr lang="en-ZA" dirty="0" smtClean="0"/>
              <a:t>Changes to the eye when looking at objects at different distances</a:t>
            </a:r>
          </a:p>
          <a:p>
            <a:pPr marL="514350" indent="-514350">
              <a:buAutoNum type="arabicPeriod"/>
            </a:pPr>
            <a:r>
              <a:rPr lang="en-ZA" dirty="0" smtClean="0"/>
              <a:t>Condition where the curvature of the cornea or lens is not uniform. </a:t>
            </a:r>
          </a:p>
          <a:p>
            <a:pPr marL="514350" indent="-514350">
              <a:buAutoNum type="arabicPeriod"/>
            </a:pPr>
            <a:r>
              <a:rPr lang="en-ZA" dirty="0" smtClean="0"/>
              <a:t>Condition where the eye (lens) becomes a milky colour.</a:t>
            </a:r>
          </a:p>
          <a:p>
            <a:pPr marL="514350" indent="-514350">
              <a:buAutoNum type="arabicPeriod"/>
            </a:pPr>
            <a:r>
              <a:rPr lang="en-ZA" dirty="0" smtClean="0"/>
              <a:t>Three small boned involved in hearing.</a:t>
            </a:r>
          </a:p>
          <a:p>
            <a:pPr marL="514350" indent="-514350">
              <a:buAutoNum type="arabicPeriod"/>
            </a:pPr>
            <a:r>
              <a:rPr lang="en-ZA" dirty="0" smtClean="0"/>
              <a:t>Tube that equalises air pressure within the ear</a:t>
            </a:r>
          </a:p>
          <a:p>
            <a:pPr marL="514350" indent="-514350">
              <a:buAutoNum type="arabicPeriod"/>
            </a:pPr>
            <a:r>
              <a:rPr lang="en-ZA" dirty="0" smtClean="0"/>
              <a:t>Receptor of sound of the ear.</a:t>
            </a:r>
          </a:p>
          <a:p>
            <a:pPr marL="514350" indent="-514350">
              <a:buAutoNum type="arabicPeriod"/>
            </a:pPr>
            <a:r>
              <a:rPr lang="en-ZA" dirty="0" smtClean="0"/>
              <a:t>Middle ear infections can be treated with these little tubes.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70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NERVOUS SYSTEM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Neurons that carry messages from the CNS.</a:t>
            </a:r>
          </a:p>
          <a:p>
            <a:pPr marL="514350" indent="-514350">
              <a:buAutoNum type="arabicPeriod"/>
            </a:pPr>
            <a:r>
              <a:rPr lang="en-ZA" dirty="0" smtClean="0"/>
              <a:t>Three protective membranes around the CNS</a:t>
            </a:r>
          </a:p>
          <a:p>
            <a:pPr marL="514350" indent="-514350">
              <a:buAutoNum type="arabicPeriod"/>
            </a:pPr>
            <a:r>
              <a:rPr lang="en-ZA" dirty="0" smtClean="0"/>
              <a:t>Band of nerve fibres that connect the two hemispheres of the brain.</a:t>
            </a:r>
          </a:p>
          <a:p>
            <a:pPr marL="514350" indent="-514350">
              <a:buAutoNum type="arabicPeriod"/>
            </a:pPr>
            <a:r>
              <a:rPr lang="en-ZA" dirty="0" smtClean="0"/>
              <a:t>Branch of the autonomic nervous system that is active under restful conditions.</a:t>
            </a:r>
          </a:p>
          <a:p>
            <a:pPr marL="514350" indent="-514350">
              <a:buAutoNum type="arabicPeriod"/>
            </a:pPr>
            <a:r>
              <a:rPr lang="en-ZA" dirty="0" smtClean="0"/>
              <a:t>Changes in the internal or external environment that are picked up by receptors.</a:t>
            </a:r>
          </a:p>
          <a:p>
            <a:pPr marL="514350" indent="-514350">
              <a:buAutoNum type="arabicPeriod"/>
            </a:pPr>
            <a:r>
              <a:rPr lang="en-ZA" dirty="0" smtClean="0"/>
              <a:t>Microscopic gap between two adjacent nerves.</a:t>
            </a:r>
          </a:p>
          <a:p>
            <a:pPr marL="514350" indent="-514350">
              <a:buAutoNum type="arabicPeriod"/>
            </a:pPr>
            <a:r>
              <a:rPr lang="en-ZA" dirty="0" smtClean="0"/>
              <a:t>Pathway followed by a quick automatic response to danger. </a:t>
            </a:r>
          </a:p>
          <a:p>
            <a:pPr marL="514350" indent="-514350">
              <a:buAutoNum type="arabicPeriod"/>
            </a:pPr>
            <a:r>
              <a:rPr lang="en-ZA" dirty="0" smtClean="0"/>
              <a:t>Part of the neuron damaged when a person has multiple sclerosis.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79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GENETICS: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8758"/>
            <a:ext cx="9144000" cy="550924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The allele that is seen when the genotype is heterozygous</a:t>
            </a:r>
          </a:p>
          <a:p>
            <a:pPr marL="514350" indent="-514350">
              <a:buAutoNum type="arabicPeriod"/>
            </a:pPr>
            <a:r>
              <a:rPr lang="en-ZA" dirty="0" smtClean="0"/>
              <a:t>Type of dominance where neither allele is dominant.</a:t>
            </a:r>
          </a:p>
          <a:p>
            <a:pPr marL="514350" indent="-514350">
              <a:buAutoNum type="arabicPeriod"/>
            </a:pPr>
            <a:r>
              <a:rPr lang="en-ZA" dirty="0" smtClean="0"/>
              <a:t>Genetic cross </a:t>
            </a:r>
            <a:r>
              <a:rPr lang="en-ZA" dirty="0" err="1" smtClean="0"/>
              <a:t>compairing</a:t>
            </a:r>
            <a:r>
              <a:rPr lang="en-ZA" dirty="0" smtClean="0"/>
              <a:t> two traits.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22 pairs of chromosomes excluding the sex chromosomes.</a:t>
            </a:r>
          </a:p>
          <a:p>
            <a:pPr marL="514350" indent="-514350">
              <a:buAutoNum type="arabicPeriod"/>
            </a:pPr>
            <a:r>
              <a:rPr lang="en-ZA" dirty="0" smtClean="0"/>
              <a:t>Blood clotting disorder that is carried on the X-chromosome</a:t>
            </a:r>
          </a:p>
          <a:p>
            <a:pPr marL="514350" indent="-514350">
              <a:buAutoNum type="arabicPeriod"/>
            </a:pPr>
            <a:r>
              <a:rPr lang="en-ZA" dirty="0" smtClean="0"/>
              <a:t>A change in the nucleic acid sequence of the genotype.</a:t>
            </a:r>
          </a:p>
          <a:p>
            <a:pPr marL="514350" indent="-514350">
              <a:buAutoNum type="arabicPeriod"/>
            </a:pPr>
            <a:r>
              <a:rPr lang="en-ZA" dirty="0" smtClean="0"/>
              <a:t>Identical copy of an organism.</a:t>
            </a:r>
          </a:p>
          <a:p>
            <a:pPr marL="514350" indent="-514350">
              <a:buAutoNum type="arabicPeriod"/>
            </a:pPr>
            <a:r>
              <a:rPr lang="en-ZA" dirty="0" smtClean="0"/>
              <a:t>Undifferentiated cells that have the ability to develop into many different types of cells</a:t>
            </a:r>
          </a:p>
          <a:p>
            <a:pPr marL="514350" indent="-514350">
              <a:buAutoNum type="arabicPeriod"/>
            </a:pPr>
            <a:r>
              <a:rPr lang="en-ZA" dirty="0" smtClean="0"/>
              <a:t>Type of DNA that is only inherited from the mother.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890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REPRODUCTION: Give the correct biological terms for the following: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9144000" cy="587727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ZA" dirty="0" smtClean="0"/>
              <a:t>Type of fertilisation where large amounts of gametes are released and they fuse in the water.</a:t>
            </a:r>
          </a:p>
          <a:p>
            <a:pPr marL="514350" indent="-514350">
              <a:buAutoNum type="arabicPeriod"/>
            </a:pPr>
            <a:r>
              <a:rPr lang="en-ZA" dirty="0" smtClean="0"/>
              <a:t>Transparent liquid in an amniotic egg that acts as a source of protein.</a:t>
            </a:r>
          </a:p>
          <a:p>
            <a:pPr marL="514350" indent="-514350">
              <a:buAutoNum type="arabicPeriod"/>
            </a:pPr>
            <a:r>
              <a:rPr lang="en-ZA" dirty="0" smtClean="0"/>
              <a:t>Reproductive strategy where offspring leave the nest and follow the parents, learning how to feed, straight after birth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fluid that contains spermatozoa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site of fertilisation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process of producing mature ova</a:t>
            </a:r>
          </a:p>
          <a:p>
            <a:pPr marL="514350" indent="-514350">
              <a:buAutoNum type="arabicPeriod"/>
            </a:pPr>
            <a:r>
              <a:rPr lang="en-ZA" dirty="0" smtClean="0"/>
              <a:t>Inner lining of the uterus</a:t>
            </a:r>
          </a:p>
          <a:p>
            <a:pPr marL="514350" indent="-514350">
              <a:buAutoNum type="arabicPeriod"/>
            </a:pPr>
            <a:r>
              <a:rPr lang="en-ZA" dirty="0" smtClean="0"/>
              <a:t>The release of a mature unfertilised egg from the ovary</a:t>
            </a:r>
          </a:p>
          <a:p>
            <a:pPr marL="514350" indent="-514350">
              <a:buAutoNum type="arabicPeriod"/>
            </a:pPr>
            <a:r>
              <a:rPr lang="en-ZA" dirty="0" smtClean="0"/>
              <a:t>When the blastocyst embeds itself into the uterus</a:t>
            </a:r>
          </a:p>
          <a:p>
            <a:pPr marL="514350" indent="-514350">
              <a:buAutoNum type="arabicPeriod"/>
            </a:pPr>
            <a:r>
              <a:rPr lang="en-ZA" dirty="0" smtClean="0"/>
              <a:t>Fluid that surrounds the developing foetus</a:t>
            </a:r>
          </a:p>
          <a:p>
            <a:pPr marL="514350" indent="-514350">
              <a:buAutoNum type="arabicPeriod"/>
            </a:pPr>
            <a:r>
              <a:rPr lang="en-ZA" dirty="0" smtClean="0"/>
              <a:t>Process of managing pregnancies.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855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1161</Words>
  <Application>Microsoft Office PowerPoint</Application>
  <PresentationFormat>On-screen Show (4:3)</PresentationFormat>
  <Paragraphs>128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TERMINOLOGY TEST</vt:lpstr>
      <vt:lpstr>Human evolution</vt:lpstr>
      <vt:lpstr>Evolution by natural selection</vt:lpstr>
      <vt:lpstr>PLANT RESPONSE: Give the correct biological terms for the following:</vt:lpstr>
      <vt:lpstr>CHEMICAL COORDINTAION: Give the correct biological terms for the following:</vt:lpstr>
      <vt:lpstr>EAR AND EYE Give the correct biological terms for the following:</vt:lpstr>
      <vt:lpstr>NERVOUS SYSTEM Give the correct biological terms for the following:</vt:lpstr>
      <vt:lpstr>GENETICS: Give the correct biological terms for the following:</vt:lpstr>
      <vt:lpstr>REPRODUCTION: Give the correct biological terms for the following:</vt:lpstr>
      <vt:lpstr>MEIOSIS: Give the correct biological terms for the following:</vt:lpstr>
      <vt:lpstr>PROTEIN SYNTHESIS Give the correct biological terms for the following:</vt:lpstr>
      <vt:lpstr>DNA &amp; RNA: Give the correct biological terms for the following:</vt:lpstr>
      <vt:lpstr>Human impact: Give the correct biological terms for the following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TEST</dc:title>
  <dc:creator>home</dc:creator>
  <cp:lastModifiedBy>home</cp:lastModifiedBy>
  <cp:revision>17</cp:revision>
  <dcterms:created xsi:type="dcterms:W3CDTF">2014-05-18T18:23:31Z</dcterms:created>
  <dcterms:modified xsi:type="dcterms:W3CDTF">2015-07-30T19:20:21Z</dcterms:modified>
</cp:coreProperties>
</file>