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7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94" r:id="rId15"/>
    <p:sldId id="270" r:id="rId16"/>
    <p:sldId id="271" r:id="rId17"/>
    <p:sldId id="272" r:id="rId18"/>
    <p:sldId id="295" r:id="rId19"/>
    <p:sldId id="275" r:id="rId20"/>
    <p:sldId id="296" r:id="rId21"/>
    <p:sldId id="274" r:id="rId22"/>
    <p:sldId id="277" r:id="rId23"/>
    <p:sldId id="278" r:id="rId24"/>
    <p:sldId id="279" r:id="rId25"/>
    <p:sldId id="280" r:id="rId26"/>
    <p:sldId id="297" r:id="rId27"/>
    <p:sldId id="281" r:id="rId28"/>
    <p:sldId id="282" r:id="rId29"/>
    <p:sldId id="298" r:id="rId30"/>
    <p:sldId id="299" r:id="rId31"/>
    <p:sldId id="300" r:id="rId32"/>
    <p:sldId id="301" r:id="rId33"/>
    <p:sldId id="302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A538B-54D9-4608-A20F-1E75ECDB42A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ABCEDCEF-7B9D-4075-AF16-BD1EABA60117}">
      <dgm:prSet/>
      <dgm:spPr/>
      <dgm:t>
        <a:bodyPr/>
        <a:lstStyle/>
        <a:p>
          <a:pPr rtl="0"/>
          <a:r>
            <a:rPr lang="en-ZA" b="1" smtClean="0"/>
            <a:t>HOW DOES SCIENCE WORK?</a:t>
          </a:r>
          <a:endParaRPr lang="en-ZA"/>
        </a:p>
      </dgm:t>
    </dgm:pt>
    <dgm:pt modelId="{7CB2D0B7-99CC-41FB-93EF-30BB68E928D2}" type="parTrans" cxnId="{9A8F3C7C-9A0A-4EAA-AE3F-5045B5EC4C0B}">
      <dgm:prSet/>
      <dgm:spPr/>
      <dgm:t>
        <a:bodyPr/>
        <a:lstStyle/>
        <a:p>
          <a:endParaRPr lang="en-ZA"/>
        </a:p>
      </dgm:t>
    </dgm:pt>
    <dgm:pt modelId="{2252D0C0-8DB0-4ACF-86C8-C5EA4E0EAACE}" type="sibTrans" cxnId="{9A8F3C7C-9A0A-4EAA-AE3F-5045B5EC4C0B}">
      <dgm:prSet/>
      <dgm:spPr/>
      <dgm:t>
        <a:bodyPr/>
        <a:lstStyle/>
        <a:p>
          <a:endParaRPr lang="en-ZA"/>
        </a:p>
      </dgm:t>
    </dgm:pt>
    <dgm:pt modelId="{81A28BC5-866E-4982-BA3A-2FAC4610B142}" type="pres">
      <dgm:prSet presAssocID="{517A538B-54D9-4608-A20F-1E75ECDB4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1D34A85-6BE0-4D6D-A46A-501535FD53F7}" type="pres">
      <dgm:prSet presAssocID="{ABCEDCEF-7B9D-4075-AF16-BD1EABA601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1368674-B72F-48A2-A7D1-EDF3FEAA28FF}" type="presOf" srcId="{ABCEDCEF-7B9D-4075-AF16-BD1EABA60117}" destId="{21D34A85-6BE0-4D6D-A46A-501535FD53F7}" srcOrd="0" destOrd="0" presId="urn:microsoft.com/office/officeart/2005/8/layout/vList2"/>
    <dgm:cxn modelId="{F9D6F6F0-C9F2-42C7-B0AF-752C14559DFA}" type="presOf" srcId="{517A538B-54D9-4608-A20F-1E75ECDB42AA}" destId="{81A28BC5-866E-4982-BA3A-2FAC4610B142}" srcOrd="0" destOrd="0" presId="urn:microsoft.com/office/officeart/2005/8/layout/vList2"/>
    <dgm:cxn modelId="{9A8F3C7C-9A0A-4EAA-AE3F-5045B5EC4C0B}" srcId="{517A538B-54D9-4608-A20F-1E75ECDB42AA}" destId="{ABCEDCEF-7B9D-4075-AF16-BD1EABA60117}" srcOrd="0" destOrd="0" parTransId="{7CB2D0B7-99CC-41FB-93EF-30BB68E928D2}" sibTransId="{2252D0C0-8DB0-4ACF-86C8-C5EA4E0EAACE}"/>
    <dgm:cxn modelId="{032A4D09-22FD-4C84-A35F-0E3B2D28B3F2}" type="presParOf" srcId="{81A28BC5-866E-4982-BA3A-2FAC4610B142}" destId="{21D34A85-6BE0-4D6D-A46A-501535FD53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D29DF9-EE4A-4E88-8C56-972924C5FF0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FCC2B0C-3045-4D28-A602-7BED7A33D311}">
      <dgm:prSet custT="1"/>
      <dgm:spPr/>
      <dgm:t>
        <a:bodyPr/>
        <a:lstStyle/>
        <a:p>
          <a:pPr rtl="0"/>
          <a:r>
            <a:rPr lang="en-ZA" sz="5400" b="1" dirty="0" smtClean="0"/>
            <a:t>THE VARIABLES</a:t>
          </a:r>
          <a:endParaRPr lang="en-ZA" sz="5400" dirty="0"/>
        </a:p>
      </dgm:t>
    </dgm:pt>
    <dgm:pt modelId="{D81F3E28-FAD8-49E6-9EB9-4737A10259AC}" type="parTrans" cxnId="{ECB5087A-1A52-49FE-A759-7C748918F383}">
      <dgm:prSet/>
      <dgm:spPr/>
      <dgm:t>
        <a:bodyPr/>
        <a:lstStyle/>
        <a:p>
          <a:endParaRPr lang="en-ZA"/>
        </a:p>
      </dgm:t>
    </dgm:pt>
    <dgm:pt modelId="{503B62E7-1ADB-4BE1-BA10-D2D17A38569C}" type="sibTrans" cxnId="{ECB5087A-1A52-49FE-A759-7C748918F383}">
      <dgm:prSet/>
      <dgm:spPr/>
      <dgm:t>
        <a:bodyPr/>
        <a:lstStyle/>
        <a:p>
          <a:endParaRPr lang="en-ZA"/>
        </a:p>
      </dgm:t>
    </dgm:pt>
    <dgm:pt modelId="{538759E3-1E9D-43D6-924A-2F0CA34D7823}" type="pres">
      <dgm:prSet presAssocID="{3FD29DF9-EE4A-4E88-8C56-972924C5FF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76D6D31-F190-4BC8-831C-6095572C453B}" type="pres">
      <dgm:prSet presAssocID="{6FCC2B0C-3045-4D28-A602-7BED7A33D3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CB5087A-1A52-49FE-A759-7C748918F383}" srcId="{3FD29DF9-EE4A-4E88-8C56-972924C5FF06}" destId="{6FCC2B0C-3045-4D28-A602-7BED7A33D311}" srcOrd="0" destOrd="0" parTransId="{D81F3E28-FAD8-49E6-9EB9-4737A10259AC}" sibTransId="{503B62E7-1ADB-4BE1-BA10-D2D17A38569C}"/>
    <dgm:cxn modelId="{8CA5649B-2516-4D41-AECD-0C8E35C5FDA3}" type="presOf" srcId="{6FCC2B0C-3045-4D28-A602-7BED7A33D311}" destId="{276D6D31-F190-4BC8-831C-6095572C453B}" srcOrd="0" destOrd="0" presId="urn:microsoft.com/office/officeart/2005/8/layout/vList2"/>
    <dgm:cxn modelId="{6963127F-462B-41DB-81E3-63FA4BDFD833}" type="presOf" srcId="{3FD29DF9-EE4A-4E88-8C56-972924C5FF06}" destId="{538759E3-1E9D-43D6-924A-2F0CA34D7823}" srcOrd="0" destOrd="0" presId="urn:microsoft.com/office/officeart/2005/8/layout/vList2"/>
    <dgm:cxn modelId="{D5455F44-2B50-41BD-96C7-43D28B28BB15}" type="presParOf" srcId="{538759E3-1E9D-43D6-924A-2F0CA34D7823}" destId="{276D6D31-F190-4BC8-831C-6095572C45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7F32F8-35D4-4C35-AAFB-760D8AF9D51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9A0FD671-9DF9-4F40-954C-77B0136DA5CA}">
      <dgm:prSet/>
      <dgm:spPr/>
      <dgm:t>
        <a:bodyPr/>
        <a:lstStyle/>
        <a:p>
          <a:pPr rtl="0"/>
          <a:r>
            <a:rPr lang="en-ZA" dirty="0" smtClean="0"/>
            <a:t>THE VARIABLES- remember this…</a:t>
          </a:r>
          <a:endParaRPr lang="en-ZA" dirty="0"/>
        </a:p>
      </dgm:t>
    </dgm:pt>
    <dgm:pt modelId="{EB24AFDC-77C9-4A97-9CF9-4C9459B0EEBE}" type="parTrans" cxnId="{295EFFE3-966A-4543-A55E-2A7E6B9DE6B3}">
      <dgm:prSet/>
      <dgm:spPr/>
      <dgm:t>
        <a:bodyPr/>
        <a:lstStyle/>
        <a:p>
          <a:endParaRPr lang="en-ZA"/>
        </a:p>
      </dgm:t>
    </dgm:pt>
    <dgm:pt modelId="{4A4CA12C-C82D-4DD6-9809-2E3FF1DE7E10}" type="sibTrans" cxnId="{295EFFE3-966A-4543-A55E-2A7E6B9DE6B3}">
      <dgm:prSet/>
      <dgm:spPr/>
      <dgm:t>
        <a:bodyPr/>
        <a:lstStyle/>
        <a:p>
          <a:endParaRPr lang="en-ZA"/>
        </a:p>
      </dgm:t>
    </dgm:pt>
    <dgm:pt modelId="{905B34ED-4AAB-4D4A-9611-4B59D7974C57}" type="pres">
      <dgm:prSet presAssocID="{827F32F8-35D4-4C35-AAFB-760D8AF9D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af-ZA"/>
        </a:p>
      </dgm:t>
    </dgm:pt>
    <dgm:pt modelId="{761264EF-A368-4F0F-9B7C-97BC29E19F93}" type="pres">
      <dgm:prSet presAssocID="{9A0FD671-9DF9-4F40-954C-77B0136DA5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af-ZA"/>
        </a:p>
      </dgm:t>
    </dgm:pt>
  </dgm:ptLst>
  <dgm:cxnLst>
    <dgm:cxn modelId="{4A85C9B1-51F5-4955-B640-FA4A5F311C40}" type="presOf" srcId="{9A0FD671-9DF9-4F40-954C-77B0136DA5CA}" destId="{761264EF-A368-4F0F-9B7C-97BC29E19F93}" srcOrd="0" destOrd="0" presId="urn:microsoft.com/office/officeart/2005/8/layout/vList2"/>
    <dgm:cxn modelId="{295EFFE3-966A-4543-A55E-2A7E6B9DE6B3}" srcId="{827F32F8-35D4-4C35-AAFB-760D8AF9D519}" destId="{9A0FD671-9DF9-4F40-954C-77B0136DA5CA}" srcOrd="0" destOrd="0" parTransId="{EB24AFDC-77C9-4A97-9CF9-4C9459B0EEBE}" sibTransId="{4A4CA12C-C82D-4DD6-9809-2E3FF1DE7E10}"/>
    <dgm:cxn modelId="{8EA00784-58A7-4159-A497-B4919ED984E4}" type="presOf" srcId="{827F32F8-35D4-4C35-AAFB-760D8AF9D519}" destId="{905B34ED-4AAB-4D4A-9611-4B59D7974C57}" srcOrd="0" destOrd="0" presId="urn:microsoft.com/office/officeart/2005/8/layout/vList2"/>
    <dgm:cxn modelId="{FBC8F616-045D-4680-B433-B69101DCD3CE}" type="presParOf" srcId="{905B34ED-4AAB-4D4A-9611-4B59D7974C57}" destId="{761264EF-A368-4F0F-9B7C-97BC29E19F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FF9C40-6C76-4DBE-BF5A-3E7197EFF76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3FC6FFD-7ACF-45C9-8054-F4771843DBA5}">
      <dgm:prSet/>
      <dgm:spPr/>
      <dgm:t>
        <a:bodyPr/>
        <a:lstStyle/>
        <a:p>
          <a:pPr rtl="0"/>
          <a:r>
            <a:rPr lang="en-ZA" b="1" dirty="0" smtClean="0"/>
            <a:t>DIFFERENCE BETWEEN AN AIM AND A HYPOTHESIS</a:t>
          </a:r>
          <a:endParaRPr lang="en-ZA" dirty="0"/>
        </a:p>
      </dgm:t>
    </dgm:pt>
    <dgm:pt modelId="{B192482B-ED31-4360-B8D0-17CBD0EB7E09}" type="parTrans" cxnId="{A476F97C-EF84-4EBE-AFF1-188DD3DC5CFF}">
      <dgm:prSet/>
      <dgm:spPr/>
      <dgm:t>
        <a:bodyPr/>
        <a:lstStyle/>
        <a:p>
          <a:endParaRPr lang="en-ZA"/>
        </a:p>
      </dgm:t>
    </dgm:pt>
    <dgm:pt modelId="{7D2C463A-6169-4F7B-A178-63E281D05264}" type="sibTrans" cxnId="{A476F97C-EF84-4EBE-AFF1-188DD3DC5CFF}">
      <dgm:prSet/>
      <dgm:spPr/>
      <dgm:t>
        <a:bodyPr/>
        <a:lstStyle/>
        <a:p>
          <a:endParaRPr lang="en-ZA"/>
        </a:p>
      </dgm:t>
    </dgm:pt>
    <dgm:pt modelId="{62545B84-58C1-4830-AA6D-4D3411FFA7F6}" type="pres">
      <dgm:prSet presAssocID="{B6FF9C40-6C76-4DBE-BF5A-3E7197EFF7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757EF76-B555-4108-BCEB-6182F4647015}" type="pres">
      <dgm:prSet presAssocID="{E3FC6FFD-7ACF-45C9-8054-F4771843DBA5}" presName="parentText" presStyleLbl="node1" presStyleIdx="0" presStyleCnt="1" custScaleY="16282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476F97C-EF84-4EBE-AFF1-188DD3DC5CFF}" srcId="{B6FF9C40-6C76-4DBE-BF5A-3E7197EFF767}" destId="{E3FC6FFD-7ACF-45C9-8054-F4771843DBA5}" srcOrd="0" destOrd="0" parTransId="{B192482B-ED31-4360-B8D0-17CBD0EB7E09}" sibTransId="{7D2C463A-6169-4F7B-A178-63E281D05264}"/>
    <dgm:cxn modelId="{83E016B6-402A-48E3-AAEB-D3CE2C739DD4}" type="presOf" srcId="{B6FF9C40-6C76-4DBE-BF5A-3E7197EFF767}" destId="{62545B84-58C1-4830-AA6D-4D3411FFA7F6}" srcOrd="0" destOrd="0" presId="urn:microsoft.com/office/officeart/2005/8/layout/vList2"/>
    <dgm:cxn modelId="{FA615A3D-FD5C-4DA9-85A3-1465E981D656}" type="presOf" srcId="{E3FC6FFD-7ACF-45C9-8054-F4771843DBA5}" destId="{6757EF76-B555-4108-BCEB-6182F4647015}" srcOrd="0" destOrd="0" presId="urn:microsoft.com/office/officeart/2005/8/layout/vList2"/>
    <dgm:cxn modelId="{798D7397-E89C-47A8-AD31-5C28AAA8B13A}" type="presParOf" srcId="{62545B84-58C1-4830-AA6D-4D3411FFA7F6}" destId="{6757EF76-B555-4108-BCEB-6182F46470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F05833-7F41-4892-824B-94D137D5A6A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AA0989B-688A-4139-85B3-5627D31564B7}">
      <dgm:prSet/>
      <dgm:spPr/>
      <dgm:t>
        <a:bodyPr/>
        <a:lstStyle/>
        <a:p>
          <a:pPr rtl="0"/>
          <a:r>
            <a:rPr lang="en-ZA" b="1" dirty="0" smtClean="0"/>
            <a:t>SO WHAT IS THE CONTROL?</a:t>
          </a:r>
          <a:endParaRPr lang="en-ZA" dirty="0"/>
        </a:p>
      </dgm:t>
    </dgm:pt>
    <dgm:pt modelId="{2F0668CE-0807-47F8-8D0B-78C04ADD8CE1}" type="parTrans" cxnId="{7B89C1EB-A6FE-46CC-89B5-F7C3735981BB}">
      <dgm:prSet/>
      <dgm:spPr/>
      <dgm:t>
        <a:bodyPr/>
        <a:lstStyle/>
        <a:p>
          <a:endParaRPr lang="en-ZA"/>
        </a:p>
      </dgm:t>
    </dgm:pt>
    <dgm:pt modelId="{9BE341DF-2050-42EC-940A-17CBFCC64C36}" type="sibTrans" cxnId="{7B89C1EB-A6FE-46CC-89B5-F7C3735981BB}">
      <dgm:prSet/>
      <dgm:spPr/>
      <dgm:t>
        <a:bodyPr/>
        <a:lstStyle/>
        <a:p>
          <a:endParaRPr lang="en-ZA"/>
        </a:p>
      </dgm:t>
    </dgm:pt>
    <dgm:pt modelId="{14BEBD1A-52CE-4193-92C1-53A1432B0696}" type="pres">
      <dgm:prSet presAssocID="{9BF05833-7F41-4892-824B-94D137D5A6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8604C62-5E6F-4EDB-AC91-1A5BADCA05ED}" type="pres">
      <dgm:prSet presAssocID="{AAA0989B-688A-4139-85B3-5627D31564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F14213E-A07D-45F8-A041-3ACEF2147F60}" type="presOf" srcId="{9BF05833-7F41-4892-824B-94D137D5A6A0}" destId="{14BEBD1A-52CE-4193-92C1-53A1432B0696}" srcOrd="0" destOrd="0" presId="urn:microsoft.com/office/officeart/2005/8/layout/vList2"/>
    <dgm:cxn modelId="{7B89C1EB-A6FE-46CC-89B5-F7C3735981BB}" srcId="{9BF05833-7F41-4892-824B-94D137D5A6A0}" destId="{AAA0989B-688A-4139-85B3-5627D31564B7}" srcOrd="0" destOrd="0" parTransId="{2F0668CE-0807-47F8-8D0B-78C04ADD8CE1}" sibTransId="{9BE341DF-2050-42EC-940A-17CBFCC64C36}"/>
    <dgm:cxn modelId="{F1EDB5A3-F091-4CD5-8A44-9A54C04563EA}" type="presOf" srcId="{AAA0989B-688A-4139-85B3-5627D31564B7}" destId="{F8604C62-5E6F-4EDB-AC91-1A5BADCA05ED}" srcOrd="0" destOrd="0" presId="urn:microsoft.com/office/officeart/2005/8/layout/vList2"/>
    <dgm:cxn modelId="{048EB49B-7DCA-46E9-864C-3FE77BEB9496}" type="presParOf" srcId="{14BEBD1A-52CE-4193-92C1-53A1432B0696}" destId="{F8604C62-5E6F-4EDB-AC91-1A5BADCA05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55EE14-27A9-40FA-8E62-2407B9CF379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261910A-04AA-4330-BEE8-873DBFBBDA87}">
      <dgm:prSet/>
      <dgm:spPr/>
      <dgm:t>
        <a:bodyPr/>
        <a:lstStyle/>
        <a:p>
          <a:pPr rtl="0"/>
          <a:r>
            <a:rPr lang="en-US" b="1" smtClean="0"/>
            <a:t>VARIABLES AND DATA</a:t>
          </a:r>
          <a:endParaRPr lang="en-ZA"/>
        </a:p>
      </dgm:t>
    </dgm:pt>
    <dgm:pt modelId="{E0B30451-E38D-475A-A883-F2EA1CC1F555}" type="parTrans" cxnId="{D16B4B53-AFF6-4EED-ACD6-5BBD021393B3}">
      <dgm:prSet/>
      <dgm:spPr/>
      <dgm:t>
        <a:bodyPr/>
        <a:lstStyle/>
        <a:p>
          <a:endParaRPr lang="en-ZA"/>
        </a:p>
      </dgm:t>
    </dgm:pt>
    <dgm:pt modelId="{6D6416C9-8A2C-4FD1-8C9E-B56E28AE6937}" type="sibTrans" cxnId="{D16B4B53-AFF6-4EED-ACD6-5BBD021393B3}">
      <dgm:prSet/>
      <dgm:spPr/>
      <dgm:t>
        <a:bodyPr/>
        <a:lstStyle/>
        <a:p>
          <a:endParaRPr lang="en-ZA"/>
        </a:p>
      </dgm:t>
    </dgm:pt>
    <dgm:pt modelId="{3E6E7622-CEC8-4765-AF03-A7AE102D9F1D}" type="pres">
      <dgm:prSet presAssocID="{A855EE14-27A9-40FA-8E62-2407B9CF37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7F3B923-5461-4F02-BE49-323A7EA5DE7B}" type="pres">
      <dgm:prSet presAssocID="{6261910A-04AA-4330-BEE8-873DBFBBDA87}" presName="parentText" presStyleLbl="node1" presStyleIdx="0" presStyleCnt="1" custScaleY="10263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71D08F7-9EE4-478A-BC5B-0D36339A117E}" type="presOf" srcId="{A855EE14-27A9-40FA-8E62-2407B9CF379D}" destId="{3E6E7622-CEC8-4765-AF03-A7AE102D9F1D}" srcOrd="0" destOrd="0" presId="urn:microsoft.com/office/officeart/2005/8/layout/vList2"/>
    <dgm:cxn modelId="{D16B4B53-AFF6-4EED-ACD6-5BBD021393B3}" srcId="{A855EE14-27A9-40FA-8E62-2407B9CF379D}" destId="{6261910A-04AA-4330-BEE8-873DBFBBDA87}" srcOrd="0" destOrd="0" parTransId="{E0B30451-E38D-475A-A883-F2EA1CC1F555}" sibTransId="{6D6416C9-8A2C-4FD1-8C9E-B56E28AE6937}"/>
    <dgm:cxn modelId="{C31485CA-5117-4EAC-9F75-6C012D61E204}" type="presOf" srcId="{6261910A-04AA-4330-BEE8-873DBFBBDA87}" destId="{37F3B923-5461-4F02-BE49-323A7EA5DE7B}" srcOrd="0" destOrd="0" presId="urn:microsoft.com/office/officeart/2005/8/layout/vList2"/>
    <dgm:cxn modelId="{9AC41537-DF2A-4E43-85AE-31C875C569C4}" type="presParOf" srcId="{3E6E7622-CEC8-4765-AF03-A7AE102D9F1D}" destId="{37F3B923-5461-4F02-BE49-323A7EA5DE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D70CF3-365E-4F26-A4E3-338219670A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EE4A3B18-5C59-449F-8EE1-2C0EA0656E62}">
      <dgm:prSet/>
      <dgm:spPr/>
      <dgm:t>
        <a:bodyPr/>
        <a:lstStyle/>
        <a:p>
          <a:pPr rtl="0"/>
          <a:r>
            <a:rPr lang="en-ZA" b="1" smtClean="0"/>
            <a:t>TYPES OF DATA</a:t>
          </a:r>
          <a:endParaRPr lang="en-ZA"/>
        </a:p>
      </dgm:t>
    </dgm:pt>
    <dgm:pt modelId="{A96EB6E0-748F-4058-B111-4545E3F4DFEC}" type="parTrans" cxnId="{01802D87-E8C8-48D9-BBAF-B759A63F4B25}">
      <dgm:prSet/>
      <dgm:spPr/>
      <dgm:t>
        <a:bodyPr/>
        <a:lstStyle/>
        <a:p>
          <a:endParaRPr lang="en-ZA"/>
        </a:p>
      </dgm:t>
    </dgm:pt>
    <dgm:pt modelId="{1F19A80E-28F7-446C-AA49-FDBF2D31D2DC}" type="sibTrans" cxnId="{01802D87-E8C8-48D9-BBAF-B759A63F4B25}">
      <dgm:prSet/>
      <dgm:spPr/>
      <dgm:t>
        <a:bodyPr/>
        <a:lstStyle/>
        <a:p>
          <a:endParaRPr lang="en-ZA"/>
        </a:p>
      </dgm:t>
    </dgm:pt>
    <dgm:pt modelId="{1AF9F3FD-6A7C-4C4B-A5AF-C7296BB67BB9}" type="pres">
      <dgm:prSet presAssocID="{E5D70CF3-365E-4F26-A4E3-338219670AE0}" presName="linear" presStyleCnt="0">
        <dgm:presLayoutVars>
          <dgm:animLvl val="lvl"/>
          <dgm:resizeHandles val="exact"/>
        </dgm:presLayoutVars>
      </dgm:prSet>
      <dgm:spPr/>
    </dgm:pt>
    <dgm:pt modelId="{943D1443-305D-4EAC-A555-002EC8A07833}" type="pres">
      <dgm:prSet presAssocID="{EE4A3B18-5C59-449F-8EE1-2C0EA0656E6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740ADFF-6DA0-483A-AC6F-965E5F1CAA21}" type="presOf" srcId="{E5D70CF3-365E-4F26-A4E3-338219670AE0}" destId="{1AF9F3FD-6A7C-4C4B-A5AF-C7296BB67BB9}" srcOrd="0" destOrd="0" presId="urn:microsoft.com/office/officeart/2005/8/layout/vList2"/>
    <dgm:cxn modelId="{372FBC6F-C365-46CD-B0EA-E43CC1E9DED6}" type="presOf" srcId="{EE4A3B18-5C59-449F-8EE1-2C0EA0656E62}" destId="{943D1443-305D-4EAC-A555-002EC8A07833}" srcOrd="0" destOrd="0" presId="urn:microsoft.com/office/officeart/2005/8/layout/vList2"/>
    <dgm:cxn modelId="{01802D87-E8C8-48D9-BBAF-B759A63F4B25}" srcId="{E5D70CF3-365E-4F26-A4E3-338219670AE0}" destId="{EE4A3B18-5C59-449F-8EE1-2C0EA0656E62}" srcOrd="0" destOrd="0" parTransId="{A96EB6E0-748F-4058-B111-4545E3F4DFEC}" sibTransId="{1F19A80E-28F7-446C-AA49-FDBF2D31D2DC}"/>
    <dgm:cxn modelId="{43E47A94-C430-4138-BC74-00BDE6C75DA1}" type="presParOf" srcId="{1AF9F3FD-6A7C-4C4B-A5AF-C7296BB67BB9}" destId="{943D1443-305D-4EAC-A555-002EC8A078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718AC8-4D45-4EBA-9604-F705D1EDC0C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6CDD88A-2037-4B8F-8612-9CDE97B16660}">
      <dgm:prSet custT="1"/>
      <dgm:spPr/>
      <dgm:t>
        <a:bodyPr/>
        <a:lstStyle/>
        <a:p>
          <a:pPr rtl="0"/>
          <a:r>
            <a:rPr lang="en-ZA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VALIDITY </a:t>
          </a:r>
          <a:r>
            <a:rPr lang="en-ZA" sz="48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vs</a:t>
          </a:r>
          <a:r>
            <a:rPr lang="en-ZA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RELIABILITY</a:t>
          </a:r>
          <a:endParaRPr lang="en-ZA" sz="4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BA670D-428E-4D50-8222-83E41809E3CF}" type="parTrans" cxnId="{3F29945C-122A-4050-9878-5F5295771119}">
      <dgm:prSet/>
      <dgm:spPr/>
      <dgm:t>
        <a:bodyPr/>
        <a:lstStyle/>
        <a:p>
          <a:endParaRPr lang="en-ZA"/>
        </a:p>
      </dgm:t>
    </dgm:pt>
    <dgm:pt modelId="{EEAA7D37-1997-4ACC-B1C7-9293776742E9}" type="sibTrans" cxnId="{3F29945C-122A-4050-9878-5F5295771119}">
      <dgm:prSet/>
      <dgm:spPr/>
      <dgm:t>
        <a:bodyPr/>
        <a:lstStyle/>
        <a:p>
          <a:endParaRPr lang="en-ZA"/>
        </a:p>
      </dgm:t>
    </dgm:pt>
    <dgm:pt modelId="{FA66F658-D74E-4B32-9144-966FCE19CC3C}" type="pres">
      <dgm:prSet presAssocID="{B5718AC8-4D45-4EBA-9604-F705D1EDC0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6565789-1A7D-4C61-81B4-08448D7B8D92}" type="pres">
      <dgm:prSet presAssocID="{A6CDD88A-2037-4B8F-8612-9CDE97B166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1C9EB3B-0945-4F1E-92A9-87C4EF2803ED}" type="presOf" srcId="{A6CDD88A-2037-4B8F-8612-9CDE97B16660}" destId="{26565789-1A7D-4C61-81B4-08448D7B8D92}" srcOrd="0" destOrd="0" presId="urn:microsoft.com/office/officeart/2005/8/layout/vList2"/>
    <dgm:cxn modelId="{3F29945C-122A-4050-9878-5F5295771119}" srcId="{B5718AC8-4D45-4EBA-9604-F705D1EDC0CC}" destId="{A6CDD88A-2037-4B8F-8612-9CDE97B16660}" srcOrd="0" destOrd="0" parTransId="{56BA670D-428E-4D50-8222-83E41809E3CF}" sibTransId="{EEAA7D37-1997-4ACC-B1C7-9293776742E9}"/>
    <dgm:cxn modelId="{0BCBC92A-B433-444D-81A0-4F259CD10DC6}" type="presOf" srcId="{B5718AC8-4D45-4EBA-9604-F705D1EDC0CC}" destId="{FA66F658-D74E-4B32-9144-966FCE19CC3C}" srcOrd="0" destOrd="0" presId="urn:microsoft.com/office/officeart/2005/8/layout/vList2"/>
    <dgm:cxn modelId="{5D68E923-45F4-49DC-B11C-236F0DC12231}" type="presParOf" srcId="{FA66F658-D74E-4B32-9144-966FCE19CC3C}" destId="{26565789-1A7D-4C61-81B4-08448D7B8D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6D405-EC82-4B29-8AF1-F419953570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ED962334-B080-417A-A5C6-9CDEFF23084A}">
      <dgm:prSet custT="1"/>
      <dgm:spPr/>
      <dgm:t>
        <a:bodyPr/>
        <a:lstStyle/>
        <a:p>
          <a:r>
            <a:rPr lang="en-ZA" sz="4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Plan and execute an investigation by using the Scientific Method</a:t>
          </a:r>
          <a:endParaRPr lang="en-ZA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2B4DEE-234C-41CE-BCFB-409EC16C45F0}" type="parTrans" cxnId="{92AC03C7-2A5B-45A2-AF1B-9251E8BB8BEB}">
      <dgm:prSet/>
      <dgm:spPr/>
      <dgm:t>
        <a:bodyPr/>
        <a:lstStyle/>
        <a:p>
          <a:endParaRPr lang="en-ZA"/>
        </a:p>
      </dgm:t>
    </dgm:pt>
    <dgm:pt modelId="{63252A22-5C0A-4E64-AA4D-BF9ADB2C0051}" type="sibTrans" cxnId="{92AC03C7-2A5B-45A2-AF1B-9251E8BB8BEB}">
      <dgm:prSet/>
      <dgm:spPr/>
      <dgm:t>
        <a:bodyPr/>
        <a:lstStyle/>
        <a:p>
          <a:endParaRPr lang="en-ZA"/>
        </a:p>
      </dgm:t>
    </dgm:pt>
    <dgm:pt modelId="{C750FD7E-C9C7-4253-BFA1-6B34A99B44F0}" type="pres">
      <dgm:prSet presAssocID="{1DA6D405-EC82-4B29-8AF1-F41995357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2530CFA-9AE2-439B-92AC-9AAFA77D0957}" type="pres">
      <dgm:prSet presAssocID="{ED962334-B080-417A-A5C6-9CDEFF23084A}" presName="parentText" presStyleLbl="node1" presStyleIdx="0" presStyleCnt="1" custScaleY="453935" custLinFactY="52649" custLinFactNeighborX="-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2AC03C7-2A5B-45A2-AF1B-9251E8BB8BEB}" srcId="{1DA6D405-EC82-4B29-8AF1-F419953570D4}" destId="{ED962334-B080-417A-A5C6-9CDEFF23084A}" srcOrd="0" destOrd="0" parTransId="{182B4DEE-234C-41CE-BCFB-409EC16C45F0}" sibTransId="{63252A22-5C0A-4E64-AA4D-BF9ADB2C0051}"/>
    <dgm:cxn modelId="{E09DFC1C-FCAB-4EB6-A60B-86F5E6318426}" type="presOf" srcId="{1DA6D405-EC82-4B29-8AF1-F419953570D4}" destId="{C750FD7E-C9C7-4253-BFA1-6B34A99B44F0}" srcOrd="0" destOrd="0" presId="urn:microsoft.com/office/officeart/2005/8/layout/vList2"/>
    <dgm:cxn modelId="{36FC5272-F69E-44FD-9388-1D63C05564AD}" type="presOf" srcId="{ED962334-B080-417A-A5C6-9CDEFF23084A}" destId="{62530CFA-9AE2-439B-92AC-9AAFA77D0957}" srcOrd="0" destOrd="0" presId="urn:microsoft.com/office/officeart/2005/8/layout/vList2"/>
    <dgm:cxn modelId="{12785CDC-6B08-488B-AC14-A6A9E080B1FB}" type="presParOf" srcId="{C750FD7E-C9C7-4253-BFA1-6B34A99B44F0}" destId="{62530CFA-9AE2-439B-92AC-9AAFA77D09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6D405-EC82-4B29-8AF1-F419953570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ED962334-B080-417A-A5C6-9CDEFF23084A}">
      <dgm:prSet custT="1"/>
      <dgm:spPr/>
      <dgm:t>
        <a:bodyPr/>
        <a:lstStyle/>
        <a:p>
          <a:r>
            <a:rPr lang="en-ZA" sz="4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Plan and execute an investigation by using the Scientific Method…Continued</a:t>
          </a:r>
          <a:endParaRPr lang="en-ZA" sz="4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2B4DEE-234C-41CE-BCFB-409EC16C45F0}" type="parTrans" cxnId="{92AC03C7-2A5B-45A2-AF1B-9251E8BB8BEB}">
      <dgm:prSet/>
      <dgm:spPr/>
      <dgm:t>
        <a:bodyPr/>
        <a:lstStyle/>
        <a:p>
          <a:endParaRPr lang="en-ZA"/>
        </a:p>
      </dgm:t>
    </dgm:pt>
    <dgm:pt modelId="{63252A22-5C0A-4E64-AA4D-BF9ADB2C0051}" type="sibTrans" cxnId="{92AC03C7-2A5B-45A2-AF1B-9251E8BB8BEB}">
      <dgm:prSet/>
      <dgm:spPr/>
      <dgm:t>
        <a:bodyPr/>
        <a:lstStyle/>
        <a:p>
          <a:endParaRPr lang="en-ZA"/>
        </a:p>
      </dgm:t>
    </dgm:pt>
    <dgm:pt modelId="{C750FD7E-C9C7-4253-BFA1-6B34A99B44F0}" type="pres">
      <dgm:prSet presAssocID="{1DA6D405-EC82-4B29-8AF1-F41995357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2530CFA-9AE2-439B-92AC-9AAFA77D0957}" type="pres">
      <dgm:prSet presAssocID="{ED962334-B080-417A-A5C6-9CDEFF23084A}" presName="parentText" presStyleLbl="node1" presStyleIdx="0" presStyleCnt="1" custScaleY="663443" custLinFactY="52649" custLinFactNeighborX="-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2AC03C7-2A5B-45A2-AF1B-9251E8BB8BEB}" srcId="{1DA6D405-EC82-4B29-8AF1-F419953570D4}" destId="{ED962334-B080-417A-A5C6-9CDEFF23084A}" srcOrd="0" destOrd="0" parTransId="{182B4DEE-234C-41CE-BCFB-409EC16C45F0}" sibTransId="{63252A22-5C0A-4E64-AA4D-BF9ADB2C0051}"/>
    <dgm:cxn modelId="{1577B62B-6F79-467D-B14D-2B4742EB2D05}" type="presOf" srcId="{ED962334-B080-417A-A5C6-9CDEFF23084A}" destId="{62530CFA-9AE2-439B-92AC-9AAFA77D0957}" srcOrd="0" destOrd="0" presId="urn:microsoft.com/office/officeart/2005/8/layout/vList2"/>
    <dgm:cxn modelId="{EB2F21E6-E370-4DB7-8094-885BB7A74800}" type="presOf" srcId="{1DA6D405-EC82-4B29-8AF1-F419953570D4}" destId="{C750FD7E-C9C7-4253-BFA1-6B34A99B44F0}" srcOrd="0" destOrd="0" presId="urn:microsoft.com/office/officeart/2005/8/layout/vList2"/>
    <dgm:cxn modelId="{8D49FA45-90B0-48EF-BA46-DA62B1C7FBD5}" type="presParOf" srcId="{C750FD7E-C9C7-4253-BFA1-6B34A99B44F0}" destId="{62530CFA-9AE2-439B-92AC-9AAFA77D09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79B95-B792-4FFB-A200-6D637D6827D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5EC0C14-A2E6-4363-8683-894E6AC4944D}">
      <dgm:prSet/>
      <dgm:spPr/>
      <dgm:t>
        <a:bodyPr/>
        <a:lstStyle/>
        <a:p>
          <a:pPr rtl="0"/>
          <a:r>
            <a:rPr lang="en-US" b="1" dirty="0" smtClean="0"/>
            <a:t>Do Research to support your investigation</a:t>
          </a:r>
          <a:endParaRPr lang="en-ZA" dirty="0"/>
        </a:p>
      </dgm:t>
    </dgm:pt>
    <dgm:pt modelId="{FF8B34B7-4AC9-4AC0-8411-BBE2C39581F0}" type="parTrans" cxnId="{C275831E-2609-4837-B74D-6DD0D0951189}">
      <dgm:prSet/>
      <dgm:spPr/>
      <dgm:t>
        <a:bodyPr/>
        <a:lstStyle/>
        <a:p>
          <a:endParaRPr lang="en-ZA"/>
        </a:p>
      </dgm:t>
    </dgm:pt>
    <dgm:pt modelId="{5C76FC96-D766-4FFF-862E-F486C8B6ADF9}" type="sibTrans" cxnId="{C275831E-2609-4837-B74D-6DD0D0951189}">
      <dgm:prSet/>
      <dgm:spPr/>
      <dgm:t>
        <a:bodyPr/>
        <a:lstStyle/>
        <a:p>
          <a:endParaRPr lang="en-ZA"/>
        </a:p>
      </dgm:t>
    </dgm:pt>
    <dgm:pt modelId="{B1D0AB85-5E04-448C-A09E-873EEAA603BF}" type="pres">
      <dgm:prSet presAssocID="{51379B95-B792-4FFB-A200-6D637D6827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6A1EE13-F182-4957-9332-250DA968A635}" type="pres">
      <dgm:prSet presAssocID="{F5EC0C14-A2E6-4363-8683-894E6AC4944D}" presName="parentText" presStyleLbl="node1" presStyleIdx="0" presStyleCnt="1" custScaleY="6749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275831E-2609-4837-B74D-6DD0D0951189}" srcId="{51379B95-B792-4FFB-A200-6D637D6827D7}" destId="{F5EC0C14-A2E6-4363-8683-894E6AC4944D}" srcOrd="0" destOrd="0" parTransId="{FF8B34B7-4AC9-4AC0-8411-BBE2C39581F0}" sibTransId="{5C76FC96-D766-4FFF-862E-F486C8B6ADF9}"/>
    <dgm:cxn modelId="{10474A58-03C5-49F8-BDE4-C09B8E3D1AA5}" type="presOf" srcId="{51379B95-B792-4FFB-A200-6D637D6827D7}" destId="{B1D0AB85-5E04-448C-A09E-873EEAA603BF}" srcOrd="0" destOrd="0" presId="urn:microsoft.com/office/officeart/2005/8/layout/vList2"/>
    <dgm:cxn modelId="{2F67C1C5-6584-46A4-B9B1-869A508CCBF2}" type="presOf" srcId="{F5EC0C14-A2E6-4363-8683-894E6AC4944D}" destId="{86A1EE13-F182-4957-9332-250DA968A635}" srcOrd="0" destOrd="0" presId="urn:microsoft.com/office/officeart/2005/8/layout/vList2"/>
    <dgm:cxn modelId="{29858EA0-D63A-4889-9367-AB2A69DD440D}" type="presParOf" srcId="{B1D0AB85-5E04-448C-A09E-873EEAA603BF}" destId="{86A1EE13-F182-4957-9332-250DA968A6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2E4588-CF94-4448-8061-4C0DAAFFBC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AD21C8A7-1919-4A76-AB32-7A0CADA5277F}">
      <dgm:prSet custT="1"/>
      <dgm:spPr/>
      <dgm:t>
        <a:bodyPr/>
        <a:lstStyle/>
        <a:p>
          <a:pPr rtl="0"/>
          <a:r>
            <a:rPr lang="en-ZA" sz="2800" b="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WHAT TO CONSIDER WHEN YOU PLAN YOUR INVESTIGATION!</a:t>
          </a:r>
          <a:endParaRPr lang="en-ZA" sz="2800" b="0" cap="none" spc="0" dirty="0">
            <a:ln w="18415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1E333E-EA03-4C62-9C0F-7526B9E1FD88}" type="parTrans" cxnId="{62FEE478-0CE9-40B9-B31B-F263B5665F18}">
      <dgm:prSet/>
      <dgm:spPr/>
      <dgm:t>
        <a:bodyPr/>
        <a:lstStyle/>
        <a:p>
          <a:endParaRPr lang="en-ZA"/>
        </a:p>
      </dgm:t>
    </dgm:pt>
    <dgm:pt modelId="{5307E254-3D0E-4DED-932B-7394B61061F9}" type="sibTrans" cxnId="{62FEE478-0CE9-40B9-B31B-F263B5665F18}">
      <dgm:prSet/>
      <dgm:spPr/>
      <dgm:t>
        <a:bodyPr/>
        <a:lstStyle/>
        <a:p>
          <a:endParaRPr lang="en-ZA"/>
        </a:p>
      </dgm:t>
    </dgm:pt>
    <dgm:pt modelId="{46F6E20B-2A32-406F-90A2-8BE43B8DE549}" type="pres">
      <dgm:prSet presAssocID="{6B2E4588-CF94-4448-8061-4C0DAAFFB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BB0946B-3502-425D-AF66-6FF2B29C8049}" type="pres">
      <dgm:prSet presAssocID="{AD21C8A7-1919-4A76-AB32-7A0CADA527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2FEE478-0CE9-40B9-B31B-F263B5665F18}" srcId="{6B2E4588-CF94-4448-8061-4C0DAAFFBC5F}" destId="{AD21C8A7-1919-4A76-AB32-7A0CADA5277F}" srcOrd="0" destOrd="0" parTransId="{131E333E-EA03-4C62-9C0F-7526B9E1FD88}" sibTransId="{5307E254-3D0E-4DED-932B-7394B61061F9}"/>
    <dgm:cxn modelId="{9967515B-6CA3-479A-A02A-C7FD18B7E1DE}" type="presOf" srcId="{6B2E4588-CF94-4448-8061-4C0DAAFFBC5F}" destId="{46F6E20B-2A32-406F-90A2-8BE43B8DE549}" srcOrd="0" destOrd="0" presId="urn:microsoft.com/office/officeart/2005/8/layout/vList2"/>
    <dgm:cxn modelId="{B2D7436E-4AA3-43B6-849C-4118B6A88E93}" type="presOf" srcId="{AD21C8A7-1919-4A76-AB32-7A0CADA5277F}" destId="{BBB0946B-3502-425D-AF66-6FF2B29C8049}" srcOrd="0" destOrd="0" presId="urn:microsoft.com/office/officeart/2005/8/layout/vList2"/>
    <dgm:cxn modelId="{8C5642CD-BEEB-4EAB-BB42-B1659E8B8ED5}" type="presParOf" srcId="{46F6E20B-2A32-406F-90A2-8BE43B8DE549}" destId="{BBB0946B-3502-425D-AF66-6FF2B29C8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D96DF-9659-45AC-A40B-D7C296340A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5122714F-6697-42C2-95EA-A99EDE90D750}">
      <dgm:prSet/>
      <dgm:spPr/>
      <dgm:t>
        <a:bodyPr/>
        <a:lstStyle/>
        <a:p>
          <a:pPr rtl="0"/>
          <a:r>
            <a:rPr lang="en-US" b="1" smtClean="0"/>
            <a:t>Writing an Aim</a:t>
          </a:r>
          <a:endParaRPr lang="en-ZA"/>
        </a:p>
      </dgm:t>
    </dgm:pt>
    <dgm:pt modelId="{71488A59-6AF7-440B-89FF-51300F5AC2E9}" type="parTrans" cxnId="{42CDBD12-2288-404E-9D7F-9D37BFAB8AF5}">
      <dgm:prSet/>
      <dgm:spPr/>
      <dgm:t>
        <a:bodyPr/>
        <a:lstStyle/>
        <a:p>
          <a:endParaRPr lang="en-ZA"/>
        </a:p>
      </dgm:t>
    </dgm:pt>
    <dgm:pt modelId="{25403CF8-DE71-4D9C-A72A-761B0B32D9F0}" type="sibTrans" cxnId="{42CDBD12-2288-404E-9D7F-9D37BFAB8AF5}">
      <dgm:prSet/>
      <dgm:spPr/>
      <dgm:t>
        <a:bodyPr/>
        <a:lstStyle/>
        <a:p>
          <a:endParaRPr lang="en-ZA"/>
        </a:p>
      </dgm:t>
    </dgm:pt>
    <dgm:pt modelId="{FB590F28-B375-450E-A843-7DEBDFCE1D2D}" type="pres">
      <dgm:prSet presAssocID="{510D96DF-9659-45AC-A40B-D7C296340A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66A4B44-514D-4710-9FED-E6EB2002F1B1}" type="pres">
      <dgm:prSet presAssocID="{5122714F-6697-42C2-95EA-A99EDE90D7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3A554DA-64F4-470B-8B7C-4A925CA21286}" type="presOf" srcId="{510D96DF-9659-45AC-A40B-D7C296340ABF}" destId="{FB590F28-B375-450E-A843-7DEBDFCE1D2D}" srcOrd="0" destOrd="0" presId="urn:microsoft.com/office/officeart/2005/8/layout/vList2"/>
    <dgm:cxn modelId="{42CDBD12-2288-404E-9D7F-9D37BFAB8AF5}" srcId="{510D96DF-9659-45AC-A40B-D7C296340ABF}" destId="{5122714F-6697-42C2-95EA-A99EDE90D750}" srcOrd="0" destOrd="0" parTransId="{71488A59-6AF7-440B-89FF-51300F5AC2E9}" sibTransId="{25403CF8-DE71-4D9C-A72A-761B0B32D9F0}"/>
    <dgm:cxn modelId="{709C265D-BA55-4483-AB3A-6E92759B8B3D}" type="presOf" srcId="{5122714F-6697-42C2-95EA-A99EDE90D750}" destId="{C66A4B44-514D-4710-9FED-E6EB2002F1B1}" srcOrd="0" destOrd="0" presId="urn:microsoft.com/office/officeart/2005/8/layout/vList2"/>
    <dgm:cxn modelId="{9997F61B-C39B-4A7C-9863-A2A954590B2D}" type="presParOf" srcId="{FB590F28-B375-450E-A843-7DEBDFCE1D2D}" destId="{C66A4B44-514D-4710-9FED-E6EB2002F1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CF6647-F8B8-4705-8856-56041499A8A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B23F1EB8-6130-44F6-973B-5FA5AB1F6ED6}">
      <dgm:prSet/>
      <dgm:spPr/>
      <dgm:t>
        <a:bodyPr/>
        <a:lstStyle/>
        <a:p>
          <a:pPr rtl="0"/>
          <a:r>
            <a:rPr lang="en-US" b="1" smtClean="0"/>
            <a:t>May be formulated as follows:</a:t>
          </a:r>
          <a:endParaRPr lang="en-ZA"/>
        </a:p>
      </dgm:t>
    </dgm:pt>
    <dgm:pt modelId="{EE9FF0CD-E4AB-46BF-9BCE-0CC31C04AB10}" type="parTrans" cxnId="{AEA9E653-61FD-49E3-B86C-4A37E4337D9C}">
      <dgm:prSet/>
      <dgm:spPr/>
      <dgm:t>
        <a:bodyPr/>
        <a:lstStyle/>
        <a:p>
          <a:endParaRPr lang="en-ZA"/>
        </a:p>
      </dgm:t>
    </dgm:pt>
    <dgm:pt modelId="{0BAC331A-3E74-4EAB-B9E8-1714B8067E61}" type="sibTrans" cxnId="{AEA9E653-61FD-49E3-B86C-4A37E4337D9C}">
      <dgm:prSet/>
      <dgm:spPr/>
      <dgm:t>
        <a:bodyPr/>
        <a:lstStyle/>
        <a:p>
          <a:endParaRPr lang="en-ZA"/>
        </a:p>
      </dgm:t>
    </dgm:pt>
    <dgm:pt modelId="{331BF5E7-6589-4EEF-8CEF-1DDE0DE5C037}" type="pres">
      <dgm:prSet presAssocID="{37CF6647-F8B8-4705-8856-56041499A8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0731EA0-960F-4B57-A601-2514D85305BC}" type="pres">
      <dgm:prSet presAssocID="{B23F1EB8-6130-44F6-973B-5FA5AB1F6E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EA9E653-61FD-49E3-B86C-4A37E4337D9C}" srcId="{37CF6647-F8B8-4705-8856-56041499A8AE}" destId="{B23F1EB8-6130-44F6-973B-5FA5AB1F6ED6}" srcOrd="0" destOrd="0" parTransId="{EE9FF0CD-E4AB-46BF-9BCE-0CC31C04AB10}" sibTransId="{0BAC331A-3E74-4EAB-B9E8-1714B8067E61}"/>
    <dgm:cxn modelId="{33B26403-01D9-40C9-95FA-18CCD402D646}" type="presOf" srcId="{B23F1EB8-6130-44F6-973B-5FA5AB1F6ED6}" destId="{90731EA0-960F-4B57-A601-2514D85305BC}" srcOrd="0" destOrd="0" presId="urn:microsoft.com/office/officeart/2005/8/layout/vList2"/>
    <dgm:cxn modelId="{D7C8C4E7-F0E0-42CE-BCFE-EE0F66FE2A5C}" type="presOf" srcId="{37CF6647-F8B8-4705-8856-56041499A8AE}" destId="{331BF5E7-6589-4EEF-8CEF-1DDE0DE5C037}" srcOrd="0" destOrd="0" presId="urn:microsoft.com/office/officeart/2005/8/layout/vList2"/>
    <dgm:cxn modelId="{6FEB89BC-1EB4-4F1D-89BD-595A86408195}" type="presParOf" srcId="{331BF5E7-6589-4EEF-8CEF-1DDE0DE5C037}" destId="{90731EA0-960F-4B57-A601-2514D85305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95E7EB-019F-4F3D-9F33-E1AD76FDAD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40A8756-1735-44B0-876C-7885174FBE62}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rtl="0"/>
          <a:r>
            <a:rPr lang="en-ZA" sz="5400" b="1" cap="none" spc="0" baseline="0" dirty="0" smtClean="0">
              <a:ln w="50800"/>
              <a:solidFill>
                <a:schemeClr val="tx1"/>
              </a:solidFill>
              <a:effectLst/>
            </a:rPr>
            <a:t>STATE A HYPOTHESIS </a:t>
          </a:r>
          <a:endParaRPr lang="en-ZA" sz="5400" b="1" cap="none" spc="0" baseline="0" dirty="0">
            <a:ln w="50800"/>
            <a:solidFill>
              <a:schemeClr val="tx1"/>
            </a:solidFill>
            <a:effectLst/>
          </a:endParaRPr>
        </a:p>
      </dgm:t>
    </dgm:pt>
    <dgm:pt modelId="{D621B9CF-AD51-42FB-8001-22D5A9042AF5}" type="parTrans" cxnId="{76205799-2004-4352-B206-FCD75148F103}">
      <dgm:prSet/>
      <dgm:spPr/>
      <dgm:t>
        <a:bodyPr/>
        <a:lstStyle/>
        <a:p>
          <a:endParaRPr lang="en-ZA"/>
        </a:p>
      </dgm:t>
    </dgm:pt>
    <dgm:pt modelId="{84B0412E-9339-401D-933C-1D2C5C9A0E0F}" type="sibTrans" cxnId="{76205799-2004-4352-B206-FCD75148F103}">
      <dgm:prSet/>
      <dgm:spPr/>
      <dgm:t>
        <a:bodyPr/>
        <a:lstStyle/>
        <a:p>
          <a:endParaRPr lang="en-ZA"/>
        </a:p>
      </dgm:t>
    </dgm:pt>
    <dgm:pt modelId="{98884770-384A-45AD-8893-C8E7037D028A}" type="pres">
      <dgm:prSet presAssocID="{2295E7EB-019F-4F3D-9F33-E1AD76FDAD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3DEE2B0-0053-47B7-8E7B-CD5800164E40}" type="pres">
      <dgm:prSet presAssocID="{140A8756-1735-44B0-876C-7885174FBE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FF691B6-09CD-4650-8CBF-D8CAAE88CF4E}" type="presOf" srcId="{140A8756-1735-44B0-876C-7885174FBE62}" destId="{D3DEE2B0-0053-47B7-8E7B-CD5800164E40}" srcOrd="0" destOrd="0" presId="urn:microsoft.com/office/officeart/2005/8/layout/vList2"/>
    <dgm:cxn modelId="{76205799-2004-4352-B206-FCD75148F103}" srcId="{2295E7EB-019F-4F3D-9F33-E1AD76FDAD89}" destId="{140A8756-1735-44B0-876C-7885174FBE62}" srcOrd="0" destOrd="0" parTransId="{D621B9CF-AD51-42FB-8001-22D5A9042AF5}" sibTransId="{84B0412E-9339-401D-933C-1D2C5C9A0E0F}"/>
    <dgm:cxn modelId="{5F9D58D2-6774-443C-B63F-638B423D7724}" type="presOf" srcId="{2295E7EB-019F-4F3D-9F33-E1AD76FDAD89}" destId="{98884770-384A-45AD-8893-C8E7037D028A}" srcOrd="0" destOrd="0" presId="urn:microsoft.com/office/officeart/2005/8/layout/vList2"/>
    <dgm:cxn modelId="{CCC842A7-9238-41F3-8FBB-B2265ED4AD90}" type="presParOf" srcId="{98884770-384A-45AD-8893-C8E7037D028A}" destId="{D3DEE2B0-0053-47B7-8E7B-CD5800164E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76E1-2188-44EB-8E0D-35A1115825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61A2614-532E-46B6-8682-438D6053AEBE}">
      <dgm:prSet custT="1"/>
      <dgm:spPr/>
      <dgm:t>
        <a:bodyPr/>
        <a:lstStyle/>
        <a:p>
          <a:pPr rtl="0"/>
          <a:endParaRPr lang="en-US" sz="2800" dirty="0" smtClean="0"/>
        </a:p>
        <a:p>
          <a:pPr rtl="0"/>
          <a:r>
            <a:rPr lang="en-US" sz="2800" dirty="0" smtClean="0"/>
            <a:t>A HYPOTHESIS:  A Statement that is the answer to the focus question.  It must be testable and informed by </a:t>
          </a:r>
          <a:r>
            <a:rPr lang="en-US" sz="2800" dirty="0" smtClean="0"/>
            <a:t>background </a:t>
          </a:r>
          <a:r>
            <a:rPr lang="en-US" sz="2800" dirty="0" smtClean="0"/>
            <a:t>knowledge.</a:t>
          </a:r>
          <a:r>
            <a:rPr lang="en-ZA" sz="2800" dirty="0" smtClean="0"/>
            <a:t/>
          </a:r>
          <a:br>
            <a:rPr lang="en-ZA" sz="2800" dirty="0" smtClean="0"/>
          </a:br>
          <a:endParaRPr lang="en-ZA" sz="2800" dirty="0"/>
        </a:p>
      </dgm:t>
    </dgm:pt>
    <dgm:pt modelId="{0C6F37E7-937A-4B54-82B8-7A58051F7A3F}" type="parTrans" cxnId="{1AF830F8-D6D5-4592-8E66-68D5702EF758}">
      <dgm:prSet/>
      <dgm:spPr/>
      <dgm:t>
        <a:bodyPr/>
        <a:lstStyle/>
        <a:p>
          <a:endParaRPr lang="en-ZA"/>
        </a:p>
      </dgm:t>
    </dgm:pt>
    <dgm:pt modelId="{C2D63767-E9C5-4C2F-88BF-951E4B532C3A}" type="sibTrans" cxnId="{1AF830F8-D6D5-4592-8E66-68D5702EF758}">
      <dgm:prSet/>
      <dgm:spPr/>
      <dgm:t>
        <a:bodyPr/>
        <a:lstStyle/>
        <a:p>
          <a:endParaRPr lang="en-ZA"/>
        </a:p>
      </dgm:t>
    </dgm:pt>
    <dgm:pt modelId="{49F2BFFA-8984-403B-B504-8ECBA5513C56}" type="pres">
      <dgm:prSet presAssocID="{C0E476E1-2188-44EB-8E0D-35A1115825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af-ZA"/>
        </a:p>
      </dgm:t>
    </dgm:pt>
    <dgm:pt modelId="{5A0463D5-7DFF-4E68-BB81-7CA1892526CE}" type="pres">
      <dgm:prSet presAssocID="{761A2614-532E-46B6-8682-438D6053AEBE}" presName="parentText" presStyleLbl="node1" presStyleIdx="0" presStyleCnt="1" custScaleY="576667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DCFC46C-1CFE-4D1D-AF04-437D3727EB7A}" type="presOf" srcId="{761A2614-532E-46B6-8682-438D6053AEBE}" destId="{5A0463D5-7DFF-4E68-BB81-7CA1892526CE}" srcOrd="0" destOrd="0" presId="urn:microsoft.com/office/officeart/2005/8/layout/vList2"/>
    <dgm:cxn modelId="{12178D74-56E9-40EC-BD4C-7129DF7EBA47}" type="presOf" srcId="{C0E476E1-2188-44EB-8E0D-35A11158256F}" destId="{49F2BFFA-8984-403B-B504-8ECBA5513C56}" srcOrd="0" destOrd="0" presId="urn:microsoft.com/office/officeart/2005/8/layout/vList2"/>
    <dgm:cxn modelId="{1AF830F8-D6D5-4592-8E66-68D5702EF758}" srcId="{C0E476E1-2188-44EB-8E0D-35A11158256F}" destId="{761A2614-532E-46B6-8682-438D6053AEBE}" srcOrd="0" destOrd="0" parTransId="{0C6F37E7-937A-4B54-82B8-7A58051F7A3F}" sibTransId="{C2D63767-E9C5-4C2F-88BF-951E4B532C3A}"/>
    <dgm:cxn modelId="{6A244E4B-0898-4505-BD96-C251B1BA2C8B}" type="presParOf" srcId="{49F2BFFA-8984-403B-B504-8ECBA5513C56}" destId="{5A0463D5-7DFF-4E68-BB81-7CA1892526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34A85-6BE0-4D6D-A46A-501535FD53F7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1" kern="1200" smtClean="0"/>
            <a:t>HOW DOES SCIENCE WORK?</a:t>
          </a:r>
          <a:endParaRPr lang="en-ZA" sz="4000" kern="1200"/>
        </a:p>
      </dsp:txBody>
      <dsp:txXfrm>
        <a:off x="54830" y="64729"/>
        <a:ext cx="8119940" cy="1013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D6D31-F190-4BC8-831C-6095572C453B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400" b="1" kern="1200" dirty="0" smtClean="0"/>
            <a:t>THE VARIABLES</a:t>
          </a:r>
          <a:endParaRPr lang="en-ZA" sz="5400" kern="1200" dirty="0"/>
        </a:p>
      </dsp:txBody>
      <dsp:txXfrm>
        <a:off x="55754" y="56193"/>
        <a:ext cx="8118092" cy="10306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64EF-A368-4F0F-9B7C-97BC29E19F93}">
      <dsp:nvSpPr>
        <dsp:cNvPr id="0" name=""/>
        <dsp:cNvSpPr/>
      </dsp:nvSpPr>
      <dsp:spPr>
        <a:xfrm>
          <a:off x="0" y="52019"/>
          <a:ext cx="8229600" cy="103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700" kern="1200" dirty="0" smtClean="0"/>
            <a:t>THE VARIABLES- remember this…</a:t>
          </a:r>
          <a:endParaRPr lang="en-ZA" sz="3700" kern="1200" dirty="0"/>
        </a:p>
      </dsp:txBody>
      <dsp:txXfrm>
        <a:off x="50718" y="102737"/>
        <a:ext cx="8128164" cy="9375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7EF76-B555-4108-BCEB-6182F4647015}">
      <dsp:nvSpPr>
        <dsp:cNvPr id="0" name=""/>
        <dsp:cNvSpPr/>
      </dsp:nvSpPr>
      <dsp:spPr>
        <a:xfrm>
          <a:off x="0" y="22858"/>
          <a:ext cx="8229600" cy="1097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DIFFERENCE BETWEEN AN AIM AND A HYPOTHESIS</a:t>
          </a:r>
          <a:endParaRPr lang="en-ZA" sz="2400" kern="1200" dirty="0"/>
        </a:p>
      </dsp:txBody>
      <dsp:txXfrm>
        <a:off x="53565" y="76423"/>
        <a:ext cx="8122470" cy="9901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04C62-5E6F-4EDB-AC91-1A5BADCA05ED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1" kern="1200" dirty="0" smtClean="0"/>
            <a:t>SO WHAT IS THE CONTROL?</a:t>
          </a:r>
          <a:endParaRPr lang="en-ZA" sz="4000" kern="1200" dirty="0"/>
        </a:p>
      </dsp:txBody>
      <dsp:txXfrm>
        <a:off x="54830" y="64729"/>
        <a:ext cx="8119940" cy="10135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B923-5461-4F02-BE49-323A7EA5DE7B}">
      <dsp:nvSpPr>
        <dsp:cNvPr id="0" name=""/>
        <dsp:cNvSpPr/>
      </dsp:nvSpPr>
      <dsp:spPr>
        <a:xfrm>
          <a:off x="0" y="14408"/>
          <a:ext cx="8229600" cy="7492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VARIABLES AND DATA</a:t>
          </a:r>
          <a:endParaRPr lang="en-ZA" sz="2600" kern="1200"/>
        </a:p>
      </dsp:txBody>
      <dsp:txXfrm>
        <a:off x="36577" y="50985"/>
        <a:ext cx="8156446" cy="6761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D1443-305D-4EAC-A555-002EC8A07833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1" kern="1200" smtClean="0"/>
            <a:t>TYPES OF DATA</a:t>
          </a:r>
          <a:endParaRPr lang="en-ZA" sz="4000" kern="1200"/>
        </a:p>
      </dsp:txBody>
      <dsp:txXfrm>
        <a:off x="54830" y="64729"/>
        <a:ext cx="8119940" cy="10135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65789-1A7D-4C61-81B4-08448D7B8D92}">
      <dsp:nvSpPr>
        <dsp:cNvPr id="0" name=""/>
        <dsp:cNvSpPr/>
      </dsp:nvSpPr>
      <dsp:spPr>
        <a:xfrm>
          <a:off x="0" y="256"/>
          <a:ext cx="8229600" cy="11424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VALIDITY </a:t>
          </a:r>
          <a:r>
            <a:rPr lang="en-ZA" sz="48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vs</a:t>
          </a:r>
          <a:r>
            <a:rPr lang="en-ZA" sz="4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RELIABILITY</a:t>
          </a:r>
          <a:endParaRPr lang="en-ZA" sz="4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772" y="56028"/>
        <a:ext cx="8118056" cy="1030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0CFA-9AE2-439B-92AC-9AAFA77D0957}">
      <dsp:nvSpPr>
        <dsp:cNvPr id="0" name=""/>
        <dsp:cNvSpPr/>
      </dsp:nvSpPr>
      <dsp:spPr>
        <a:xfrm>
          <a:off x="0" y="1968"/>
          <a:ext cx="8717146" cy="20142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Plan and execute an investigation by using the Scientific Method</a:t>
          </a:r>
          <a:endParaRPr lang="en-ZA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8328" y="100296"/>
        <a:ext cx="8520490" cy="1817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30CFA-9AE2-439B-92AC-9AAFA77D0957}">
      <dsp:nvSpPr>
        <dsp:cNvPr id="0" name=""/>
        <dsp:cNvSpPr/>
      </dsp:nvSpPr>
      <dsp:spPr>
        <a:xfrm>
          <a:off x="0" y="1968"/>
          <a:ext cx="8717146" cy="20142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Plan and execute an investigation by using the Scientific Method…Continued</a:t>
          </a:r>
          <a:endParaRPr lang="en-ZA" sz="4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8328" y="100296"/>
        <a:ext cx="8520490" cy="1817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EE13-F182-4957-9332-250DA968A635}">
      <dsp:nvSpPr>
        <dsp:cNvPr id="0" name=""/>
        <dsp:cNvSpPr/>
      </dsp:nvSpPr>
      <dsp:spPr>
        <a:xfrm>
          <a:off x="0" y="8546"/>
          <a:ext cx="8229600" cy="10036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Do Research to support your investigation</a:t>
          </a:r>
          <a:endParaRPr lang="en-ZA" sz="3000" kern="1200" dirty="0"/>
        </a:p>
      </dsp:txBody>
      <dsp:txXfrm>
        <a:off x="48995" y="57541"/>
        <a:ext cx="8131610" cy="905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0946B-3502-425D-AF66-6FF2B29C8049}">
      <dsp:nvSpPr>
        <dsp:cNvPr id="0" name=""/>
        <dsp:cNvSpPr/>
      </dsp:nvSpPr>
      <dsp:spPr>
        <a:xfrm>
          <a:off x="0" y="336"/>
          <a:ext cx="8229600" cy="1142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0" kern="1200" cap="none" spc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WHAT TO CONSIDER WHEN YOU PLAN YOUR INVESTIGATION!</a:t>
          </a:r>
          <a:endParaRPr lang="en-ZA" sz="2800" b="0" kern="1200" cap="none" spc="0" dirty="0">
            <a:ln w="18415" cmpd="sng">
              <a:solidFill>
                <a:sysClr val="windowText" lastClr="000000"/>
              </a:solidFill>
              <a:prstDash val="solid"/>
            </a:ln>
            <a:solidFill>
              <a:sysClr val="windowText" lastClr="000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764" y="56100"/>
        <a:ext cx="8118072" cy="1030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B44-514D-4710-9FED-E6EB2002F1B1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Writing an Aim</a:t>
          </a:r>
          <a:endParaRPr lang="en-ZA" sz="4000" kern="1200"/>
        </a:p>
      </dsp:txBody>
      <dsp:txXfrm>
        <a:off x="54830" y="64729"/>
        <a:ext cx="8119940" cy="1013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31EA0-960F-4B57-A601-2514D85305BC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May be formulated as follows:</a:t>
          </a:r>
          <a:endParaRPr lang="en-ZA" sz="4000" kern="1200"/>
        </a:p>
      </dsp:txBody>
      <dsp:txXfrm>
        <a:off x="54830" y="64729"/>
        <a:ext cx="8119940" cy="1013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EE2B0-0053-47B7-8E7B-CD5800164E40}">
      <dsp:nvSpPr>
        <dsp:cNvPr id="0" name=""/>
        <dsp:cNvSpPr/>
      </dsp:nvSpPr>
      <dsp:spPr>
        <a:xfrm>
          <a:off x="0" y="214"/>
          <a:ext cx="7772400" cy="9139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400" b="1" kern="1200" cap="none" spc="0" baseline="0" dirty="0" smtClean="0">
              <a:ln w="50800"/>
              <a:solidFill>
                <a:schemeClr val="tx1"/>
              </a:solidFill>
              <a:effectLst/>
            </a:rPr>
            <a:t>STATE A HYPOTHESIS </a:t>
          </a:r>
          <a:endParaRPr lang="en-ZA" sz="5400" b="1" kern="1200" cap="none" spc="0" baseline="0" dirty="0">
            <a:ln w="50800"/>
            <a:solidFill>
              <a:schemeClr val="tx1"/>
            </a:solidFill>
            <a:effectLst/>
          </a:endParaRPr>
        </a:p>
      </dsp:txBody>
      <dsp:txXfrm>
        <a:off x="44616" y="44830"/>
        <a:ext cx="7683168" cy="8247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463D5-7DFF-4E68-BB81-7CA1892526CE}">
      <dsp:nvSpPr>
        <dsp:cNvPr id="0" name=""/>
        <dsp:cNvSpPr/>
      </dsp:nvSpPr>
      <dsp:spPr>
        <a:xfrm>
          <a:off x="0" y="907"/>
          <a:ext cx="8229600" cy="1856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HYPOTHESIS:  A Statement that is the answer to the focus question.  It must be testable and informed by </a:t>
          </a:r>
          <a:r>
            <a:rPr lang="en-US" sz="2800" kern="1200" dirty="0" smtClean="0"/>
            <a:t>background </a:t>
          </a:r>
          <a:r>
            <a:rPr lang="en-US" sz="2800" kern="1200" dirty="0" smtClean="0"/>
            <a:t>knowledge.</a:t>
          </a:r>
          <a:r>
            <a:rPr lang="en-ZA" sz="2800" kern="1200" dirty="0" smtClean="0"/>
            <a:t/>
          </a:r>
          <a:br>
            <a:rPr lang="en-ZA" sz="2800" kern="1200" dirty="0" smtClean="0"/>
          </a:br>
          <a:endParaRPr lang="en-ZA" sz="2800" kern="1200" dirty="0"/>
        </a:p>
      </dsp:txBody>
      <dsp:txXfrm>
        <a:off x="90622" y="91529"/>
        <a:ext cx="8048356" cy="167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7444-DBC7-4324-9C9C-AD152FECFEAE}" type="datetimeFigureOut">
              <a:rPr lang="en-ZA" smtClean="0"/>
              <a:t>2012/10/14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3A75-BD2C-4086-A499-EB7DC1229C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097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5CC715-C8C6-4466-88C1-EB837CF25E35}" type="datetime1">
              <a:rPr lang="en-ZA" smtClean="0"/>
              <a:t>2012/10/14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E4DD7-F52C-4EEB-8ED7-FAC8DE8D37B1}" type="datetime1">
              <a:rPr lang="en-ZA" smtClean="0"/>
              <a:t>2012/10/14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08A7B-9FB1-4EFA-A54F-BE2B720E5BC9}" type="datetime1">
              <a:rPr lang="en-ZA" smtClean="0"/>
              <a:t>2012/10/14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C1579-1624-44F7-9022-ACF7B8BBA8E2}" type="datetime1">
              <a:rPr lang="en-ZA" smtClean="0"/>
              <a:t>2012/10/14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EA8F6-14E4-430C-976B-E651B6EEA8B4}" type="datetime1">
              <a:rPr lang="en-ZA" smtClean="0"/>
              <a:t>2012/10/14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E96C1-6790-4800-94AA-B500279C6858}" type="datetime1">
              <a:rPr lang="en-ZA" smtClean="0"/>
              <a:t>2012/10/14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1B76D-C1FF-40EB-9FCB-673333FA37E0}" type="datetime1">
              <a:rPr lang="en-ZA" smtClean="0"/>
              <a:t>2012/10/14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7B135-69C1-4E60-A987-A36365505C9A}" type="datetime1">
              <a:rPr lang="en-ZA" smtClean="0"/>
              <a:t>2012/10/14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9C05D-7A2D-4AB6-9EA7-6832CF4A494F}" type="datetime1">
              <a:rPr lang="en-ZA" smtClean="0"/>
              <a:t>2012/10/14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4917D7-E87A-4949-8A62-97B61641689E}" type="datetime1">
              <a:rPr lang="en-ZA" smtClean="0"/>
              <a:t>2012/10/14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DC917B-1DFD-45E9-A361-C7D4BAD41B71}" type="datetime1">
              <a:rPr lang="en-ZA" smtClean="0"/>
              <a:t>2012/10/14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7C09D0-5BB4-406E-A92C-6D56AB96168D}" type="datetime1">
              <a:rPr lang="en-ZA" smtClean="0"/>
              <a:t>2012/10/14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716BD1-5B5E-4095-8755-361171371A57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172900" cy="1829761"/>
          </a:xfrm>
        </p:spPr>
        <p:txBody>
          <a:bodyPr>
            <a:normAutofit/>
          </a:bodyPr>
          <a:lstStyle/>
          <a:p>
            <a:r>
              <a:rPr lang="en-ZA" dirty="0" smtClean="0"/>
              <a:t>HYPOTHESIS TESTING</a:t>
            </a:r>
            <a:br>
              <a:rPr lang="en-ZA" dirty="0" smtClean="0"/>
            </a:br>
            <a:r>
              <a:rPr lang="en-ZA" dirty="0" smtClean="0"/>
              <a:t>SCIENTIFIC METHOD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572" y="3914673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LEARNING OUTCOME 1</a:t>
            </a:r>
          </a:p>
          <a:p>
            <a:r>
              <a:rPr lang="en-ZA" dirty="0" smtClean="0"/>
              <a:t>GRADE 11</a:t>
            </a:r>
          </a:p>
          <a:p>
            <a:r>
              <a:rPr lang="en-ZA" dirty="0" smtClean="0"/>
              <a:t>14 OCTOBER 2012</a:t>
            </a:r>
            <a:endParaRPr lang="en-ZA" dirty="0"/>
          </a:p>
        </p:txBody>
      </p:sp>
      <p:pic>
        <p:nvPicPr>
          <p:cNvPr id="6" name="Picture 2" descr="http://static.howstuffworks.com/gif/scientific-method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2482">
            <a:off x="829364" y="3524353"/>
            <a:ext cx="3810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40080" cy="6588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9912" y="6407944"/>
            <a:ext cx="4896544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09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5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necessary, scientist has to consider other factors for the investigation such as:</a:t>
            </a:r>
            <a:endParaRPr lang="en-US" sz="35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dirty="0"/>
              <a:t>A literature review on all the background research.</a:t>
            </a:r>
          </a:p>
          <a:p>
            <a:pPr lvl="1">
              <a:defRPr/>
            </a:pPr>
            <a:r>
              <a:rPr lang="en-US" dirty="0"/>
              <a:t>A research proposal.</a:t>
            </a:r>
          </a:p>
          <a:p>
            <a:pPr lvl="1">
              <a:defRPr/>
            </a:pPr>
            <a:r>
              <a:rPr lang="en-US" dirty="0"/>
              <a:t>Funding of the investigation/research.</a:t>
            </a:r>
          </a:p>
          <a:p>
            <a:pPr lvl="1">
              <a:defRPr/>
            </a:pPr>
            <a:r>
              <a:rPr lang="en-US" dirty="0"/>
              <a:t>Moral and ethical considerations.</a:t>
            </a:r>
          </a:p>
          <a:p>
            <a:pPr lvl="1">
              <a:defRPr/>
            </a:pPr>
            <a:r>
              <a:rPr lang="en-US" dirty="0"/>
              <a:t>Conducting a pilot study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83859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hse.gov.uk/research/ethics/images/ethicsho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19872" y="6407944"/>
            <a:ext cx="532859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42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Aims can vary and don’t necessarily have to relate to the hypothesis </a:t>
            </a:r>
            <a:endParaRPr lang="en-US" dirty="0" smtClean="0"/>
          </a:p>
          <a:p>
            <a:r>
              <a:rPr lang="af-Z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Always begin with:</a:t>
            </a:r>
          </a:p>
          <a:p>
            <a:r>
              <a:rPr lang="af-ZA" sz="6000" b="1" dirty="0" smtClean="0">
                <a:solidFill>
                  <a:srgbClr val="FF0000"/>
                </a:solidFill>
              </a:rPr>
              <a:t>TO</a:t>
            </a:r>
            <a:r>
              <a:rPr lang="af-ZA" dirty="0" smtClean="0"/>
              <a:t> ........</a:t>
            </a:r>
          </a:p>
          <a:p>
            <a:r>
              <a:rPr lang="af-ZA" sz="4000" dirty="0" smtClean="0"/>
              <a:t>E.g. </a:t>
            </a:r>
            <a:r>
              <a:rPr lang="af-ZA" sz="4000" b="1" dirty="0" smtClean="0">
                <a:solidFill>
                  <a:srgbClr val="FF0000"/>
                </a:solidFill>
              </a:rPr>
              <a:t>TO</a:t>
            </a:r>
            <a:r>
              <a:rPr lang="af-ZA" sz="4000" dirty="0" smtClean="0"/>
              <a:t> determine how the amount of moisture would affect the number of germinating seeds</a:t>
            </a:r>
            <a:endParaRPr lang="af-ZA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f-ZA" dirty="0" smtClean="0"/>
              <a:t>AIM OF THE INVESTIGATION</a:t>
            </a:r>
            <a:endParaRPr lang="af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63888" y="6407944"/>
            <a:ext cx="5184576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95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ZA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ways of wording an aim are:</a:t>
            </a:r>
          </a:p>
          <a:p>
            <a:pPr lvl="1">
              <a:defRPr/>
            </a:pPr>
            <a:r>
              <a:rPr lang="en-ZA" sz="3000" dirty="0" smtClean="0"/>
              <a:t>To determine...</a:t>
            </a:r>
            <a:endParaRPr lang="en-US" sz="3000" dirty="0" smtClean="0"/>
          </a:p>
          <a:p>
            <a:pPr lvl="1">
              <a:defRPr/>
            </a:pPr>
            <a:r>
              <a:rPr lang="en-ZA" sz="3000" dirty="0" smtClean="0"/>
              <a:t>To show that...</a:t>
            </a:r>
            <a:endParaRPr lang="en-US" sz="3000" dirty="0" smtClean="0"/>
          </a:p>
          <a:p>
            <a:pPr lvl="1">
              <a:defRPr/>
            </a:pPr>
            <a:r>
              <a:rPr lang="en-ZA" sz="3000" dirty="0" smtClean="0"/>
              <a:t>To investigate...</a:t>
            </a:r>
            <a:endParaRPr lang="en-US" sz="3000" dirty="0" smtClean="0"/>
          </a:p>
          <a:p>
            <a:pPr lvl="1">
              <a:defRPr/>
            </a:pPr>
            <a:r>
              <a:rPr lang="en-ZA" sz="3000" dirty="0" smtClean="0"/>
              <a:t>To find out...</a:t>
            </a:r>
            <a:endParaRPr lang="en-US" sz="3000" dirty="0" smtClean="0"/>
          </a:p>
          <a:p>
            <a:pPr lvl="1">
              <a:defRPr/>
            </a:pPr>
            <a:r>
              <a:rPr lang="en-ZA" sz="3000" dirty="0" smtClean="0"/>
              <a:t>To observe...</a:t>
            </a:r>
            <a:endParaRPr lang="en-US" sz="3000" dirty="0" smtClean="0"/>
          </a:p>
          <a:p>
            <a:pPr lvl="1">
              <a:defRPr/>
            </a:pPr>
            <a:r>
              <a:rPr lang="en-ZA" sz="3000" dirty="0" smtClean="0"/>
              <a:t>To measure...</a:t>
            </a:r>
          </a:p>
          <a:p>
            <a:pPr lvl="1">
              <a:buFont typeface="Calibri" pitchFamily="34" charset="0"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ZA" dirty="0" smtClean="0"/>
              <a:t>	Do not write ‘</a:t>
            </a:r>
            <a:r>
              <a:rPr lang="en-ZA" i="1" dirty="0" smtClean="0"/>
              <a:t>To prove...’</a:t>
            </a:r>
            <a:r>
              <a:rPr lang="en-ZA" dirty="0" smtClean="0"/>
              <a:t> because not only will your investigation more than likely not get to this stage, but also because many scientists believe that nothing is proven absolute.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7413" name="Picture 44" descr="Do Not symbol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1920" y="6407944"/>
            <a:ext cx="4824536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86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27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Forming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7646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HYPOTHESIS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/>
              <a:t>is a possible explanation to an observation that can be supported through experimentation.</a:t>
            </a:r>
          </a:p>
          <a:p>
            <a:pPr>
              <a:defRPr/>
            </a:pPr>
            <a:r>
              <a:rPr lang="en-US" dirty="0" smtClean="0"/>
              <a:t>Educated statement as to your prediction of the outcome of the investigation.</a:t>
            </a:r>
          </a:p>
          <a:p>
            <a:pPr>
              <a:defRPr/>
            </a:pPr>
            <a:r>
              <a:rPr lang="en-US" dirty="0" smtClean="0"/>
              <a:t>All good hypotheses </a:t>
            </a:r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SHOULD</a:t>
            </a:r>
            <a:r>
              <a:rPr lang="en-US" dirty="0" smtClean="0"/>
              <a:t>…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written as a statement and not a question.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testable through experimentation.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falsifiable.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based on observations and prior knowledge (educated).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give an explanation to an observation.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 the independent and dependent variables.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 to only one independent variable per hypothesis.</a:t>
            </a:r>
          </a:p>
          <a:p>
            <a:pPr lvl="1">
              <a:defRPr/>
            </a:pP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lead to further predictions about the system being investigated.</a:t>
            </a:r>
          </a:p>
          <a:p>
            <a:pPr lvl="1">
              <a:defRPr/>
            </a:pPr>
            <a:endParaRPr lang="en-US" sz="2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defRPr/>
            </a:pPr>
            <a:endParaRPr lang="en-US" dirty="0"/>
          </a:p>
        </p:txBody>
      </p:sp>
      <p:pic>
        <p:nvPicPr>
          <p:cNvPr id="15365" name="Picture 6" descr="http://3.bp.blogspot.com/_nBU8O9DIz1k/TCwNeKhQVCI/AAAAAAAAAMU/yJdpmu64hD4/s1600/post-it-no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620">
            <a:off x="1881188" y="4491038"/>
            <a:ext cx="2971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1439743">
            <a:off x="2614613" y="5088999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MV Boli" pitchFamily="2" charset="0"/>
              </a:rPr>
              <a:t>Think of </a:t>
            </a:r>
            <a:r>
              <a:rPr lang="en-US" sz="1600" dirty="0" smtClean="0">
                <a:latin typeface="MV Boli" pitchFamily="2" charset="0"/>
              </a:rPr>
              <a:t>a </a:t>
            </a:r>
            <a:r>
              <a:rPr lang="en-US" sz="1600" dirty="0">
                <a:latin typeface="MV Boli" pitchFamily="2" charset="0"/>
              </a:rPr>
              <a:t>good </a:t>
            </a:r>
            <a:r>
              <a:rPr lang="en-US" sz="1600" dirty="0" smtClean="0">
                <a:latin typeface="MV Boli" pitchFamily="2" charset="0"/>
              </a:rPr>
              <a:t>hypothesis </a:t>
            </a:r>
            <a:r>
              <a:rPr lang="en-US" sz="1600" dirty="0">
                <a:latin typeface="MV Boli" pitchFamily="2" charset="0"/>
              </a:rPr>
              <a:t>for our </a:t>
            </a:r>
            <a:r>
              <a:rPr lang="en-US" sz="1600" dirty="0" smtClean="0">
                <a:latin typeface="MV Boli" pitchFamily="2" charset="0"/>
              </a:rPr>
              <a:t>focus question.</a:t>
            </a:r>
            <a:endParaRPr lang="en-US" sz="1600" dirty="0">
              <a:latin typeface="MV Boli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60032" y="5013176"/>
            <a:ext cx="3750568" cy="16924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defRPr/>
            </a:pPr>
            <a:r>
              <a:rPr lang="en-US" sz="3200" dirty="0">
                <a:solidFill>
                  <a:srgbClr val="D2DCD2"/>
                </a:solidFill>
                <a:latin typeface="+mn-lt"/>
                <a:cs typeface="+mn-cs"/>
              </a:rPr>
              <a:t>Q: </a:t>
            </a:r>
            <a:r>
              <a:rPr lang="en-US" sz="3800" b="1" dirty="0" smtClean="0">
                <a:solidFill>
                  <a:srgbClr val="D2DCD2"/>
                </a:solidFill>
              </a:rPr>
              <a:t>How d</a:t>
            </a:r>
            <a:r>
              <a:rPr lang="en-US" sz="3800" b="1" dirty="0" smtClean="0">
                <a:solidFill>
                  <a:srgbClr val="D2DCD2"/>
                </a:solidFill>
                <a:latin typeface="+mn-lt"/>
                <a:cs typeface="+mn-cs"/>
              </a:rPr>
              <a:t>oes the amount of water affect the number of </a:t>
            </a:r>
            <a:r>
              <a:rPr lang="en-US" sz="3800" b="1" dirty="0" smtClean="0">
                <a:solidFill>
                  <a:srgbClr val="D2DCD2"/>
                </a:solidFill>
              </a:rPr>
              <a:t>germinating seeds</a:t>
            </a:r>
            <a:r>
              <a:rPr lang="en-US" sz="3800" b="1" dirty="0" smtClean="0">
                <a:solidFill>
                  <a:srgbClr val="D2DCD2"/>
                </a:solidFill>
                <a:latin typeface="+mn-lt"/>
                <a:cs typeface="+mn-cs"/>
              </a:rPr>
              <a:t>?</a:t>
            </a:r>
            <a:endParaRPr lang="en-US" sz="3800" b="1" dirty="0">
              <a:solidFill>
                <a:srgbClr val="D2DCD2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C000"/>
              </a:buClr>
              <a:buSzPct val="75000"/>
              <a:buFont typeface="Calibri" pitchFamily="34" charset="0"/>
              <a:buChar char="→"/>
              <a:defRPr/>
            </a:pPr>
            <a:endParaRPr lang="en-US" sz="2800" dirty="0">
              <a:solidFill>
                <a:srgbClr val="D2DCD2"/>
              </a:solidFill>
              <a:latin typeface="+mn-lt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394" y="6277919"/>
            <a:ext cx="2350681" cy="365125"/>
          </a:xfrm>
        </p:spPr>
        <p:txBody>
          <a:bodyPr/>
          <a:lstStyle/>
          <a:p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83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ZA" dirty="0"/>
          </a:p>
          <a:p>
            <a:r>
              <a:rPr lang="en-US" i="1" dirty="0" smtClean="0"/>
              <a:t>How does the </a:t>
            </a:r>
            <a:r>
              <a:rPr lang="en-US" b="1" i="1" dirty="0" smtClean="0"/>
              <a:t>independent variable </a:t>
            </a:r>
            <a:r>
              <a:rPr lang="en-US" i="1" dirty="0" smtClean="0"/>
              <a:t>affect the </a:t>
            </a:r>
            <a:r>
              <a:rPr lang="en-US" b="1" i="1" dirty="0" smtClean="0"/>
              <a:t>dependent variable?</a:t>
            </a:r>
            <a:r>
              <a:rPr lang="en-US" i="1" dirty="0"/>
              <a:t>	</a:t>
            </a:r>
            <a:endParaRPr lang="en-US" dirty="0" smtClean="0"/>
          </a:p>
          <a:p>
            <a:r>
              <a:rPr lang="en-US" dirty="0" smtClean="0"/>
              <a:t>Example:</a:t>
            </a:r>
            <a:endParaRPr lang="en-ZA" dirty="0"/>
          </a:p>
          <a:p>
            <a:pPr lvl="0"/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does the </a:t>
            </a:r>
            <a:r>
              <a:rPr lang="en-US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amount of water/moisture</a:t>
            </a:r>
            <a:r>
              <a:rPr lang="en-US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affect 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amount of germinating seeds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ZA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dirty="0"/>
              <a:t> </a:t>
            </a:r>
            <a:endParaRPr lang="en-ZA" dirty="0"/>
          </a:p>
          <a:p>
            <a:pPr lvl="0"/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does </a:t>
            </a:r>
            <a:r>
              <a:rPr lang="en-US" b="1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temperature</a:t>
            </a: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affect the </a:t>
            </a:r>
            <a:r>
              <a:rPr lang="en-US" b="1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rate of transpiration</a:t>
            </a: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ZA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745388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468052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7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:  </a:t>
            </a:r>
            <a:r>
              <a:rPr lang="en-US" sz="3600" dirty="0"/>
              <a:t>i</a:t>
            </a:r>
            <a:r>
              <a:rPr lang="en-US" sz="3600" dirty="0" smtClean="0"/>
              <a:t>s a Statement that serves as a possible answer to a Focus Question.</a:t>
            </a:r>
          </a:p>
          <a:p>
            <a:pPr marL="109728" indent="0">
              <a:buNone/>
            </a:pPr>
            <a:endParaRPr lang="en-ZA" sz="3600" dirty="0"/>
          </a:p>
          <a:p>
            <a:r>
              <a:rPr lang="en-US" sz="3600" dirty="0" smtClean="0"/>
              <a:t>The statement should be  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testable </a:t>
            </a:r>
            <a:r>
              <a:rPr lang="en-US" sz="3600" dirty="0" smtClean="0"/>
              <a:t>and must be 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informed </a:t>
            </a:r>
            <a:r>
              <a:rPr lang="en-US" sz="3600" dirty="0" smtClean="0"/>
              <a:t>by </a:t>
            </a:r>
            <a:r>
              <a:rPr lang="en-US" sz="3600" u="sng" dirty="0" smtClean="0"/>
              <a:t>background knowledge</a:t>
            </a:r>
            <a:r>
              <a:rPr lang="en-US" sz="3600" dirty="0" smtClean="0"/>
              <a:t>.</a:t>
            </a:r>
            <a:endParaRPr lang="en-ZA" sz="3600" dirty="0"/>
          </a:p>
          <a:p>
            <a:endParaRPr lang="en-ZA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HYPOTHESIS….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91880" y="6407944"/>
            <a:ext cx="5184576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73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2857736"/>
              </p:ext>
            </p:extLst>
          </p:nvPr>
        </p:nvGraphicFramePr>
        <p:xfrm>
          <a:off x="928662" y="35716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57312"/>
            <a:ext cx="7772400" cy="48079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4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/>
              <a:t>Must include the two variables – 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INDEPENDENT </a:t>
            </a:r>
            <a:r>
              <a:rPr lang="en-US" sz="4800" dirty="0" smtClean="0"/>
              <a:t>and 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DEPENDENT</a:t>
            </a:r>
            <a:r>
              <a:rPr lang="en-US" sz="48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/>
              <a:t>Must show the </a:t>
            </a:r>
            <a:r>
              <a:rPr lang="en-US" sz="4800" u="sng" dirty="0" smtClean="0"/>
              <a:t>relationship</a:t>
            </a:r>
            <a:r>
              <a:rPr lang="en-US" sz="4800" dirty="0" smtClean="0"/>
              <a:t> between the variables. </a:t>
            </a:r>
            <a:endParaRPr lang="en-ZA" sz="4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/>
              <a:t>Must be </a:t>
            </a:r>
            <a:r>
              <a:rPr lang="en-US" sz="4800" u="sng" dirty="0" smtClean="0"/>
              <a:t>testable</a:t>
            </a:r>
            <a:r>
              <a:rPr lang="en-US" sz="48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/>
              <a:t>Must be a </a:t>
            </a:r>
            <a:r>
              <a:rPr lang="en-US" sz="4800" u="sng" dirty="0" smtClean="0"/>
              <a:t>statement</a:t>
            </a:r>
            <a:r>
              <a:rPr lang="en-US" sz="4800" dirty="0" smtClean="0"/>
              <a:t>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63888" y="6407944"/>
            <a:ext cx="5112568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9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3583399"/>
              </p:ext>
            </p:extLst>
          </p:nvPr>
        </p:nvGraphicFramePr>
        <p:xfrm>
          <a:off x="457200" y="274638"/>
          <a:ext cx="8229600" cy="185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53493"/>
            <a:ext cx="8229600" cy="4063182"/>
          </a:xfrm>
        </p:spPr>
        <p:txBody>
          <a:bodyPr>
            <a:normAutofit/>
          </a:bodyPr>
          <a:lstStyle/>
          <a:p>
            <a:r>
              <a:rPr lang="en-US" dirty="0" smtClean="0"/>
              <a:t>May be written as follows for continuous data:</a:t>
            </a:r>
            <a:endParaRPr lang="en-ZA" dirty="0"/>
          </a:p>
          <a:p>
            <a:r>
              <a:rPr lang="en-US" dirty="0" smtClean="0"/>
              <a:t>If the </a:t>
            </a:r>
            <a:r>
              <a:rPr lang="en-US" b="1" u="sng" dirty="0" smtClean="0"/>
              <a:t>independent variable</a:t>
            </a:r>
            <a:r>
              <a:rPr lang="en-US" dirty="0" smtClean="0"/>
              <a:t> changes, then the </a:t>
            </a:r>
            <a:r>
              <a:rPr lang="en-US" b="1" u="sng" dirty="0" smtClean="0"/>
              <a:t>dependent variable </a:t>
            </a:r>
            <a:r>
              <a:rPr lang="en-US" dirty="0"/>
              <a:t>changes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ZA" dirty="0"/>
          </a:p>
          <a:p>
            <a:r>
              <a:rPr lang="en-US" dirty="0" smtClean="0"/>
              <a:t>Example:</a:t>
            </a:r>
            <a:endParaRPr lang="en-ZA" dirty="0"/>
          </a:p>
          <a:p>
            <a:pPr lvl="0"/>
            <a:r>
              <a:rPr lang="en-US" dirty="0" smtClean="0"/>
              <a:t>If the </a:t>
            </a:r>
            <a:r>
              <a:rPr lang="en-US" b="1" dirty="0" smtClean="0"/>
              <a:t>level of moisture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increases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then the   </a:t>
            </a:r>
            <a:r>
              <a:rPr lang="en-US" b="1" dirty="0" smtClean="0"/>
              <a:t>number of seeds that will germinate  </a:t>
            </a:r>
            <a:r>
              <a:rPr lang="en-US" dirty="0" smtClean="0"/>
              <a:t>will also </a:t>
            </a:r>
            <a:r>
              <a:rPr lang="en-US" b="1" i="1" dirty="0" smtClean="0">
                <a:solidFill>
                  <a:srgbClr val="FF0000"/>
                </a:solidFill>
              </a:rPr>
              <a:t>increase</a:t>
            </a:r>
            <a:endParaRPr lang="en-ZA" b="1" dirty="0">
              <a:solidFill>
                <a:srgbClr val="FF0000"/>
              </a:solidFill>
            </a:endParaRPr>
          </a:p>
          <a:p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7704" y="364502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419872" y="3212976"/>
            <a:ext cx="936104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7924" y="6407944"/>
            <a:ext cx="478853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5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ZA" sz="5400" dirty="0" smtClean="0"/>
              <a:t>Variables are factors that are subject to  </a:t>
            </a:r>
            <a:r>
              <a:rPr lang="en-ZA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CHANGE/ MANIPULATION</a:t>
            </a:r>
            <a:endParaRPr lang="en-ZA" sz="5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871671"/>
              </p:ext>
            </p:extLst>
          </p:nvPr>
        </p:nvGraphicFramePr>
        <p:xfrm>
          <a:off x="467544" y="69269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79912" y="6407944"/>
            <a:ext cx="4896544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4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SCIENCE IS BASED ON:</a:t>
            </a:r>
          </a:p>
          <a:p>
            <a:r>
              <a:rPr lang="en-ZA" dirty="0" smtClean="0"/>
              <a:t>Fundamental knowledge built on scientific evidence and verified findings;</a:t>
            </a:r>
          </a:p>
          <a:p>
            <a:r>
              <a:rPr lang="en-ZA" dirty="0" smtClean="0"/>
              <a:t>Observing</a:t>
            </a:r>
            <a:r>
              <a:rPr lang="en-ZA" dirty="0" smtClean="0"/>
              <a:t>;</a:t>
            </a:r>
          </a:p>
          <a:p>
            <a:r>
              <a:rPr lang="en-ZA" dirty="0" smtClean="0"/>
              <a:t>Investigating</a:t>
            </a:r>
            <a:r>
              <a:rPr lang="en-ZA" dirty="0" smtClean="0"/>
              <a:t>;</a:t>
            </a:r>
          </a:p>
          <a:p>
            <a:r>
              <a:rPr lang="en-ZA" dirty="0" smtClean="0"/>
              <a:t>Making measurements (understand scaling);</a:t>
            </a:r>
          </a:p>
          <a:p>
            <a:r>
              <a:rPr lang="en-ZA" dirty="0" smtClean="0"/>
              <a:t>Collecting and presenting data;</a:t>
            </a:r>
          </a:p>
          <a:p>
            <a:r>
              <a:rPr lang="en-ZA" dirty="0" smtClean="0"/>
              <a:t>Identifying patterns and relationships in data;</a:t>
            </a:r>
          </a:p>
          <a:p>
            <a:r>
              <a:rPr lang="en-ZA" dirty="0" smtClean="0"/>
              <a:t>Communicating findings</a:t>
            </a:r>
          </a:p>
          <a:p>
            <a:endParaRPr lang="en-ZA" dirty="0" smtClean="0"/>
          </a:p>
          <a:p>
            <a:endParaRPr lang="en-Z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213294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79912" y="6407944"/>
            <a:ext cx="496855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4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12017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INDEPENDENT VARIABLE</a:t>
            </a:r>
            <a:r>
              <a:rPr lang="en-US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/>
              <a:t>:( </a:t>
            </a:r>
            <a:r>
              <a:rPr lang="en-US" i="1" dirty="0" smtClean="0"/>
              <a:t>cause)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factor that </a:t>
            </a:r>
            <a:r>
              <a:rPr lang="en-US" b="1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(being manipulated) by the investigator</a:t>
            </a:r>
            <a:endParaRPr lang="en-Z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ZA" dirty="0"/>
          </a:p>
          <a:p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DEPENDENT VARIABLE</a:t>
            </a:r>
            <a:r>
              <a:rPr lang="en-US" dirty="0" smtClean="0"/>
              <a:t>: </a:t>
            </a:r>
            <a:r>
              <a:rPr lang="en-US" dirty="0"/>
              <a:t>(</a:t>
            </a:r>
            <a:r>
              <a:rPr lang="en-US" i="1" dirty="0" smtClean="0"/>
              <a:t>effect)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factor that the investigator </a:t>
            </a:r>
            <a:r>
              <a:rPr lang="en-US" b="1" dirty="0" smtClean="0">
                <a:solidFill>
                  <a:srgbClr val="FF0000"/>
                </a:solidFill>
              </a:rPr>
              <a:t>MEASURES</a:t>
            </a:r>
            <a:r>
              <a:rPr lang="en-US" dirty="0" smtClean="0"/>
              <a:t> </a:t>
            </a:r>
            <a:endParaRPr lang="en-ZA" dirty="0"/>
          </a:p>
          <a:p>
            <a:endParaRPr lang="en-ZA" dirty="0"/>
          </a:p>
          <a:p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FIXED/(CONSTANT) VARIABLES</a:t>
            </a:r>
            <a:r>
              <a:rPr lang="en-US" dirty="0" smtClean="0"/>
              <a:t>:  factors that are being kept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ONSTANT</a:t>
            </a:r>
            <a:r>
              <a:rPr lang="en-US" dirty="0" smtClean="0"/>
              <a:t> throughout the investigation</a:t>
            </a:r>
            <a:endParaRPr lang="en-ZA" dirty="0"/>
          </a:p>
          <a:p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95936" y="6407944"/>
            <a:ext cx="468052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2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/>
              <a:t>The</a:t>
            </a:r>
            <a:r>
              <a:rPr lang="en-US" sz="4400" dirty="0" smtClean="0">
                <a:solidFill>
                  <a:srgbClr val="11FF17"/>
                </a:solidFill>
              </a:rPr>
              <a:t> </a:t>
            </a:r>
            <a:r>
              <a:rPr lang="en-US" sz="4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AIM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/>
              <a:t>is </a:t>
            </a:r>
            <a:r>
              <a:rPr lang="en-US" sz="4400" dirty="0" smtClean="0"/>
              <a:t>usually what you intend to investigate.</a:t>
            </a:r>
          </a:p>
          <a:p>
            <a:pPr marL="109728" indent="0">
              <a:buNone/>
              <a:defRPr/>
            </a:pPr>
            <a:endParaRPr lang="en-US" sz="4400" dirty="0"/>
          </a:p>
          <a:p>
            <a:pPr>
              <a:defRPr/>
            </a:pPr>
            <a:r>
              <a:rPr lang="en-US" sz="4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HYPOTHESIS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/>
              <a:t>is a</a:t>
            </a:r>
            <a:r>
              <a:rPr lang="en-US" sz="4400" dirty="0" smtClean="0"/>
              <a:t> prediction of the outcome of the </a:t>
            </a:r>
            <a:r>
              <a:rPr lang="en-US" sz="4400" dirty="0" smtClean="0"/>
              <a:t>investigation</a:t>
            </a:r>
            <a:r>
              <a:rPr lang="en-US" sz="4400" dirty="0" smtClean="0"/>
              <a:t>.</a:t>
            </a:r>
            <a:endParaRPr lang="en-US" sz="4400" dirty="0"/>
          </a:p>
          <a:p>
            <a:pPr>
              <a:defRPr/>
            </a:pPr>
            <a:endParaRPr lang="en-US" dirty="0"/>
          </a:p>
          <a:p>
            <a:endParaRPr lang="en-Z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935085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79912" y="6309320"/>
            <a:ext cx="480044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5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2800" dirty="0" smtClean="0"/>
              <a:t>The scientific ‘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</a:t>
            </a:r>
            <a:r>
              <a:rPr lang="en-US" sz="2800" dirty="0" smtClean="0"/>
              <a:t>’ of an investigation is an </a:t>
            </a:r>
            <a:r>
              <a:rPr lang="en-US" sz="2800" u="sng" dirty="0" smtClean="0"/>
              <a:t>experiment</a:t>
            </a:r>
            <a:r>
              <a:rPr lang="en-US" sz="2800" dirty="0" smtClean="0"/>
              <a:t> that is done </a:t>
            </a:r>
            <a:r>
              <a:rPr lang="en-US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addition to the test experiment </a:t>
            </a:r>
            <a:r>
              <a:rPr lang="en-US" sz="2800" dirty="0" smtClean="0"/>
              <a:t> but where the </a:t>
            </a:r>
            <a:r>
              <a:rPr lang="en-US" sz="2800" i="1" u="sng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independent variable</a:t>
            </a:r>
            <a:r>
              <a:rPr lang="en-US" sz="2800" dirty="0" smtClean="0"/>
              <a:t>, the variable that the investigator changes,  </a:t>
            </a:r>
            <a:r>
              <a:rPr lang="en-US" sz="2800" i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is removed</a:t>
            </a:r>
            <a:r>
              <a:rPr lang="en-US" sz="2800" dirty="0" smtClean="0"/>
              <a:t>.  </a:t>
            </a:r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2800" dirty="0" smtClean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3200" dirty="0"/>
              <a:t>This reinforces that the cause of the change in the dependent variable is due to the independent variable only.</a:t>
            </a:r>
          </a:p>
          <a:p>
            <a:endParaRPr lang="en-ZA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227121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79912" y="6407944"/>
            <a:ext cx="4824536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25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Identify the variables!</a:t>
            </a:r>
            <a:endParaRPr lang="en-US" dirty="0"/>
          </a:p>
        </p:txBody>
      </p:sp>
      <p:pic>
        <p:nvPicPr>
          <p:cNvPr id="19460" name="Picture 6" descr="http://3.bp.blogspot.com/_nBU8O9DIz1k/TCwNeKhQVCI/AAAAAAAAAMU/yJdpmu64hD4/s1600/post-it-no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5068">
            <a:off x="290945" y="367024"/>
            <a:ext cx="3088533" cy="292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1"/>
          <p:cNvSpPr txBox="1">
            <a:spLocks/>
          </p:cNvSpPr>
          <p:nvPr/>
        </p:nvSpPr>
        <p:spPr bwMode="auto">
          <a:xfrm>
            <a:off x="611559" y="2815046"/>
            <a:ext cx="7770441" cy="313423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D2DCD2"/>
                </a:solidFill>
              </a:rPr>
              <a:t>Increased </a:t>
            </a:r>
            <a:r>
              <a:rPr lang="en-US" sz="3200" dirty="0" smtClean="0">
                <a:solidFill>
                  <a:srgbClr val="D2DCD2"/>
                </a:solidFill>
                <a:latin typeface="+mn-lt"/>
                <a:cs typeface="+mn-cs"/>
              </a:rPr>
              <a:t>light intensity  </a:t>
            </a:r>
            <a:r>
              <a:rPr lang="en-US" sz="3200" dirty="0" smtClean="0">
                <a:solidFill>
                  <a:srgbClr val="D2DCD2"/>
                </a:solidFill>
              </a:rPr>
              <a:t>will increase the</a:t>
            </a:r>
            <a:r>
              <a:rPr lang="en-US" sz="3200" dirty="0" smtClean="0">
                <a:solidFill>
                  <a:srgbClr val="D2DCD2"/>
                </a:solidFill>
                <a:latin typeface="+mn-lt"/>
                <a:cs typeface="+mn-cs"/>
              </a:rPr>
              <a:t> growth of </a:t>
            </a:r>
            <a:r>
              <a:rPr lang="en-US" sz="3200" i="1" dirty="0" smtClean="0">
                <a:solidFill>
                  <a:srgbClr val="D2DCD2"/>
                </a:solidFill>
              </a:rPr>
              <a:t>Pe</a:t>
            </a:r>
            <a:r>
              <a:rPr lang="en-US" sz="3200" i="1" dirty="0" smtClean="0">
                <a:solidFill>
                  <a:srgbClr val="D2DCD2"/>
                </a:solidFill>
                <a:latin typeface="+mn-lt"/>
                <a:cs typeface="+mn-cs"/>
              </a:rPr>
              <a:t>largoniums</a:t>
            </a:r>
            <a:r>
              <a:rPr lang="en-US" sz="3200" i="1" dirty="0" smtClean="0">
                <a:solidFill>
                  <a:srgbClr val="D2DCD2"/>
                </a:solidFill>
              </a:rPr>
              <a:t> </a:t>
            </a:r>
            <a:r>
              <a:rPr lang="en-US" sz="3200" dirty="0" smtClean="0">
                <a:solidFill>
                  <a:srgbClr val="D2DCD2"/>
                </a:solidFill>
              </a:rPr>
              <a:t>.</a:t>
            </a:r>
            <a:endParaRPr lang="en-US" sz="2400" dirty="0">
              <a:solidFill>
                <a:srgbClr val="D2DCD2"/>
              </a:solidFill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D2DCD2"/>
                </a:solidFill>
                <a:latin typeface="+mn-lt"/>
                <a:cs typeface="+mn-cs"/>
              </a:rPr>
              <a:t>Higher salaries are earned by studying more years at an educational institution.</a:t>
            </a:r>
            <a:endParaRPr lang="en-US" sz="3200" dirty="0">
              <a:solidFill>
                <a:srgbClr val="D2DCD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D2DCD2"/>
                </a:solidFill>
              </a:rPr>
              <a:t>Populations living at higher altitudes, </a:t>
            </a:r>
            <a:r>
              <a:rPr lang="en-US" sz="3200" dirty="0">
                <a:solidFill>
                  <a:srgbClr val="D2DCD2"/>
                </a:solidFill>
              </a:rPr>
              <a:t>c</a:t>
            </a:r>
            <a:r>
              <a:rPr lang="en-US" sz="3200" dirty="0" smtClean="0">
                <a:solidFill>
                  <a:srgbClr val="D2DCD2"/>
                </a:solidFill>
              </a:rPr>
              <a:t>an hold their breath for longer under water</a:t>
            </a:r>
            <a:r>
              <a:rPr lang="en-US" sz="3200" dirty="0" smtClean="0">
                <a:solidFill>
                  <a:srgbClr val="D2DCD2"/>
                </a:solidFill>
                <a:latin typeface="+mn-lt"/>
                <a:cs typeface="+mn-cs"/>
              </a:rPr>
              <a:t>.</a:t>
            </a:r>
            <a:endParaRPr lang="en-US" sz="3200" dirty="0">
              <a:solidFill>
                <a:srgbClr val="D2DCD2"/>
              </a:solidFill>
              <a:latin typeface="+mn-lt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92622" y="3573016"/>
            <a:ext cx="38394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56063" y="4005064"/>
            <a:ext cx="2279498" cy="15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2622" y="5229200"/>
            <a:ext cx="65757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083913" y="1676400"/>
            <a:ext cx="914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78971" y="3230063"/>
            <a:ext cx="2374052" cy="1457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92622" y="4382163"/>
            <a:ext cx="6431706" cy="0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83913" y="4797152"/>
            <a:ext cx="6008367" cy="0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017899" y="1447799"/>
            <a:ext cx="1066800" cy="152400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6" descr="http://3.bp.blogspot.com/_nBU8O9DIz1k/TCwNeKhQVCI/AAAAAAAAAMU/yJdpmu64hD4/s1600/post-it-no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5068">
            <a:off x="6724678" y="478407"/>
            <a:ext cx="2971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V="1">
            <a:off x="6084168" y="4005064"/>
            <a:ext cx="1262626" cy="15240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"/>
          <p:cNvSpPr txBox="1">
            <a:spLocks noChangeArrowheads="1"/>
          </p:cNvSpPr>
          <p:nvPr/>
        </p:nvSpPr>
        <p:spPr bwMode="auto">
          <a:xfrm rot="-503945">
            <a:off x="997011" y="948810"/>
            <a:ext cx="1676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MV Boli" pitchFamily="2" charset="0"/>
              </a:rPr>
              <a:t>Identify the independent &amp; dependent variables in the hypotheses below.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 rot="-503945">
            <a:off x="7453338" y="967581"/>
            <a:ext cx="1514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MV Boli" pitchFamily="2" charset="0"/>
              </a:rPr>
              <a:t>Remember to always write out the variables fully and not just give words.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5562" y="6407944"/>
            <a:ext cx="531290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35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9926470"/>
              </p:ext>
            </p:extLst>
          </p:nvPr>
        </p:nvGraphicFramePr>
        <p:xfrm>
          <a:off x="467544" y="548680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Data are the </a:t>
            </a:r>
            <a:r>
              <a:rPr lang="en-US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values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smtClean="0"/>
              <a:t>that are collected from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observed or measured variables.</a:t>
            </a:r>
          </a:p>
          <a:p>
            <a:pPr>
              <a:defRPr/>
            </a:pPr>
            <a:r>
              <a:rPr lang="en-US" sz="4000" dirty="0" smtClean="0"/>
              <a:t>There are various types of data that effect the way we collect and report our investigation.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1920" y="6407944"/>
            <a:ext cx="4752528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7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US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QUALITATIVE DATA </a:t>
            </a:r>
            <a:r>
              <a:rPr lang="en-US" dirty="0"/>
              <a:t>= </a:t>
            </a:r>
            <a:r>
              <a:rPr lang="en-US" sz="2800" dirty="0"/>
              <a:t>descriptive data, non-numerical   </a:t>
            </a: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US" sz="2800" dirty="0" smtClean="0"/>
              <a:t>E.g. </a:t>
            </a:r>
            <a:r>
              <a:rPr lang="en-US" sz="2800" dirty="0" err="1" smtClean="0"/>
              <a:t>colour</a:t>
            </a:r>
            <a:r>
              <a:rPr lang="en-US" sz="2800" dirty="0"/>
              <a:t>, names, sex, absence or presence).</a:t>
            </a:r>
          </a:p>
          <a:p>
            <a:pPr marL="393192" lvl="1" indent="0">
              <a:buNone/>
              <a:defRPr/>
            </a:pPr>
            <a:endParaRPr lang="en-US" sz="3200" dirty="0"/>
          </a:p>
          <a:p>
            <a:pPr marL="594360" indent="-457200">
              <a:defRPr/>
            </a:pPr>
            <a:r>
              <a:rPr lang="en-US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QUANTITATIVE </a:t>
            </a:r>
            <a:r>
              <a:rPr lang="en-US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DATA </a:t>
            </a:r>
            <a:r>
              <a:rPr lang="en-US" dirty="0"/>
              <a:t>= numerical data, measurements or counts can be made (e.g. </a:t>
            </a:r>
            <a:r>
              <a:rPr lang="en-US" dirty="0" smtClean="0"/>
              <a:t>height (1.5m – 2.2m), </a:t>
            </a:r>
            <a:r>
              <a:rPr lang="en-US" dirty="0"/>
              <a:t>mass, length, number)</a:t>
            </a:r>
          </a:p>
          <a:p>
            <a:endParaRPr lang="en-ZA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669751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51920" y="6407944"/>
            <a:ext cx="4824536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31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CONTINUOUS DATA </a:t>
            </a:r>
            <a:r>
              <a:rPr lang="en-US" dirty="0" smtClean="0"/>
              <a:t>= </a:t>
            </a:r>
            <a:r>
              <a:rPr lang="en-US" dirty="0"/>
              <a:t>data that  has joined values or in between values (e.g. height: 1.5m – 2.2m</a:t>
            </a:r>
            <a:r>
              <a:rPr lang="en-US" dirty="0" smtClean="0"/>
              <a:t>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DISCONTINUOUS DATA </a:t>
            </a:r>
            <a:r>
              <a:rPr lang="en-US" dirty="0" smtClean="0"/>
              <a:t>= </a:t>
            </a:r>
            <a:r>
              <a:rPr lang="en-US" dirty="0"/>
              <a:t>values that are discrete from one another, no in between values (e.g. number of children in a class: 23, 24, 25)</a:t>
            </a:r>
          </a:p>
          <a:p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TYPES OF DATA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63888" y="6407944"/>
            <a:ext cx="5112568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5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Steps to consider when planning an investigation:</a:t>
            </a:r>
            <a:endParaRPr lang="en-ZA" sz="4800" dirty="0"/>
          </a:p>
          <a:p>
            <a:pPr marL="109728" indent="0">
              <a:buNone/>
            </a:pPr>
            <a:endParaRPr lang="en-ZA" sz="4800" dirty="0"/>
          </a:p>
          <a:p>
            <a:r>
              <a:rPr lang="en-US" sz="4800" dirty="0" smtClean="0"/>
              <a:t>The focus question, then plan the investigation:</a:t>
            </a:r>
            <a:endParaRPr lang="en-ZA" sz="4800" dirty="0"/>
          </a:p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PLAN THE INVESTIGATION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Compiled by Nontobeko Mjali and Gerry Noel, translated by Tommy Botha and Carlyn Oppelt and ppt designed by Carlyn Oppelt</a:t>
            </a:r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1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Once variables have been identified, you need to decide how these variables will be set and measured.</a:t>
            </a:r>
          </a:p>
          <a:p>
            <a:pPr>
              <a:defRPr/>
            </a:pPr>
            <a:r>
              <a:rPr lang="en-US" dirty="0"/>
              <a:t>You need to be clear on the type and quantity of data that you collect</a:t>
            </a:r>
            <a:r>
              <a:rPr lang="en-US" dirty="0" smtClean="0"/>
              <a:t>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Written 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stages</a:t>
            </a:r>
            <a:r>
              <a:rPr lang="en-US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/>
              <a:t>of an investigation:</a:t>
            </a:r>
          </a:p>
          <a:p>
            <a:pPr lvl="1">
              <a:defRPr/>
            </a:pPr>
            <a:r>
              <a:rPr lang="en-US" dirty="0"/>
              <a:t>Planning the investigation.</a:t>
            </a:r>
          </a:p>
          <a:p>
            <a:pPr lvl="1">
              <a:defRPr/>
            </a:pPr>
            <a:r>
              <a:rPr lang="en-US" dirty="0"/>
              <a:t>Reporting the investigation.</a:t>
            </a:r>
          </a:p>
          <a:p>
            <a:pPr>
              <a:defRPr/>
            </a:pPr>
            <a:r>
              <a:rPr lang="en-US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Practical stages </a:t>
            </a:r>
            <a:r>
              <a:rPr lang="en-US" dirty="0"/>
              <a:t>of an investigation:</a:t>
            </a:r>
          </a:p>
          <a:p>
            <a:pPr lvl="1">
              <a:defRPr/>
            </a:pPr>
            <a:r>
              <a:rPr lang="en-US" dirty="0"/>
              <a:t>Laboratory work.</a:t>
            </a:r>
          </a:p>
          <a:p>
            <a:pPr lvl="1">
              <a:defRPr/>
            </a:pPr>
            <a:r>
              <a:rPr lang="en-US" dirty="0"/>
              <a:t>Field work (natural system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 the Hypothesis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9912" y="6407944"/>
            <a:ext cx="4896544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02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Testing Hypotheses</a:t>
            </a:r>
            <a:endParaRPr lang="en-US" dirty="0"/>
          </a:p>
        </p:txBody>
      </p:sp>
      <p:grpSp>
        <p:nvGrpSpPr>
          <p:cNvPr id="22532" name="Group 37"/>
          <p:cNvGrpSpPr>
            <a:grpSpLocks/>
          </p:cNvGrpSpPr>
          <p:nvPr/>
        </p:nvGrpSpPr>
        <p:grpSpPr bwMode="auto">
          <a:xfrm rot="956620">
            <a:off x="303213" y="661988"/>
            <a:ext cx="2971800" cy="2628900"/>
            <a:chOff x="1492461" y="519359"/>
            <a:chExt cx="2971800" cy="2628900"/>
          </a:xfrm>
        </p:grpSpPr>
        <p:pic>
          <p:nvPicPr>
            <p:cNvPr id="22548" name="Picture 6" descr="http://3.bp.blogspot.com/_nBU8O9DIz1k/TCwNeKhQVCI/AAAAAAAAAMU/yJdpmu64hD4/s1600/post-it-not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068">
              <a:off x="1492461" y="519359"/>
              <a:ext cx="29718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TextBox 6"/>
            <p:cNvSpPr txBox="1">
              <a:spLocks noChangeArrowheads="1"/>
            </p:cNvSpPr>
            <p:nvPr/>
          </p:nvSpPr>
          <p:spPr bwMode="auto">
            <a:xfrm rot="-503945">
              <a:off x="2123276" y="908761"/>
              <a:ext cx="17779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MV Boli" pitchFamily="2" charset="0"/>
                </a:rPr>
                <a:t>Now think of ways of setting and measuring these variables (see the </a:t>
              </a:r>
              <a:r>
                <a:rPr lang="en-US" sz="1600" dirty="0" smtClean="0">
                  <a:latin typeface="MV Boli" pitchFamily="2" charset="0"/>
                </a:rPr>
                <a:t>example).</a:t>
              </a:r>
              <a:endParaRPr lang="en-US" sz="1600" dirty="0">
                <a:latin typeface="MV Boli" pitchFamily="2" charset="0"/>
              </a:endParaRPr>
            </a:p>
          </p:txBody>
        </p:sp>
      </p:grpSp>
      <p:sp>
        <p:nvSpPr>
          <p:cNvPr id="15" name="Content Placeholder 11"/>
          <p:cNvSpPr txBox="1">
            <a:spLocks/>
          </p:cNvSpPr>
          <p:nvPr/>
        </p:nvSpPr>
        <p:spPr bwMode="auto">
          <a:xfrm>
            <a:off x="914400" y="3352800"/>
            <a:ext cx="7010400" cy="144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Increased light intensity will increase the growth rate of </a:t>
            </a:r>
            <a:r>
              <a:rPr lang="en-US" sz="3200" i="1" dirty="0">
                <a:solidFill>
                  <a:schemeClr val="bg1"/>
                </a:solidFill>
                <a:cs typeface="+mn-cs"/>
              </a:rPr>
              <a:t>pelargonium's.</a:t>
            </a:r>
            <a:endParaRPr lang="en-US" sz="240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31840" y="4221088"/>
            <a:ext cx="3600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347864" y="3810000"/>
            <a:ext cx="2786236" cy="0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724400" y="1066800"/>
            <a:ext cx="4419600" cy="2230438"/>
            <a:chOff x="4711262" y="1080794"/>
            <a:chExt cx="4038600" cy="2025581"/>
          </a:xfrm>
        </p:grpSpPr>
        <p:sp>
          <p:nvSpPr>
            <p:cNvPr id="44" name="Cloud Callout 43"/>
            <p:cNvSpPr/>
            <p:nvPr/>
          </p:nvSpPr>
          <p:spPr>
            <a:xfrm>
              <a:off x="4711262" y="1080794"/>
              <a:ext cx="3886283" cy="1980888"/>
            </a:xfrm>
            <a:prstGeom prst="cloudCallout">
              <a:avLst>
                <a:gd name="adj1" fmla="val -46579"/>
                <a:gd name="adj2" fmla="val 60221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45100" y="1233614"/>
              <a:ext cx="3504762" cy="1872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                Setting up IV: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Change light intensity = different quantities of shade cloth,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placing pelargonium’s in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different parts of a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greenhouse….</a:t>
              </a:r>
            </a:p>
            <a:p>
              <a:pPr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  <a:p>
              <a:pPr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</p:txBody>
        </p:sp>
      </p:grpSp>
      <p:grpSp>
        <p:nvGrpSpPr>
          <p:cNvPr id="22537" name="Group 46"/>
          <p:cNvGrpSpPr>
            <a:grpSpLocks/>
          </p:cNvGrpSpPr>
          <p:nvPr/>
        </p:nvGrpSpPr>
        <p:grpSpPr bwMode="auto">
          <a:xfrm>
            <a:off x="2057400" y="762000"/>
            <a:ext cx="2971800" cy="2628900"/>
            <a:chOff x="1492461" y="519359"/>
            <a:chExt cx="2971800" cy="2628900"/>
          </a:xfrm>
        </p:grpSpPr>
        <p:pic>
          <p:nvPicPr>
            <p:cNvPr id="22544" name="Picture 6" descr="http://3.bp.blogspot.com/_nBU8O9DIz1k/TCwNeKhQVCI/AAAAAAAAAMU/yJdpmu64hD4/s1600/post-it-not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068">
              <a:off x="1492461" y="519359"/>
              <a:ext cx="29718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Box 6"/>
            <p:cNvSpPr txBox="1">
              <a:spLocks noChangeArrowheads="1"/>
            </p:cNvSpPr>
            <p:nvPr/>
          </p:nvSpPr>
          <p:spPr bwMode="auto">
            <a:xfrm rot="-503945">
              <a:off x="2123085" y="1029283"/>
              <a:ext cx="181342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MV Boli" pitchFamily="2" charset="0"/>
                </a:rPr>
                <a:t>IV = independent variable</a:t>
              </a:r>
            </a:p>
            <a:p>
              <a:pPr eaLnBrk="1" hangingPunct="1"/>
              <a:r>
                <a:rPr lang="en-US" sz="1600">
                  <a:latin typeface="MV Boli" pitchFamily="2" charset="0"/>
                </a:rPr>
                <a:t>DV = dependent variable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191000" y="4648200"/>
            <a:ext cx="4114800" cy="2290763"/>
            <a:chOff x="4191000" y="4648200"/>
            <a:chExt cx="4114800" cy="2290703"/>
          </a:xfrm>
        </p:grpSpPr>
        <p:sp>
          <p:nvSpPr>
            <p:cNvPr id="55" name="Cloud Callout 54"/>
            <p:cNvSpPr/>
            <p:nvPr/>
          </p:nvSpPr>
          <p:spPr>
            <a:xfrm>
              <a:off x="4191000" y="4648200"/>
              <a:ext cx="3886200" cy="1981148"/>
            </a:xfrm>
            <a:prstGeom prst="cloudCallout">
              <a:avLst>
                <a:gd name="adj1" fmla="val -50153"/>
                <a:gd name="adj2" fmla="val -61298"/>
              </a:avLst>
            </a:prstGeom>
            <a:solidFill>
              <a:srgbClr val="D2DC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00600" y="4876794"/>
              <a:ext cx="3505200" cy="20621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        </a:t>
              </a:r>
              <a:r>
                <a:rPr lang="en-US" sz="1600" dirty="0">
                  <a:solidFill>
                    <a:srgbClr val="115083"/>
                  </a:solidFill>
                  <a:latin typeface="Comic Sans MS" pitchFamily="66" charset="0"/>
                  <a:cs typeface="CordiaUPC" pitchFamily="34" charset="-34"/>
                </a:rPr>
                <a:t>    </a:t>
              </a: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Measuring DV:</a:t>
              </a:r>
            </a:p>
            <a:p>
              <a:pPr>
                <a:defRPr/>
              </a:pP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Height/Time = use a measuring tape, use a ruler or placing a wooden rod next to plant </a:t>
              </a:r>
            </a:p>
            <a:p>
              <a:pPr>
                <a:defRPr/>
              </a:pP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and marking height at set </a:t>
              </a:r>
            </a:p>
            <a:p>
              <a:pPr>
                <a:defRPr/>
              </a:pP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time intervals. </a:t>
              </a:r>
            </a:p>
            <a:p>
              <a:pPr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  <a:p>
              <a:pPr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1407840" y="4648200"/>
            <a:ext cx="2783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762000" y="4876800"/>
            <a:ext cx="3352800" cy="1600200"/>
            <a:chOff x="762000" y="4876800"/>
            <a:chExt cx="3352800" cy="1600200"/>
          </a:xfrm>
        </p:grpSpPr>
        <p:sp>
          <p:nvSpPr>
            <p:cNvPr id="61" name="Cloud Callout 60"/>
            <p:cNvSpPr/>
            <p:nvPr/>
          </p:nvSpPr>
          <p:spPr>
            <a:xfrm>
              <a:off x="762000" y="4876800"/>
              <a:ext cx="3352800" cy="1600200"/>
            </a:xfrm>
            <a:prstGeom prst="cloudCallout">
              <a:avLst>
                <a:gd name="adj1" fmla="val 32983"/>
                <a:gd name="adj2" fmla="val -84083"/>
              </a:avLst>
            </a:prstGeom>
            <a:solidFill>
              <a:srgbClr val="D2DC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66800" y="4953000"/>
              <a:ext cx="2795588" cy="1323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        </a:t>
              </a:r>
              <a:r>
                <a:rPr lang="en-US" sz="1600" dirty="0">
                  <a:solidFill>
                    <a:srgbClr val="115083"/>
                  </a:solidFill>
                  <a:latin typeface="Comic Sans MS" pitchFamily="66" charset="0"/>
                  <a:cs typeface="CordiaUPC" pitchFamily="34" charset="-34"/>
                </a:rPr>
                <a:t>   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   </a:t>
              </a: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Important!</a:t>
              </a:r>
            </a:p>
            <a:p>
              <a:pPr>
                <a:defRPr/>
              </a:pP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‘Rate’ means that time must be involved.  How can you ensure that you measure a growth </a:t>
              </a:r>
              <a:r>
                <a:rPr lang="en-US" sz="1600" i="1" dirty="0">
                  <a:latin typeface="Comic Sans MS" pitchFamily="66" charset="0"/>
                  <a:cs typeface="CordiaUPC" pitchFamily="34" charset="-34"/>
                </a:rPr>
                <a:t>rate</a:t>
              </a:r>
              <a:r>
                <a:rPr lang="en-US" sz="1600" dirty="0">
                  <a:latin typeface="Comic Sans MS" pitchFamily="66" charset="0"/>
                  <a:cs typeface="CordiaUPC" pitchFamily="34" charset="-34"/>
                </a:rPr>
                <a:t>?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95536" y="6407944"/>
            <a:ext cx="8352928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63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From the beginning of our existence, humans have been curious as to why and how things happen in the world around us.  The scientific method provides us a structured scientific platform to help us find the answers…  With the scientific method, the sky is the limit!</a:t>
            </a:r>
          </a:p>
          <a:p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WHY THE SCIENTIFIC METHOD?</a:t>
            </a:r>
            <a:endParaRPr lang="en-ZA" dirty="0"/>
          </a:p>
        </p:txBody>
      </p:sp>
      <p:pic>
        <p:nvPicPr>
          <p:cNvPr id="6" name="Picture 2" descr="http://1.bp.blogspot.com/_i2Rs-fyFbRA/TIe55N6vgwI/AAAAAAAAAA0/aXMB9OLNiAY/s1600/Sky+is+the+Lim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4703">
            <a:off x="5789586" y="4503998"/>
            <a:ext cx="2848588" cy="1741708"/>
          </a:xfrm>
          <a:prstGeom prst="rect">
            <a:avLst/>
          </a:prstGeom>
          <a:noFill/>
          <a:scene3d>
            <a:camera prst="orthographicFront">
              <a:rot lat="20399996" lon="20999976" rev="0"/>
            </a:camera>
            <a:lightRig rig="threePt" dir="t"/>
          </a:scene3d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1800" y="6407944"/>
            <a:ext cx="468052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57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Testing Hypotheses</a:t>
            </a:r>
            <a:endParaRPr lang="en-US" dirty="0"/>
          </a:p>
        </p:txBody>
      </p:sp>
      <p:grpSp>
        <p:nvGrpSpPr>
          <p:cNvPr id="23556" name="Group 37"/>
          <p:cNvGrpSpPr>
            <a:grpSpLocks/>
          </p:cNvGrpSpPr>
          <p:nvPr/>
        </p:nvGrpSpPr>
        <p:grpSpPr bwMode="auto">
          <a:xfrm rot="956620">
            <a:off x="303213" y="661988"/>
            <a:ext cx="2971800" cy="2628900"/>
            <a:chOff x="1492461" y="519359"/>
            <a:chExt cx="2971800" cy="2628900"/>
          </a:xfrm>
        </p:grpSpPr>
        <p:pic>
          <p:nvPicPr>
            <p:cNvPr id="23572" name="Picture 6" descr="http://3.bp.blogspot.com/_nBU8O9DIz1k/TCwNeKhQVCI/AAAAAAAAAMU/yJdpmu64hD4/s1600/post-it-not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068">
              <a:off x="1492461" y="519359"/>
              <a:ext cx="29718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Box 6"/>
            <p:cNvSpPr txBox="1">
              <a:spLocks noChangeArrowheads="1"/>
            </p:cNvSpPr>
            <p:nvPr/>
          </p:nvSpPr>
          <p:spPr bwMode="auto">
            <a:xfrm rot="-503945">
              <a:off x="2123276" y="908761"/>
              <a:ext cx="17779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MV Boli" pitchFamily="2" charset="0"/>
                </a:rPr>
                <a:t>Now think of ways of setting and measuring these variables (see the first 3 examples).</a:t>
              </a:r>
            </a:p>
          </p:txBody>
        </p:sp>
      </p:grpSp>
      <p:sp>
        <p:nvSpPr>
          <p:cNvPr id="15" name="Content Placeholder 11"/>
          <p:cNvSpPr txBox="1">
            <a:spLocks/>
          </p:cNvSpPr>
          <p:nvPr/>
        </p:nvSpPr>
        <p:spPr bwMode="auto">
          <a:xfrm>
            <a:off x="914400" y="3352800"/>
            <a:ext cx="701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D2DCD2"/>
              </a:solidFill>
              <a:latin typeface="Calibri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3600" y="3733800"/>
            <a:ext cx="1295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14400" y="4267200"/>
            <a:ext cx="6858000" cy="0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1" name="Group 46"/>
          <p:cNvGrpSpPr>
            <a:grpSpLocks/>
          </p:cNvGrpSpPr>
          <p:nvPr/>
        </p:nvGrpSpPr>
        <p:grpSpPr bwMode="auto">
          <a:xfrm>
            <a:off x="2057400" y="762000"/>
            <a:ext cx="2971800" cy="2628900"/>
            <a:chOff x="1492461" y="519359"/>
            <a:chExt cx="2971800" cy="2628900"/>
          </a:xfrm>
        </p:grpSpPr>
        <p:pic>
          <p:nvPicPr>
            <p:cNvPr id="23568" name="Picture 6" descr="http://3.bp.blogspot.com/_nBU8O9DIz1k/TCwNeKhQVCI/AAAAAAAAAMU/yJdpmu64hD4/s1600/post-it-not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068">
              <a:off x="1492461" y="519359"/>
              <a:ext cx="29718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TextBox 6"/>
            <p:cNvSpPr txBox="1">
              <a:spLocks noChangeArrowheads="1"/>
            </p:cNvSpPr>
            <p:nvPr/>
          </p:nvSpPr>
          <p:spPr bwMode="auto">
            <a:xfrm rot="-503945">
              <a:off x="2123085" y="1029283"/>
              <a:ext cx="181342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MV Boli" pitchFamily="2" charset="0"/>
                </a:rPr>
                <a:t>IV = independent variable</a:t>
              </a:r>
            </a:p>
            <a:p>
              <a:pPr eaLnBrk="1" hangingPunct="1"/>
              <a:r>
                <a:rPr lang="en-US" sz="1600" dirty="0">
                  <a:latin typeface="MV Boli" pitchFamily="2" charset="0"/>
                </a:rPr>
                <a:t>DV = dependent variable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3400" y="3276600"/>
            <a:ext cx="7924800" cy="156966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sz="3200" dirty="0">
                <a:solidFill>
                  <a:srgbClr val="D2DCD2"/>
                </a:solidFill>
                <a:latin typeface="+mn-lt"/>
                <a:cs typeface="Arial" charset="0"/>
              </a:rPr>
              <a:t>Higher salaries are earned after more years spent studying in </a:t>
            </a:r>
            <a:r>
              <a:rPr lang="en-US" sz="3200" dirty="0" smtClean="0">
                <a:solidFill>
                  <a:srgbClr val="D2DCD2"/>
                </a:solidFill>
                <a:latin typeface="+mn-lt"/>
                <a:cs typeface="Arial" charset="0"/>
              </a:rPr>
              <a:t>educational institutions.</a:t>
            </a:r>
            <a:endParaRPr lang="en-US" sz="3200" dirty="0">
              <a:solidFill>
                <a:srgbClr val="D2DCD2"/>
              </a:solidFill>
              <a:latin typeface="+mn-lt"/>
              <a:cs typeface="Arial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276600" y="4648200"/>
            <a:ext cx="4343400" cy="2057400"/>
            <a:chOff x="4572000" y="1219200"/>
            <a:chExt cx="4038600" cy="1981200"/>
          </a:xfrm>
        </p:grpSpPr>
        <p:sp>
          <p:nvSpPr>
            <p:cNvPr id="44" name="Cloud Callout 43"/>
            <p:cNvSpPr/>
            <p:nvPr/>
          </p:nvSpPr>
          <p:spPr>
            <a:xfrm>
              <a:off x="4572000" y="1219200"/>
              <a:ext cx="3886563" cy="1981200"/>
            </a:xfrm>
            <a:prstGeom prst="cloudCallout">
              <a:avLst>
                <a:gd name="adj1" fmla="val -53727"/>
                <a:gd name="adj2" fmla="val -66556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52833" y="1372070"/>
              <a:ext cx="3657767" cy="1748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                   Setting up IV: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Years spent studying = Survey seems to be the easiest way to get this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type of data – “How many years did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you spend studying in 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educational institutions?”</a:t>
              </a:r>
            </a:p>
            <a:p>
              <a:pPr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800600" y="1600200"/>
            <a:ext cx="4114800" cy="1628775"/>
            <a:chOff x="4114800" y="4648200"/>
            <a:chExt cx="4114800" cy="1981200"/>
          </a:xfrm>
        </p:grpSpPr>
        <p:sp>
          <p:nvSpPr>
            <p:cNvPr id="55" name="Cloud Callout 54"/>
            <p:cNvSpPr/>
            <p:nvPr/>
          </p:nvSpPr>
          <p:spPr>
            <a:xfrm>
              <a:off x="4114800" y="4648200"/>
              <a:ext cx="3886200" cy="1981200"/>
            </a:xfrm>
            <a:prstGeom prst="cloudCallout">
              <a:avLst>
                <a:gd name="adj1" fmla="val -51047"/>
                <a:gd name="adj2" fmla="val 59520"/>
              </a:avLst>
            </a:prstGeom>
            <a:solidFill>
              <a:srgbClr val="D2DC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24400" y="4876057"/>
              <a:ext cx="3505200" cy="1610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itchFamily="66" charset="0"/>
                  <a:cs typeface="CordiaUPC" pitchFamily="34" charset="-34"/>
                </a:rPr>
                <a:t>        </a:t>
              </a:r>
              <a:r>
                <a:rPr lang="en-US" sz="1600" dirty="0">
                  <a:solidFill>
                    <a:srgbClr val="115083"/>
                  </a:solidFill>
                  <a:latin typeface="Comic Sans MS" pitchFamily="66" charset="0"/>
                  <a:cs typeface="CordiaUPC" pitchFamily="34" charset="-34"/>
                </a:rPr>
                <a:t>    Measuring DV: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115083"/>
                  </a:solidFill>
                  <a:latin typeface="Comic Sans MS" pitchFamily="66" charset="0"/>
                  <a:cs typeface="CordiaUPC" pitchFamily="34" charset="-34"/>
                </a:rPr>
                <a:t>Amount of money = Survey question asking to tick the appropriate income bracket.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  <a:p>
              <a:pPr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CordiaUPC" pitchFamily="34" charset="-34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945825" y="4267200"/>
            <a:ext cx="4204236" cy="10732"/>
          </a:xfrm>
          <a:prstGeom prst="line">
            <a:avLst/>
          </a:prstGeom>
          <a:ln w="25400">
            <a:solidFill>
              <a:srgbClr val="11FF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01093" y="3733800"/>
            <a:ext cx="34830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070" y="6257925"/>
            <a:ext cx="2350681" cy="365125"/>
          </a:xfrm>
        </p:spPr>
        <p:txBody>
          <a:bodyPr/>
          <a:lstStyle/>
          <a:p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8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Doing an Experiment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4834880" cy="500141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You’ve decided on how you want to test your hypothesis including how you are going to collect your data.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things to consider before doing an experiment are:</a:t>
            </a:r>
          </a:p>
          <a:p>
            <a:pPr lvl="1">
              <a:defRPr/>
            </a:pPr>
            <a:r>
              <a:rPr lang="en-US" dirty="0" smtClean="0"/>
              <a:t>Sample Size</a:t>
            </a:r>
          </a:p>
          <a:p>
            <a:pPr lvl="2">
              <a:defRPr/>
            </a:pPr>
            <a:r>
              <a:rPr lang="en-US" dirty="0" smtClean="0"/>
              <a:t>Particularly important when doing field work.</a:t>
            </a:r>
          </a:p>
          <a:p>
            <a:pPr lvl="1">
              <a:defRPr/>
            </a:pPr>
            <a:r>
              <a:rPr lang="en-US" dirty="0" smtClean="0"/>
              <a:t>Replication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098AF-DAE8-4F26-8AF8-2E467D1722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6629" name="Picture 6" descr="D:\Documents\Bishops Documents 2008\Life Science\Imbovane Ant Project\Photo's\24042008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6388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5562600" y="3430588"/>
            <a:ext cx="2743200" cy="400050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Setting up a Polymerase Chain Reaction (PCR) in a biomedical laboratory.</a:t>
            </a: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5486400" y="6229350"/>
            <a:ext cx="2819400" cy="400050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Laying out transects to investigate ant populations.</a:t>
            </a:r>
          </a:p>
        </p:txBody>
      </p:sp>
      <p:pic>
        <p:nvPicPr>
          <p:cNvPr id="26632" name="Picture 7" descr="In labora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3188"/>
            <a:ext cx="27432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60648"/>
            <a:ext cx="5078288" cy="64087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Sample size 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the number of sampling units being investigated within any given population.</a:t>
            </a:r>
          </a:p>
          <a:p>
            <a:pPr lvl="1">
              <a:defRPr/>
            </a:pPr>
            <a:r>
              <a:rPr lang="en-US" dirty="0" smtClean="0"/>
              <a:t>Sampling units for example could be the number of individual organisms, transects or quadrants.</a:t>
            </a:r>
          </a:p>
          <a:p>
            <a:pPr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Always best to try and take as many samples as possible.</a:t>
            </a:r>
          </a:p>
          <a:p>
            <a:pPr lvl="1">
              <a:defRPr/>
            </a:pPr>
            <a:r>
              <a:rPr lang="en-US" dirty="0" smtClean="0"/>
              <a:t>This way you have a better representation of the population.</a:t>
            </a:r>
          </a:p>
          <a:p>
            <a:pPr lvl="1">
              <a:defRPr/>
            </a:pPr>
            <a:r>
              <a:rPr lang="en-US" dirty="0" smtClean="0"/>
              <a:t>It accounts for any natural variability that may be present in your sample groups.</a:t>
            </a:r>
          </a:p>
          <a:p>
            <a:pPr lvl="1">
              <a:defRPr/>
            </a:pPr>
            <a:r>
              <a:rPr lang="en-US" dirty="0" smtClean="0"/>
              <a:t>You can have greater confidence in your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25D39-9197-4D39-8626-7C16CC6EB4B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7653" name="Picture 13" descr="Impala popul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962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600200"/>
            <a:ext cx="990600" cy="1295400"/>
          </a:xfrm>
          <a:prstGeom prst="rect">
            <a:avLst/>
          </a:prstGeom>
          <a:noFill/>
          <a:ln w="50800">
            <a:solidFill>
              <a:srgbClr val="15F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5" name="Picture 14" descr="Impala s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590800"/>
            <a:ext cx="1997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0" y="2590800"/>
            <a:ext cx="1981200" cy="3124200"/>
          </a:xfrm>
          <a:prstGeom prst="rect">
            <a:avLst/>
          </a:prstGeom>
          <a:noFill/>
          <a:ln w="50800">
            <a:solidFill>
              <a:srgbClr val="15F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Bent Arrow 12"/>
          <p:cNvSpPr/>
          <p:nvPr/>
        </p:nvSpPr>
        <p:spPr>
          <a:xfrm rot="10800000">
            <a:off x="457200" y="2971800"/>
            <a:ext cx="1295400" cy="1600200"/>
          </a:xfrm>
          <a:prstGeom prst="bentArrow">
            <a:avLst/>
          </a:prstGeom>
          <a:ln>
            <a:solidFill>
              <a:srgbClr val="D2DCD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0" y="4699000"/>
            <a:ext cx="1828800" cy="1016000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An investigation may be on a population of impala (</a:t>
            </a:r>
            <a:r>
              <a:rPr lang="en-US" sz="1000" i="1">
                <a:solidFill>
                  <a:schemeClr val="bg1"/>
                </a:solidFill>
              </a:rPr>
              <a:t>above</a:t>
            </a:r>
            <a:r>
              <a:rPr lang="en-US" sz="1000">
                <a:solidFill>
                  <a:schemeClr val="bg1"/>
                </a:solidFill>
              </a:rPr>
              <a:t>) so a sample group (</a:t>
            </a:r>
            <a:r>
              <a:rPr lang="en-US" sz="1000" i="1">
                <a:solidFill>
                  <a:schemeClr val="bg1"/>
                </a:solidFill>
              </a:rPr>
              <a:t>right</a:t>
            </a:r>
            <a:r>
              <a:rPr lang="en-US" sz="1000">
                <a:solidFill>
                  <a:schemeClr val="bg1"/>
                </a:solidFill>
              </a:rPr>
              <a:t>)  n= 3 was selected to be studied as a representation of the impala population.</a:t>
            </a:r>
          </a:p>
        </p:txBody>
      </p:sp>
    </p:spTree>
    <p:extLst>
      <p:ext uri="{BB962C8B-B14F-4D97-AF65-F5344CB8AC3E}">
        <p14:creationId xmlns:p14="http://schemas.microsoft.com/office/powerpoint/2010/main" val="71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20688"/>
            <a:ext cx="8413948" cy="217966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Replication</a:t>
            </a:r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/>
              <a:t>refers to the number of times you 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REPEAT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/>
              <a:t>your entire experimental design (including controls).</a:t>
            </a:r>
          </a:p>
          <a:p>
            <a:pPr lvl="1">
              <a:defRPr/>
            </a:pPr>
            <a:r>
              <a:rPr lang="en-US" dirty="0" smtClean="0"/>
              <a:t>This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improves the reliability of your results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Increasing your sample size doesn’t necessarily mean you’ve replicated the experiment more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3E2AC-5557-4716-92B2-452C0C870DB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28677" name="Group 226"/>
          <p:cNvGrpSpPr>
            <a:grpSpLocks/>
          </p:cNvGrpSpPr>
          <p:nvPr/>
        </p:nvGrpSpPr>
        <p:grpSpPr bwMode="auto">
          <a:xfrm>
            <a:off x="762000" y="2667000"/>
            <a:ext cx="5334000" cy="3657600"/>
            <a:chOff x="762000" y="2667000"/>
            <a:chExt cx="5334000" cy="3657600"/>
          </a:xfrm>
        </p:grpSpPr>
        <p:grpSp>
          <p:nvGrpSpPr>
            <p:cNvPr id="28679" name="Group 95"/>
            <p:cNvGrpSpPr>
              <a:grpSpLocks/>
            </p:cNvGrpSpPr>
            <p:nvPr/>
          </p:nvGrpSpPr>
          <p:grpSpPr bwMode="auto">
            <a:xfrm>
              <a:off x="4572000" y="2667000"/>
              <a:ext cx="1447800" cy="762000"/>
              <a:chOff x="762000" y="2667000"/>
              <a:chExt cx="3048000" cy="1447800"/>
            </a:xfrm>
          </p:grpSpPr>
          <p:grpSp>
            <p:nvGrpSpPr>
              <p:cNvPr id="28811" name="Group 20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5" name="Flowchart: Manual Operation 4"/>
                <p:cNvSpPr/>
                <p:nvPr/>
              </p:nvSpPr>
              <p:spPr>
                <a:xfrm>
                  <a:off x="129417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" name="Curved Connector 10"/>
                <p:cNvCxnSpPr>
                  <a:stCxn id="5" idx="0"/>
                </p:cNvCxnSpPr>
                <p:nvPr/>
              </p:nvCxnSpPr>
              <p:spPr>
                <a:xfrm rot="5400000" flipH="1" flipV="1">
                  <a:off x="123925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/>
                <p:cNvSpPr/>
                <p:nvPr/>
              </p:nvSpPr>
              <p:spPr>
                <a:xfrm rot="2241951">
                  <a:off x="112513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2651019">
                  <a:off x="165796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12651019">
                  <a:off x="170941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1727804">
                  <a:off x="1327245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7727718">
                  <a:off x="153054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812" name="Group 21"/>
              <p:cNvGrpSpPr>
                <a:grpSpLocks/>
              </p:cNvGrpSpPr>
              <p:nvPr/>
            </p:nvGrpSpPr>
            <p:grpSpPr bwMode="auto">
              <a:xfrm>
                <a:off x="18288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23" name="Flowchart: Manual Operation 22"/>
                <p:cNvSpPr/>
                <p:nvPr/>
              </p:nvSpPr>
              <p:spPr>
                <a:xfrm>
                  <a:off x="1293439" y="3199631"/>
                  <a:ext cx="687160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Curved Connector 23"/>
                <p:cNvCxnSpPr>
                  <a:stCxn id="23" idx="0"/>
                </p:cNvCxnSpPr>
                <p:nvPr/>
              </p:nvCxnSpPr>
              <p:spPr>
                <a:xfrm rot="5400000" flipH="1" flipV="1">
                  <a:off x="1238517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 rot="2241951">
                  <a:off x="1124404" y="2774375"/>
                  <a:ext cx="474030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2651019">
                  <a:off x="1657229" y="2764562"/>
                  <a:ext cx="474032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2651019">
                  <a:off x="1708674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727804">
                  <a:off x="1326509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7727718">
                  <a:off x="1529810" y="2141348"/>
                  <a:ext cx="317308" cy="2094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813" name="Group 29"/>
              <p:cNvGrpSpPr>
                <a:grpSpLocks/>
              </p:cNvGrpSpPr>
              <p:nvPr/>
            </p:nvGrpSpPr>
            <p:grpSpPr bwMode="auto">
              <a:xfrm>
                <a:off x="2895601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31" name="Flowchart: Manual Operation 30"/>
                <p:cNvSpPr/>
                <p:nvPr/>
              </p:nvSpPr>
              <p:spPr>
                <a:xfrm>
                  <a:off x="1292703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" name="Curved Connector 31"/>
                <p:cNvCxnSpPr>
                  <a:stCxn id="31" idx="0"/>
                </p:cNvCxnSpPr>
                <p:nvPr/>
              </p:nvCxnSpPr>
              <p:spPr>
                <a:xfrm rot="5400000" flipH="1" flipV="1">
                  <a:off x="123778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Freeform 32"/>
                <p:cNvSpPr/>
                <p:nvPr/>
              </p:nvSpPr>
              <p:spPr>
                <a:xfrm rot="2241951">
                  <a:off x="112366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2651019">
                  <a:off x="165649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 rot="12651019">
                  <a:off x="170794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727804">
                  <a:off x="1325776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rot="17727718">
                  <a:off x="152907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8680" name="TextBox 8"/>
            <p:cNvSpPr txBox="1">
              <a:spLocks noChangeArrowheads="1"/>
            </p:cNvSpPr>
            <p:nvPr/>
          </p:nvSpPr>
          <p:spPr bwMode="auto">
            <a:xfrm>
              <a:off x="762000" y="3429000"/>
              <a:ext cx="1524000" cy="954107"/>
            </a:xfrm>
            <a:prstGeom prst="rect">
              <a:avLst/>
            </a:prstGeom>
            <a:solidFill>
              <a:srgbClr val="11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Water Regime: </a:t>
              </a:r>
              <a:r>
                <a:rPr lang="en-US" sz="1400" b="1">
                  <a:solidFill>
                    <a:schemeClr val="bg1"/>
                  </a:solidFill>
                </a:rPr>
                <a:t>0ml</a:t>
              </a:r>
              <a:r>
                <a:rPr lang="en-US" sz="1400">
                  <a:solidFill>
                    <a:schemeClr val="bg1"/>
                  </a:solidFill>
                </a:rPr>
                <a:t> water/day @ 15°C, pH 7 </a:t>
              </a:r>
              <a:r>
                <a:rPr lang="en-US" sz="1400" b="1">
                  <a:solidFill>
                    <a:schemeClr val="bg1"/>
                  </a:solidFill>
                </a:rPr>
                <a:t>(control)</a:t>
              </a:r>
            </a:p>
          </p:txBody>
        </p:sp>
        <p:grpSp>
          <p:nvGrpSpPr>
            <p:cNvPr id="28681" name="Group 96"/>
            <p:cNvGrpSpPr>
              <a:grpSpLocks/>
            </p:cNvGrpSpPr>
            <p:nvPr/>
          </p:nvGrpSpPr>
          <p:grpSpPr bwMode="auto">
            <a:xfrm>
              <a:off x="2743200" y="2667000"/>
              <a:ext cx="1447800" cy="762000"/>
              <a:chOff x="762000" y="2667000"/>
              <a:chExt cx="3048000" cy="1447800"/>
            </a:xfrm>
          </p:grpSpPr>
          <p:grpSp>
            <p:nvGrpSpPr>
              <p:cNvPr id="28787" name="Group 20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15" name="Flowchart: Manual Operation 4"/>
                <p:cNvSpPr/>
                <p:nvPr/>
              </p:nvSpPr>
              <p:spPr>
                <a:xfrm>
                  <a:off x="129417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Curved Connector 115"/>
                <p:cNvCxnSpPr/>
                <p:nvPr/>
              </p:nvCxnSpPr>
              <p:spPr>
                <a:xfrm rot="5400000" flipH="1" flipV="1">
                  <a:off x="123925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Freeform 116"/>
                <p:cNvSpPr/>
                <p:nvPr/>
              </p:nvSpPr>
              <p:spPr>
                <a:xfrm rot="2241951">
                  <a:off x="112513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 rot="12651019">
                  <a:off x="165796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 rot="12651019">
                  <a:off x="170941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 rot="1727804">
                  <a:off x="1327245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 rot="17727718">
                  <a:off x="153054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88" name="Group 21"/>
              <p:cNvGrpSpPr>
                <a:grpSpLocks/>
              </p:cNvGrpSpPr>
              <p:nvPr/>
            </p:nvGrpSpPr>
            <p:grpSpPr bwMode="auto">
              <a:xfrm>
                <a:off x="18288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08" name="Flowchart: Manual Operation 107"/>
                <p:cNvSpPr/>
                <p:nvPr/>
              </p:nvSpPr>
              <p:spPr>
                <a:xfrm>
                  <a:off x="1293439" y="3199631"/>
                  <a:ext cx="687160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9" name="Curved Connector 108"/>
                <p:cNvCxnSpPr>
                  <a:stCxn id="108" idx="0"/>
                </p:cNvCxnSpPr>
                <p:nvPr/>
              </p:nvCxnSpPr>
              <p:spPr>
                <a:xfrm rot="5400000" flipH="1" flipV="1">
                  <a:off x="1238517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Freeform 109"/>
                <p:cNvSpPr/>
                <p:nvPr/>
              </p:nvSpPr>
              <p:spPr>
                <a:xfrm rot="2241951">
                  <a:off x="1124404" y="2774375"/>
                  <a:ext cx="474030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 rot="12651019">
                  <a:off x="1657229" y="2764562"/>
                  <a:ext cx="474032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12651019">
                  <a:off x="1708674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 rot="1727804">
                  <a:off x="1326509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 rot="17727718">
                  <a:off x="1529810" y="2141348"/>
                  <a:ext cx="317308" cy="2094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89" name="Group 29"/>
              <p:cNvGrpSpPr>
                <a:grpSpLocks/>
              </p:cNvGrpSpPr>
              <p:nvPr/>
            </p:nvGrpSpPr>
            <p:grpSpPr bwMode="auto">
              <a:xfrm>
                <a:off x="2895601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01" name="Flowchart: Manual Operation 100"/>
                <p:cNvSpPr/>
                <p:nvPr/>
              </p:nvSpPr>
              <p:spPr>
                <a:xfrm>
                  <a:off x="129270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2" name="Curved Connector 101"/>
                <p:cNvCxnSpPr>
                  <a:stCxn id="101" idx="0"/>
                </p:cNvCxnSpPr>
                <p:nvPr/>
              </p:nvCxnSpPr>
              <p:spPr>
                <a:xfrm rot="5400000" flipH="1" flipV="1">
                  <a:off x="123778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Freeform 102"/>
                <p:cNvSpPr/>
                <p:nvPr/>
              </p:nvSpPr>
              <p:spPr>
                <a:xfrm rot="2241951">
                  <a:off x="112366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 rot="12651019">
                  <a:off x="165649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 rot="12651019">
                  <a:off x="170794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 rot="1727804">
                  <a:off x="1325776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 rot="17727718">
                  <a:off x="152907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82" name="Group 121"/>
            <p:cNvGrpSpPr>
              <a:grpSpLocks/>
            </p:cNvGrpSpPr>
            <p:nvPr/>
          </p:nvGrpSpPr>
          <p:grpSpPr bwMode="auto">
            <a:xfrm>
              <a:off x="4572000" y="4572000"/>
              <a:ext cx="1447800" cy="762000"/>
              <a:chOff x="762000" y="2667000"/>
              <a:chExt cx="3048000" cy="1447800"/>
            </a:xfrm>
          </p:grpSpPr>
          <p:grpSp>
            <p:nvGrpSpPr>
              <p:cNvPr id="28763" name="Group 20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40" name="Flowchart: Manual Operation 4"/>
                <p:cNvSpPr/>
                <p:nvPr/>
              </p:nvSpPr>
              <p:spPr>
                <a:xfrm>
                  <a:off x="129417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1" name="Curved Connector 140"/>
                <p:cNvCxnSpPr/>
                <p:nvPr/>
              </p:nvCxnSpPr>
              <p:spPr>
                <a:xfrm rot="5400000" flipH="1" flipV="1">
                  <a:off x="123925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Freeform 141"/>
                <p:cNvSpPr/>
                <p:nvPr/>
              </p:nvSpPr>
              <p:spPr>
                <a:xfrm rot="2241951">
                  <a:off x="112513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 rot="12651019">
                  <a:off x="165796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 rot="12651019">
                  <a:off x="170941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1727804">
                  <a:off x="1327245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 rot="17727718">
                  <a:off x="153054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64" name="Group 21"/>
              <p:cNvGrpSpPr>
                <a:grpSpLocks/>
              </p:cNvGrpSpPr>
              <p:nvPr/>
            </p:nvGrpSpPr>
            <p:grpSpPr bwMode="auto">
              <a:xfrm>
                <a:off x="18288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33" name="Flowchart: Manual Operation 132"/>
                <p:cNvSpPr/>
                <p:nvPr/>
              </p:nvSpPr>
              <p:spPr>
                <a:xfrm>
                  <a:off x="1293439" y="3199631"/>
                  <a:ext cx="687160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34" name="Curved Connector 133"/>
                <p:cNvCxnSpPr>
                  <a:stCxn id="133" idx="0"/>
                </p:cNvCxnSpPr>
                <p:nvPr/>
              </p:nvCxnSpPr>
              <p:spPr>
                <a:xfrm rot="5400000" flipH="1" flipV="1">
                  <a:off x="1238517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Freeform 134"/>
                <p:cNvSpPr/>
                <p:nvPr/>
              </p:nvSpPr>
              <p:spPr>
                <a:xfrm rot="2241951">
                  <a:off x="1124404" y="2774375"/>
                  <a:ext cx="474030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 rot="12651019">
                  <a:off x="1657229" y="2764562"/>
                  <a:ext cx="474032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rot="12651019">
                  <a:off x="1708674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 rot="1727804">
                  <a:off x="1326509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 rot="17727718">
                  <a:off x="1529810" y="2141348"/>
                  <a:ext cx="317308" cy="2094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65" name="Group 29"/>
              <p:cNvGrpSpPr>
                <a:grpSpLocks/>
              </p:cNvGrpSpPr>
              <p:nvPr/>
            </p:nvGrpSpPr>
            <p:grpSpPr bwMode="auto">
              <a:xfrm>
                <a:off x="2895601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26" name="Flowchart: Manual Operation 125"/>
                <p:cNvSpPr/>
                <p:nvPr/>
              </p:nvSpPr>
              <p:spPr>
                <a:xfrm>
                  <a:off x="1292703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7" name="Curved Connector 126"/>
                <p:cNvCxnSpPr>
                  <a:stCxn id="126" idx="0"/>
                </p:cNvCxnSpPr>
                <p:nvPr/>
              </p:nvCxnSpPr>
              <p:spPr>
                <a:xfrm rot="5400000" flipH="1" flipV="1">
                  <a:off x="123778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Freeform 127"/>
                <p:cNvSpPr/>
                <p:nvPr/>
              </p:nvSpPr>
              <p:spPr>
                <a:xfrm rot="2241951">
                  <a:off x="112366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 rot="12651019">
                  <a:off x="165649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12651019">
                  <a:off x="170794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1727804">
                  <a:off x="1325776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 rot="17727718">
                  <a:off x="152907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83" name="Group 146"/>
            <p:cNvGrpSpPr>
              <a:grpSpLocks/>
            </p:cNvGrpSpPr>
            <p:nvPr/>
          </p:nvGrpSpPr>
          <p:grpSpPr bwMode="auto">
            <a:xfrm>
              <a:off x="762000" y="4572000"/>
              <a:ext cx="1447800" cy="762000"/>
              <a:chOff x="762000" y="2667000"/>
              <a:chExt cx="3048000" cy="1447800"/>
            </a:xfrm>
          </p:grpSpPr>
          <p:grpSp>
            <p:nvGrpSpPr>
              <p:cNvPr id="28739" name="Group 20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65" name="Flowchart: Manual Operation 4"/>
                <p:cNvSpPr/>
                <p:nvPr/>
              </p:nvSpPr>
              <p:spPr>
                <a:xfrm>
                  <a:off x="129417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6" name="Curved Connector 165"/>
                <p:cNvCxnSpPr/>
                <p:nvPr/>
              </p:nvCxnSpPr>
              <p:spPr>
                <a:xfrm rot="5400000" flipH="1" flipV="1">
                  <a:off x="123925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Freeform 166"/>
                <p:cNvSpPr/>
                <p:nvPr/>
              </p:nvSpPr>
              <p:spPr>
                <a:xfrm rot="2241951">
                  <a:off x="112513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 rot="12651019">
                  <a:off x="165796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12651019">
                  <a:off x="170941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 rot="1727804">
                  <a:off x="1327245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 rot="17727718">
                  <a:off x="153054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40" name="Group 21"/>
              <p:cNvGrpSpPr>
                <a:grpSpLocks/>
              </p:cNvGrpSpPr>
              <p:nvPr/>
            </p:nvGrpSpPr>
            <p:grpSpPr bwMode="auto">
              <a:xfrm>
                <a:off x="18288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58" name="Flowchart: Manual Operation 157"/>
                <p:cNvSpPr/>
                <p:nvPr/>
              </p:nvSpPr>
              <p:spPr>
                <a:xfrm>
                  <a:off x="1293439" y="3199631"/>
                  <a:ext cx="687160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9" name="Curved Connector 158"/>
                <p:cNvCxnSpPr>
                  <a:stCxn id="158" idx="0"/>
                </p:cNvCxnSpPr>
                <p:nvPr/>
              </p:nvCxnSpPr>
              <p:spPr>
                <a:xfrm rot="5400000" flipH="1" flipV="1">
                  <a:off x="1238517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Freeform 159"/>
                <p:cNvSpPr/>
                <p:nvPr/>
              </p:nvSpPr>
              <p:spPr>
                <a:xfrm rot="2241951">
                  <a:off x="1124404" y="2774375"/>
                  <a:ext cx="474030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1" name="Freeform 160"/>
                <p:cNvSpPr/>
                <p:nvPr/>
              </p:nvSpPr>
              <p:spPr>
                <a:xfrm rot="12651019">
                  <a:off x="1657229" y="2764562"/>
                  <a:ext cx="474032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 rot="12651019">
                  <a:off x="1708674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 rot="1727804">
                  <a:off x="1326509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 rot="17727718">
                  <a:off x="1529810" y="2141348"/>
                  <a:ext cx="317308" cy="2094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41" name="Group 29"/>
              <p:cNvGrpSpPr>
                <a:grpSpLocks/>
              </p:cNvGrpSpPr>
              <p:nvPr/>
            </p:nvGrpSpPr>
            <p:grpSpPr bwMode="auto">
              <a:xfrm>
                <a:off x="2895601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51" name="Flowchart: Manual Operation 150"/>
                <p:cNvSpPr/>
                <p:nvPr/>
              </p:nvSpPr>
              <p:spPr>
                <a:xfrm>
                  <a:off x="1292703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2" name="Curved Connector 151"/>
                <p:cNvCxnSpPr>
                  <a:stCxn id="151" idx="0"/>
                </p:cNvCxnSpPr>
                <p:nvPr/>
              </p:nvCxnSpPr>
              <p:spPr>
                <a:xfrm rot="5400000" flipH="1" flipV="1">
                  <a:off x="123778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Freeform 152"/>
                <p:cNvSpPr/>
                <p:nvPr/>
              </p:nvSpPr>
              <p:spPr>
                <a:xfrm rot="2241951">
                  <a:off x="112366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12651019">
                  <a:off x="165649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12651019">
                  <a:off x="170794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 rot="1727804">
                  <a:off x="1325776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 rot="17727718">
                  <a:off x="152907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84" name="Group 171"/>
            <p:cNvGrpSpPr>
              <a:grpSpLocks/>
            </p:cNvGrpSpPr>
            <p:nvPr/>
          </p:nvGrpSpPr>
          <p:grpSpPr bwMode="auto">
            <a:xfrm>
              <a:off x="2743200" y="4572000"/>
              <a:ext cx="1447800" cy="762000"/>
              <a:chOff x="762000" y="2667000"/>
              <a:chExt cx="3048000" cy="1447800"/>
            </a:xfrm>
          </p:grpSpPr>
          <p:grpSp>
            <p:nvGrpSpPr>
              <p:cNvPr id="28715" name="Group 20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90" name="Flowchart: Manual Operation 4"/>
                <p:cNvSpPr/>
                <p:nvPr/>
              </p:nvSpPr>
              <p:spPr>
                <a:xfrm>
                  <a:off x="129417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1" name="Curved Connector 190"/>
                <p:cNvCxnSpPr/>
                <p:nvPr/>
              </p:nvCxnSpPr>
              <p:spPr>
                <a:xfrm rot="5400000" flipH="1" flipV="1">
                  <a:off x="123925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Freeform 191"/>
                <p:cNvSpPr/>
                <p:nvPr/>
              </p:nvSpPr>
              <p:spPr>
                <a:xfrm rot="2241951">
                  <a:off x="112513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 rot="12651019">
                  <a:off x="165796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>
                <a:xfrm rot="12651019">
                  <a:off x="170941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 rot="1727804">
                  <a:off x="1327245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 rot="17727718">
                  <a:off x="153054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16" name="Group 21"/>
              <p:cNvGrpSpPr>
                <a:grpSpLocks/>
              </p:cNvGrpSpPr>
              <p:nvPr/>
            </p:nvGrpSpPr>
            <p:grpSpPr bwMode="auto">
              <a:xfrm>
                <a:off x="18288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83" name="Flowchart: Manual Operation 182"/>
                <p:cNvSpPr/>
                <p:nvPr/>
              </p:nvSpPr>
              <p:spPr>
                <a:xfrm>
                  <a:off x="1293439" y="3199631"/>
                  <a:ext cx="687160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4" name="Curved Connector 183"/>
                <p:cNvCxnSpPr>
                  <a:stCxn id="183" idx="0"/>
                </p:cNvCxnSpPr>
                <p:nvPr/>
              </p:nvCxnSpPr>
              <p:spPr>
                <a:xfrm rot="5400000" flipH="1" flipV="1">
                  <a:off x="1238517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Freeform 184"/>
                <p:cNvSpPr/>
                <p:nvPr/>
              </p:nvSpPr>
              <p:spPr>
                <a:xfrm rot="2241951">
                  <a:off x="1124404" y="2774375"/>
                  <a:ext cx="474030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 rot="12651019">
                  <a:off x="1657229" y="2764562"/>
                  <a:ext cx="474032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 rot="12651019">
                  <a:off x="1708674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 rot="1727804">
                  <a:off x="1326509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 rot="17727718">
                  <a:off x="1529810" y="2141348"/>
                  <a:ext cx="317308" cy="2094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717" name="Group 29"/>
              <p:cNvGrpSpPr>
                <a:grpSpLocks/>
              </p:cNvGrpSpPr>
              <p:nvPr/>
            </p:nvGrpSpPr>
            <p:grpSpPr bwMode="auto">
              <a:xfrm>
                <a:off x="2895601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176" name="Flowchart: Manual Operation 175"/>
                <p:cNvSpPr/>
                <p:nvPr/>
              </p:nvSpPr>
              <p:spPr>
                <a:xfrm>
                  <a:off x="129270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77" name="Curved Connector 176"/>
                <p:cNvCxnSpPr>
                  <a:stCxn id="176" idx="0"/>
                </p:cNvCxnSpPr>
                <p:nvPr/>
              </p:nvCxnSpPr>
              <p:spPr>
                <a:xfrm rot="5400000" flipH="1" flipV="1">
                  <a:off x="123778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Freeform 177"/>
                <p:cNvSpPr/>
                <p:nvPr/>
              </p:nvSpPr>
              <p:spPr>
                <a:xfrm rot="2241951">
                  <a:off x="112366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 rot="12651019">
                  <a:off x="165649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 rot="12651019">
                  <a:off x="170794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 rot="1727804">
                  <a:off x="1325776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 rot="17727718">
                  <a:off x="152907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85" name="Group 196"/>
            <p:cNvGrpSpPr>
              <a:grpSpLocks/>
            </p:cNvGrpSpPr>
            <p:nvPr/>
          </p:nvGrpSpPr>
          <p:grpSpPr bwMode="auto">
            <a:xfrm>
              <a:off x="762000" y="2667000"/>
              <a:ext cx="1447800" cy="762000"/>
              <a:chOff x="762000" y="2667000"/>
              <a:chExt cx="3048000" cy="1447800"/>
            </a:xfrm>
          </p:grpSpPr>
          <p:grpSp>
            <p:nvGrpSpPr>
              <p:cNvPr id="28691" name="Group 20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215" name="Flowchart: Manual Operation 4"/>
                <p:cNvSpPr/>
                <p:nvPr/>
              </p:nvSpPr>
              <p:spPr>
                <a:xfrm>
                  <a:off x="1294172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6" name="Curved Connector 215"/>
                <p:cNvCxnSpPr/>
                <p:nvPr/>
              </p:nvCxnSpPr>
              <p:spPr>
                <a:xfrm rot="5400000" flipH="1" flipV="1">
                  <a:off x="123925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Freeform 216"/>
                <p:cNvSpPr/>
                <p:nvPr/>
              </p:nvSpPr>
              <p:spPr>
                <a:xfrm rot="2241951">
                  <a:off x="112513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 rot="12651019">
                  <a:off x="165796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rot="12651019">
                  <a:off x="170941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 rot="1727804">
                  <a:off x="1327245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 rot="17727718">
                  <a:off x="153054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692" name="Group 21"/>
              <p:cNvGrpSpPr>
                <a:grpSpLocks/>
              </p:cNvGrpSpPr>
              <p:nvPr/>
            </p:nvGrpSpPr>
            <p:grpSpPr bwMode="auto">
              <a:xfrm>
                <a:off x="1828800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208" name="Flowchart: Manual Operation 207"/>
                <p:cNvSpPr/>
                <p:nvPr/>
              </p:nvSpPr>
              <p:spPr>
                <a:xfrm>
                  <a:off x="1293439" y="3199631"/>
                  <a:ext cx="687160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9" name="Curved Connector 208"/>
                <p:cNvCxnSpPr>
                  <a:stCxn id="208" idx="0"/>
                </p:cNvCxnSpPr>
                <p:nvPr/>
              </p:nvCxnSpPr>
              <p:spPr>
                <a:xfrm rot="5400000" flipH="1" flipV="1">
                  <a:off x="1238517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Freeform 209"/>
                <p:cNvSpPr/>
                <p:nvPr/>
              </p:nvSpPr>
              <p:spPr>
                <a:xfrm rot="2241951">
                  <a:off x="1124404" y="2774375"/>
                  <a:ext cx="474030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 rot="12651019">
                  <a:off x="1657229" y="2764562"/>
                  <a:ext cx="474032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 rot="12651019">
                  <a:off x="1708674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 rot="1727804">
                  <a:off x="1326509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 rot="17727718">
                  <a:off x="1529810" y="2141348"/>
                  <a:ext cx="317308" cy="2094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8693" name="Group 29"/>
              <p:cNvGrpSpPr>
                <a:grpSpLocks/>
              </p:cNvGrpSpPr>
              <p:nvPr/>
            </p:nvGrpSpPr>
            <p:grpSpPr bwMode="auto">
              <a:xfrm>
                <a:off x="2895601" y="2667000"/>
                <a:ext cx="914399" cy="1447800"/>
                <a:chOff x="1125138" y="2087422"/>
                <a:chExt cx="1005387" cy="1570178"/>
              </a:xfrm>
            </p:grpSpPr>
            <p:sp>
              <p:nvSpPr>
                <p:cNvPr id="201" name="Flowchart: Manual Operation 200"/>
                <p:cNvSpPr/>
                <p:nvPr/>
              </p:nvSpPr>
              <p:spPr>
                <a:xfrm>
                  <a:off x="1292703" y="3199631"/>
                  <a:ext cx="687163" cy="457969"/>
                </a:xfrm>
                <a:prstGeom prst="flowChartManualOperation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2" name="Curved Connector 201"/>
                <p:cNvCxnSpPr>
                  <a:stCxn id="201" idx="0"/>
                </p:cNvCxnSpPr>
                <p:nvPr/>
              </p:nvCxnSpPr>
              <p:spPr>
                <a:xfrm rot="5400000" flipH="1" flipV="1">
                  <a:off x="1237781" y="2762543"/>
                  <a:ext cx="837428" cy="36747"/>
                </a:xfrm>
                <a:prstGeom prst="curvedConnector3">
                  <a:avLst>
                    <a:gd name="adj1" fmla="val 50000"/>
                  </a:avLst>
                </a:prstGeom>
                <a:ln w="254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Freeform 202"/>
                <p:cNvSpPr/>
                <p:nvPr/>
              </p:nvSpPr>
              <p:spPr>
                <a:xfrm rot="2241951">
                  <a:off x="1123668" y="2774375"/>
                  <a:ext cx="474032" cy="353290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 rot="12651019">
                  <a:off x="1656495" y="2764562"/>
                  <a:ext cx="474030" cy="350018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 rot="12651019">
                  <a:off x="1707940" y="2493051"/>
                  <a:ext cx="316021" cy="212629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 rot="1727804">
                  <a:off x="1325776" y="2502866"/>
                  <a:ext cx="316021" cy="209357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 rot="17727718">
                  <a:off x="1529076" y="2141348"/>
                  <a:ext cx="317308" cy="209454"/>
                </a:xfrm>
                <a:custGeom>
                  <a:avLst/>
                  <a:gdLst>
                    <a:gd name="connsiteX0" fmla="*/ 1481559 w 1655179"/>
                    <a:gd name="connsiteY0" fmla="*/ 88739 h 1716911"/>
                    <a:gd name="connsiteX1" fmla="*/ 254643 w 1655179"/>
                    <a:gd name="connsiteY1" fmla="*/ 586450 h 1716911"/>
                    <a:gd name="connsiteX2" fmla="*/ 173620 w 1655179"/>
                    <a:gd name="connsiteY2" fmla="*/ 1628172 h 1716911"/>
                    <a:gd name="connsiteX3" fmla="*/ 1296364 w 1655179"/>
                    <a:gd name="connsiteY3" fmla="*/ 1118886 h 1716911"/>
                    <a:gd name="connsiteX4" fmla="*/ 1481559 w 1655179"/>
                    <a:gd name="connsiteY4" fmla="*/ 88739 h 171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5179" h="1716911">
                      <a:moveTo>
                        <a:pt x="1481559" y="88739"/>
                      </a:moveTo>
                      <a:cubicBezTo>
                        <a:pt x="1307939" y="0"/>
                        <a:pt x="472633" y="329878"/>
                        <a:pt x="254643" y="586450"/>
                      </a:cubicBezTo>
                      <a:cubicBezTo>
                        <a:pt x="36653" y="843022"/>
                        <a:pt x="0" y="1539433"/>
                        <a:pt x="173620" y="1628172"/>
                      </a:cubicBezTo>
                      <a:cubicBezTo>
                        <a:pt x="347240" y="1716911"/>
                        <a:pt x="1078374" y="1373529"/>
                        <a:pt x="1296364" y="1118886"/>
                      </a:cubicBezTo>
                      <a:cubicBezTo>
                        <a:pt x="1514354" y="864243"/>
                        <a:pt x="1655179" y="177478"/>
                        <a:pt x="1481559" y="8873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8686" name="TextBox 8"/>
            <p:cNvSpPr txBox="1">
              <a:spLocks noChangeArrowheads="1"/>
            </p:cNvSpPr>
            <p:nvPr/>
          </p:nvSpPr>
          <p:spPr bwMode="auto">
            <a:xfrm>
              <a:off x="2743200" y="3429000"/>
              <a:ext cx="1524000" cy="738664"/>
            </a:xfrm>
            <a:prstGeom prst="rect">
              <a:avLst/>
            </a:prstGeom>
            <a:solidFill>
              <a:srgbClr val="11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Water Regime: </a:t>
              </a:r>
              <a:r>
                <a:rPr lang="en-US" sz="1400" b="1">
                  <a:solidFill>
                    <a:schemeClr val="bg1"/>
                  </a:solidFill>
                </a:rPr>
                <a:t>500ml</a:t>
              </a:r>
              <a:r>
                <a:rPr lang="en-US" sz="1400">
                  <a:solidFill>
                    <a:schemeClr val="bg1"/>
                  </a:solidFill>
                </a:rPr>
                <a:t> water/day @ 15°C, pH 7 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8687" name="TextBox 8"/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1524000" cy="954107"/>
            </a:xfrm>
            <a:prstGeom prst="rect">
              <a:avLst/>
            </a:prstGeom>
            <a:solidFill>
              <a:srgbClr val="11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Water Regime: </a:t>
              </a:r>
              <a:r>
                <a:rPr lang="en-US" sz="1400" b="1">
                  <a:solidFill>
                    <a:schemeClr val="bg1"/>
                  </a:solidFill>
                </a:rPr>
                <a:t>1000ml</a:t>
              </a:r>
              <a:r>
                <a:rPr lang="en-US" sz="1400">
                  <a:solidFill>
                    <a:schemeClr val="bg1"/>
                  </a:solidFill>
                </a:rPr>
                <a:t> water/day @ 15°C, pH 7 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8688" name="TextBox 8"/>
            <p:cNvSpPr txBox="1">
              <a:spLocks noChangeArrowheads="1"/>
            </p:cNvSpPr>
            <p:nvPr/>
          </p:nvSpPr>
          <p:spPr bwMode="auto">
            <a:xfrm>
              <a:off x="762000" y="5370493"/>
              <a:ext cx="1524000" cy="954107"/>
            </a:xfrm>
            <a:prstGeom prst="rect">
              <a:avLst/>
            </a:prstGeom>
            <a:solidFill>
              <a:srgbClr val="11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Water Regime: </a:t>
              </a:r>
              <a:r>
                <a:rPr lang="en-US" sz="1400" b="1">
                  <a:solidFill>
                    <a:schemeClr val="bg1"/>
                  </a:solidFill>
                </a:rPr>
                <a:t>0ml</a:t>
              </a:r>
              <a:r>
                <a:rPr lang="en-US" sz="1400">
                  <a:solidFill>
                    <a:schemeClr val="bg1"/>
                  </a:solidFill>
                </a:rPr>
                <a:t> water/day @ 15°C, pH 7 </a:t>
              </a:r>
              <a:r>
                <a:rPr lang="en-US" sz="1400" b="1">
                  <a:solidFill>
                    <a:schemeClr val="bg1"/>
                  </a:solidFill>
                </a:rPr>
                <a:t>(control)</a:t>
              </a:r>
            </a:p>
          </p:txBody>
        </p:sp>
        <p:sp>
          <p:nvSpPr>
            <p:cNvPr id="28689" name="TextBox 8"/>
            <p:cNvSpPr txBox="1">
              <a:spLocks noChangeArrowheads="1"/>
            </p:cNvSpPr>
            <p:nvPr/>
          </p:nvSpPr>
          <p:spPr bwMode="auto">
            <a:xfrm>
              <a:off x="2743200" y="5370493"/>
              <a:ext cx="1524000" cy="738664"/>
            </a:xfrm>
            <a:prstGeom prst="rect">
              <a:avLst/>
            </a:prstGeom>
            <a:solidFill>
              <a:srgbClr val="11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Water Regime: </a:t>
              </a:r>
              <a:r>
                <a:rPr lang="en-US" sz="1400" b="1">
                  <a:solidFill>
                    <a:schemeClr val="bg1"/>
                  </a:solidFill>
                </a:rPr>
                <a:t>500ml</a:t>
              </a:r>
              <a:r>
                <a:rPr lang="en-US" sz="1400">
                  <a:solidFill>
                    <a:schemeClr val="bg1"/>
                  </a:solidFill>
                </a:rPr>
                <a:t> water/day @ 15°C, pH 7 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8690" name="TextBox 8"/>
            <p:cNvSpPr txBox="1">
              <a:spLocks noChangeArrowheads="1"/>
            </p:cNvSpPr>
            <p:nvPr/>
          </p:nvSpPr>
          <p:spPr bwMode="auto">
            <a:xfrm>
              <a:off x="4572000" y="5370493"/>
              <a:ext cx="1524000" cy="954107"/>
            </a:xfrm>
            <a:prstGeom prst="rect">
              <a:avLst/>
            </a:prstGeom>
            <a:solidFill>
              <a:srgbClr val="11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Water Regime: </a:t>
              </a:r>
              <a:r>
                <a:rPr lang="en-US" sz="1400" b="1">
                  <a:solidFill>
                    <a:schemeClr val="bg1"/>
                  </a:solidFill>
                </a:rPr>
                <a:t>1000ml</a:t>
              </a:r>
              <a:r>
                <a:rPr lang="en-US" sz="1400">
                  <a:solidFill>
                    <a:schemeClr val="bg1"/>
                  </a:solidFill>
                </a:rPr>
                <a:t> water/day @ 15°C, pH 7 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28" name="Content Placeholder 2"/>
          <p:cNvSpPr txBox="1">
            <a:spLocks/>
          </p:cNvSpPr>
          <p:nvPr/>
        </p:nvSpPr>
        <p:spPr bwMode="auto">
          <a:xfrm>
            <a:off x="6300192" y="3216376"/>
            <a:ext cx="2592288" cy="29558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D2DCD2"/>
                </a:solidFill>
                <a:latin typeface="+mn-lt"/>
                <a:cs typeface="+mn-cs"/>
              </a:rPr>
              <a:t>The experiment to the left has been repeated only twice.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endParaRPr lang="en-US" sz="3200" dirty="0">
              <a:solidFill>
                <a:srgbClr val="D2DCD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defRPr/>
            </a:pPr>
            <a:endParaRPr lang="en-US" sz="3200" dirty="0">
              <a:solidFill>
                <a:srgbClr val="D2DCD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2"/>
              </a:buBlip>
              <a:defRPr/>
            </a:pPr>
            <a:r>
              <a:rPr lang="en-US" sz="3200" dirty="0">
                <a:solidFill>
                  <a:srgbClr val="D2DCD2"/>
                </a:solidFill>
                <a:latin typeface="+mn-lt"/>
                <a:cs typeface="+mn-cs"/>
              </a:rPr>
              <a:t>The sample size (</a:t>
            </a:r>
            <a:r>
              <a:rPr lang="en-US" sz="3200" i="1" dirty="0">
                <a:solidFill>
                  <a:srgbClr val="D2DCD2"/>
                </a:solidFill>
                <a:latin typeface="+mn-lt"/>
                <a:cs typeface="+mn-cs"/>
              </a:rPr>
              <a:t>n</a:t>
            </a:r>
            <a:r>
              <a:rPr lang="en-US" sz="3200" dirty="0">
                <a:solidFill>
                  <a:srgbClr val="D2DCD2"/>
                </a:solidFill>
                <a:latin typeface="+mn-lt"/>
                <a:cs typeface="+mn-cs"/>
              </a:rPr>
              <a:t>) = 3</a:t>
            </a:r>
            <a:endParaRPr lang="en-US" sz="2800" dirty="0">
              <a:solidFill>
                <a:srgbClr val="D2DCD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Validity</a:t>
            </a:r>
            <a:r>
              <a:rPr lang="en-US" dirty="0" smtClean="0"/>
              <a:t>: refers to experimental procedure:</a:t>
            </a:r>
            <a:endParaRPr lang="en-ZA" dirty="0"/>
          </a:p>
          <a:p>
            <a:r>
              <a:rPr lang="en-US" i="1" dirty="0" smtClean="0"/>
              <a:t>Were all the </a:t>
            </a:r>
            <a:r>
              <a:rPr lang="en-US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variables </a:t>
            </a:r>
            <a:r>
              <a:rPr lang="en-US" i="1" dirty="0" smtClean="0"/>
              <a:t>being kept constant?</a:t>
            </a:r>
            <a:endParaRPr lang="en-ZA" dirty="0"/>
          </a:p>
          <a:p>
            <a:r>
              <a:rPr lang="en-US" i="1" dirty="0" smtClean="0"/>
              <a:t>Does the investigation only test </a:t>
            </a:r>
            <a:r>
              <a:rPr lang="en-US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variable </a:t>
            </a:r>
            <a:r>
              <a:rPr lang="en-US" i="1" dirty="0" smtClean="0"/>
              <a:t>at a time?</a:t>
            </a:r>
            <a:endParaRPr lang="en-ZA" dirty="0"/>
          </a:p>
          <a:p>
            <a:r>
              <a:rPr lang="en-US" i="1" dirty="0"/>
              <a:t> </a:t>
            </a:r>
            <a:endParaRPr lang="en-ZA" dirty="0"/>
          </a:p>
          <a:p>
            <a:r>
              <a:rPr lang="en-US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Reliability</a:t>
            </a:r>
            <a:r>
              <a:rPr lang="en-US" dirty="0" smtClean="0"/>
              <a:t>: refers to the results  </a:t>
            </a:r>
            <a:endParaRPr lang="en-ZA" dirty="0"/>
          </a:p>
          <a:p>
            <a:r>
              <a:rPr lang="en-US" i="1" dirty="0" smtClean="0"/>
              <a:t>If the investigation should be 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repeated </a:t>
            </a:r>
            <a:r>
              <a:rPr lang="en-US" i="1" dirty="0" smtClean="0"/>
              <a:t>, would the results be the same?</a:t>
            </a:r>
            <a:endParaRPr lang="en-ZA" dirty="0"/>
          </a:p>
          <a:p>
            <a:r>
              <a:rPr lang="en-US" i="1" dirty="0" smtClean="0"/>
              <a:t>If the </a:t>
            </a:r>
            <a:r>
              <a:rPr lang="en-US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 size would be increased</a:t>
            </a:r>
            <a:r>
              <a:rPr lang="en-US" i="1" dirty="0" smtClean="0"/>
              <a:t>, would the results remain the same?</a:t>
            </a:r>
            <a:endParaRPr lang="en-ZA" dirty="0"/>
          </a:p>
          <a:p>
            <a:endParaRPr lang="en-Z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53323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87824" y="6407944"/>
            <a:ext cx="568863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8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apparatus consisted of four flattened, inter-connecting covered dishes.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of these dishes were placed in dark and two in light conditions. </a:t>
            </a:r>
            <a:endParaRPr lang="en-US" dirty="0" smtClean="0"/>
          </a:p>
          <a:p>
            <a:r>
              <a:rPr lang="en-US" dirty="0" smtClean="0"/>
              <a:t>Moist </a:t>
            </a:r>
            <a:r>
              <a:rPr lang="en-US" dirty="0"/>
              <a:t>paper was placed in one of the two dishes in the dark and one of the two dishes in the light.</a:t>
            </a:r>
            <a:endParaRPr lang="en-ZA" dirty="0"/>
          </a:p>
          <a:p>
            <a:r>
              <a:rPr lang="en-US" dirty="0"/>
              <a:t>Ten woodlice were placed in each of the four dishes and allowed to move freely between the dishes.</a:t>
            </a:r>
            <a:endParaRPr lang="en-ZA" dirty="0"/>
          </a:p>
          <a:p>
            <a:r>
              <a:rPr lang="en-US" dirty="0"/>
              <a:t>The number of woodlice present in each dish after 15 minutes is shown in the diagram.</a:t>
            </a:r>
            <a:endParaRPr lang="en-ZA" dirty="0"/>
          </a:p>
          <a:p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ACTIVITY 8 (PAGE 5 IN NOTES)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1840" y="6407944"/>
            <a:ext cx="5616624" cy="365125"/>
          </a:xfrm>
        </p:spPr>
        <p:txBody>
          <a:bodyPr/>
          <a:lstStyle/>
          <a:p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57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544" y="6407944"/>
            <a:ext cx="828092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36</a:t>
            </a:fld>
            <a:endParaRPr lang="en-ZA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r>
              <a:rPr lang="en-ZA" sz="3200" dirty="0" smtClean="0"/>
              <a:t>OBSERVE/NOTE</a:t>
            </a:r>
          </a:p>
          <a:p>
            <a:r>
              <a:rPr lang="en-ZA" sz="3200" dirty="0" smtClean="0"/>
              <a:t>SET UP TABLES</a:t>
            </a:r>
          </a:p>
          <a:p>
            <a:r>
              <a:rPr lang="en-ZA" sz="3200" dirty="0" smtClean="0"/>
              <a:t>SET UP GRAPHS</a:t>
            </a:r>
          </a:p>
          <a:p>
            <a:r>
              <a:rPr lang="en-ZA" sz="3200" dirty="0" smtClean="0"/>
              <a:t>ANALYSE RESULTS</a:t>
            </a:r>
          </a:p>
          <a:p>
            <a:r>
              <a:rPr lang="en-ZA" sz="3200" dirty="0" smtClean="0"/>
              <a:t>MAKE DEDUCTIONS</a:t>
            </a:r>
          </a:p>
          <a:p>
            <a:r>
              <a:rPr lang="en-ZA" sz="3200" dirty="0" smtClean="0"/>
              <a:t>EVALUATE RESULTS</a:t>
            </a:r>
            <a:endParaRPr lang="en-ZA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HOW DO YOU EVALUATE YOUR RESULTS?</a:t>
            </a:r>
            <a:endParaRPr lang="en-ZA" dirty="0"/>
          </a:p>
        </p:txBody>
      </p:sp>
      <p:pic>
        <p:nvPicPr>
          <p:cNvPr id="6" name="Picture 5" descr="20460g28om32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5908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638800" y="5257800"/>
            <a:ext cx="2590800" cy="708025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Writing a discussion is one of the most important sections of the scientific report as it is where the worth of your investigation can be made clear.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347864" y="6407944"/>
            <a:ext cx="540060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10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ZA" sz="3200" b="1" dirty="0" smtClean="0"/>
              <a:t>A Scientific procedure is where the variables are all FIXED VARIABLES (i.e. no variables are being manipulated)</a:t>
            </a:r>
          </a:p>
          <a:p>
            <a:endParaRPr lang="en-ZA" sz="3200" b="1" dirty="0"/>
          </a:p>
          <a:p>
            <a:r>
              <a:rPr lang="en-ZA" sz="3200" b="1" dirty="0" smtClean="0"/>
              <a:t>A Scientific investigation is where the INDEPENDENT VARIABLE (at least ONE variable) is being manipulated / changed to turn it into an investigation</a:t>
            </a:r>
          </a:p>
          <a:p>
            <a:endParaRPr lang="en-ZA" b="1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PROCEDURE </a:t>
            </a:r>
            <a:r>
              <a:rPr lang="en-ZA" dirty="0" err="1"/>
              <a:t>vs</a:t>
            </a:r>
            <a:r>
              <a:rPr lang="en-ZA" dirty="0"/>
              <a:t> </a:t>
            </a:r>
            <a:r>
              <a:rPr lang="en-ZA" dirty="0" smtClean="0"/>
              <a:t>INVESTIGATION</a:t>
            </a:r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99792" y="6407944"/>
            <a:ext cx="604867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83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6542960"/>
              </p:ext>
            </p:extLst>
          </p:nvPr>
        </p:nvGraphicFramePr>
        <p:xfrm>
          <a:off x="251520" y="260648"/>
          <a:ext cx="871714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115300" cy="4150792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AutoNum type="romanLcParenBoth"/>
            </a:pPr>
            <a:r>
              <a:rPr lang="en-ZA" sz="3600" dirty="0" smtClean="0"/>
              <a:t>Formulate a QUESTION</a:t>
            </a:r>
            <a:r>
              <a:rPr lang="en-ZA" sz="3600" b="1" dirty="0" smtClean="0"/>
              <a:t> </a:t>
            </a:r>
            <a:r>
              <a:rPr lang="en-ZA" sz="3600" dirty="0" smtClean="0"/>
              <a:t>for the investigation</a:t>
            </a:r>
          </a:p>
          <a:p>
            <a:pPr marL="571500" indent="-571500" eaLnBrk="1" hangingPunct="1">
              <a:lnSpc>
                <a:spcPct val="80000"/>
              </a:lnSpc>
              <a:buAutoNum type="romanLcParenBoth" startAt="2"/>
            </a:pPr>
            <a:r>
              <a:rPr lang="en-ZA" sz="3600" dirty="0" smtClean="0"/>
              <a:t>Formulate a </a:t>
            </a:r>
            <a:r>
              <a:rPr lang="en-ZA" sz="3600" b="1" dirty="0" smtClean="0"/>
              <a:t>HYPOTHESIS.</a:t>
            </a:r>
            <a:r>
              <a:rPr lang="en-ZA" sz="3600" dirty="0" smtClean="0"/>
              <a:t> </a:t>
            </a:r>
          </a:p>
          <a:p>
            <a:pPr marL="571500" indent="-571500" eaLnBrk="1" hangingPunct="1">
              <a:lnSpc>
                <a:spcPct val="80000"/>
              </a:lnSpc>
              <a:buAutoNum type="romanLcParenBoth" startAt="2"/>
            </a:pPr>
            <a:r>
              <a:rPr lang="en-ZA" sz="3600" dirty="0" smtClean="0"/>
              <a:t>Design an </a:t>
            </a:r>
            <a:r>
              <a:rPr lang="en-ZA" sz="3600" b="1" dirty="0" smtClean="0"/>
              <a:t>EXPERIMENT</a:t>
            </a:r>
          </a:p>
          <a:p>
            <a:pPr marL="827532" lvl="1" indent="-571500">
              <a:lnSpc>
                <a:spcPct val="80000"/>
              </a:lnSpc>
            </a:pPr>
            <a:r>
              <a:rPr lang="en-ZA" sz="3200" dirty="0" smtClean="0"/>
              <a:t>	AIM</a:t>
            </a:r>
          </a:p>
          <a:p>
            <a:pPr marL="827532" lvl="1" indent="-571500">
              <a:lnSpc>
                <a:spcPct val="80000"/>
              </a:lnSpc>
            </a:pPr>
            <a:r>
              <a:rPr lang="en-ZA" sz="3200" dirty="0" smtClean="0"/>
              <a:t>APPARATUS</a:t>
            </a:r>
          </a:p>
          <a:p>
            <a:pPr marL="827532" lvl="1" indent="-571500">
              <a:lnSpc>
                <a:spcPct val="80000"/>
              </a:lnSpc>
            </a:pPr>
            <a:r>
              <a:rPr lang="en-ZA" sz="3200" dirty="0" smtClean="0"/>
              <a:t>DETERMINE THE VARIABLES</a:t>
            </a:r>
          </a:p>
          <a:p>
            <a:pPr marL="827532" lvl="1" indent="-571500">
              <a:lnSpc>
                <a:spcPct val="80000"/>
              </a:lnSpc>
            </a:pPr>
            <a:r>
              <a:rPr lang="en-ZA" sz="3200" dirty="0" smtClean="0"/>
              <a:t>METHOD</a:t>
            </a:r>
          </a:p>
          <a:p>
            <a:pPr marL="827532" lvl="1" indent="-571500">
              <a:lnSpc>
                <a:spcPct val="80000"/>
              </a:lnSpc>
            </a:pPr>
            <a:endParaRPr lang="en-ZA" sz="32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1920" y="6407944"/>
            <a:ext cx="4896544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56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1795518"/>
              </p:ext>
            </p:extLst>
          </p:nvPr>
        </p:nvGraphicFramePr>
        <p:xfrm>
          <a:off x="251520" y="260648"/>
          <a:ext cx="871714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1500" y="2492896"/>
            <a:ext cx="8115300" cy="4150792"/>
          </a:xfrm>
        </p:spPr>
        <p:txBody>
          <a:bodyPr>
            <a:normAutofit/>
          </a:bodyPr>
          <a:lstStyle/>
          <a:p>
            <a:pPr marL="857250" indent="-857250" eaLnBrk="1" hangingPunct="1">
              <a:lnSpc>
                <a:spcPct val="80000"/>
              </a:lnSpc>
              <a:buAutoNum type="romanLcParenBoth" startAt="4"/>
            </a:pPr>
            <a:r>
              <a:rPr lang="en-ZA" sz="3600" dirty="0" smtClean="0"/>
              <a:t>Do the </a:t>
            </a:r>
            <a:r>
              <a:rPr lang="en-ZA" sz="3600" b="1" dirty="0" smtClean="0"/>
              <a:t>INVESTIGATION</a:t>
            </a:r>
          </a:p>
          <a:p>
            <a:pPr marL="857250" indent="-857250" eaLnBrk="1" hangingPunct="1">
              <a:lnSpc>
                <a:spcPct val="80000"/>
              </a:lnSpc>
              <a:buAutoNum type="romanLcParenBoth" startAt="4"/>
            </a:pPr>
            <a:r>
              <a:rPr lang="en-ZA" sz="3600" b="1" dirty="0" smtClean="0"/>
              <a:t>ANALYSE </a:t>
            </a:r>
            <a:r>
              <a:rPr lang="en-ZA" sz="3600" dirty="0" smtClean="0"/>
              <a:t>and</a:t>
            </a:r>
            <a:r>
              <a:rPr lang="en-ZA" sz="3600" b="1" dirty="0" smtClean="0"/>
              <a:t> PROCESS </a:t>
            </a:r>
            <a:r>
              <a:rPr lang="en-ZA" sz="3600" dirty="0" smtClean="0"/>
              <a:t>the results</a:t>
            </a:r>
            <a:endParaRPr lang="en-ZA" sz="3200" dirty="0"/>
          </a:p>
          <a:p>
            <a:pPr marL="857250" indent="-857250" eaLnBrk="1" hangingPunct="1">
              <a:lnSpc>
                <a:spcPct val="80000"/>
              </a:lnSpc>
              <a:buAutoNum type="romanLcParenBoth" startAt="4"/>
            </a:pPr>
            <a:r>
              <a:rPr lang="en-ZA" sz="3200" dirty="0" smtClean="0"/>
              <a:t>Make </a:t>
            </a:r>
            <a:r>
              <a:rPr lang="en-ZA" sz="3200" b="1" dirty="0" smtClean="0"/>
              <a:t>CONCLUSIONS</a:t>
            </a:r>
            <a:endParaRPr lang="en-ZA" sz="3200" dirty="0" smtClean="0"/>
          </a:p>
          <a:p>
            <a:pPr marL="857250" indent="-857250" eaLnBrk="1" hangingPunct="1">
              <a:lnSpc>
                <a:spcPct val="80000"/>
              </a:lnSpc>
              <a:buAutoNum type="romanLcParenBoth" startAt="4"/>
            </a:pPr>
            <a:r>
              <a:rPr lang="en-ZA" sz="3200" b="1" dirty="0" smtClean="0"/>
              <a:t>TEST</a:t>
            </a:r>
            <a:r>
              <a:rPr lang="en-ZA" sz="3200" dirty="0" smtClean="0"/>
              <a:t> HYPOTHESIS   </a:t>
            </a:r>
            <a:endParaRPr lang="en-ZA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56312" y="4006814"/>
            <a:ext cx="1800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dirty="0" smtClean="0"/>
              <a:t>ACCEPT</a:t>
            </a:r>
            <a:endParaRPr lang="en-Z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97840" y="4767535"/>
            <a:ext cx="1800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dirty="0" smtClean="0"/>
              <a:t>R</a:t>
            </a:r>
            <a:r>
              <a:rPr lang="en-ZA" sz="2400" dirty="0" smtClean="0"/>
              <a:t>EJECT</a:t>
            </a:r>
            <a:endParaRPr lang="en-ZA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60032" y="4237647"/>
            <a:ext cx="864096" cy="31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0032" y="4555295"/>
            <a:ext cx="864096" cy="443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19872" y="6407944"/>
            <a:ext cx="5328592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97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4079984"/>
              </p:ext>
            </p:extLst>
          </p:nvPr>
        </p:nvGraphicFramePr>
        <p:xfrm>
          <a:off x="457200" y="274638"/>
          <a:ext cx="8229600" cy="10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317469"/>
            <a:ext cx="52578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Become informed on the topic of your research.</a:t>
            </a:r>
          </a:p>
          <a:p>
            <a:pPr>
              <a:defRPr/>
            </a:pP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Question: If the level of water/moisture </a:t>
            </a: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increases, </a:t>
            </a: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 the amount of germinating seeds also increase?</a:t>
            </a:r>
          </a:p>
          <a:p>
            <a:pPr lvl="1">
              <a:defRPr/>
            </a:pP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Now you can do research on the effect of water on germinating seeds!</a:t>
            </a:r>
          </a:p>
          <a:p>
            <a:pPr lvl="1">
              <a:defRPr/>
            </a:pPr>
            <a:r>
              <a:rPr lang="en-US" dirty="0"/>
              <a:t>Background research also helps narrow broad questions into focus/research questions.</a:t>
            </a:r>
          </a:p>
          <a:p>
            <a:pPr lvl="1">
              <a:defRPr/>
            </a:pPr>
            <a:endParaRPr lang="en-US" dirty="0" smtClean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70" name="Picture 10" descr="http://newsimg.bbc.co.uk/media/images/44350000/jpg/_44350383_naturecover_2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057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http://3.bp.blogspot.com/_nBU8O9DIz1k/TCwNeKhQVCI/AAAAAAAAAMU/yJdpmu64hD4/s1600/post-it-not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8757">
            <a:off x="5783263" y="4276725"/>
            <a:ext cx="2971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400800" y="3657600"/>
            <a:ext cx="2057400" cy="553998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err="1" smtClean="0">
                <a:solidFill>
                  <a:schemeClr val="bg1"/>
                </a:solidFill>
              </a:rPr>
              <a:t>Wetenskaptydskrifte</a:t>
            </a:r>
            <a:r>
              <a:rPr lang="en-US" sz="1000" dirty="0" smtClean="0">
                <a:solidFill>
                  <a:schemeClr val="bg1"/>
                </a:solidFill>
              </a:rPr>
              <a:t> en </a:t>
            </a:r>
            <a:r>
              <a:rPr lang="en-US" sz="1000" dirty="0" err="1" smtClean="0">
                <a:solidFill>
                  <a:schemeClr val="bg1"/>
                </a:solidFill>
              </a:rPr>
              <a:t>joernale</a:t>
            </a:r>
            <a:r>
              <a:rPr lang="en-US" sz="1000" dirty="0" smtClean="0">
                <a:solidFill>
                  <a:schemeClr val="bg1"/>
                </a:solidFill>
              </a:rPr>
              <a:t> is ‘n </a:t>
            </a:r>
            <a:r>
              <a:rPr lang="en-US" sz="1000" dirty="0" err="1" smtClean="0">
                <a:solidFill>
                  <a:schemeClr val="bg1"/>
                </a:solidFill>
              </a:rPr>
              <a:t>goeie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beginpunt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om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agtergeondkennis</a:t>
            </a:r>
            <a:r>
              <a:rPr lang="en-US" sz="1000" dirty="0" smtClean="0">
                <a:solidFill>
                  <a:schemeClr val="bg1"/>
                </a:solidFill>
              </a:rPr>
              <a:t> op </a:t>
            </a:r>
            <a:r>
              <a:rPr lang="en-US" sz="1000" dirty="0" err="1" smtClean="0">
                <a:solidFill>
                  <a:schemeClr val="bg1"/>
                </a:solidFill>
              </a:rPr>
              <a:t>te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doen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 rot="20100935">
            <a:off x="6517662" y="4750741"/>
            <a:ext cx="1447800" cy="15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MV Boli" pitchFamily="2" charset="0"/>
              </a:rPr>
              <a:t>Try making the two questions to the left more focused and specific…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657600"/>
            <a:ext cx="2057400" cy="554038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Scientific journals are a good place to start doing background research.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407944"/>
            <a:ext cx="576064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7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observation, then….</a:t>
            </a:r>
            <a:endParaRPr lang="en-ZA" sz="4000" dirty="0"/>
          </a:p>
          <a:p>
            <a:pPr marL="109728" indent="0">
              <a:buNone/>
            </a:pPr>
            <a:endParaRPr lang="en-ZA" sz="4000" dirty="0"/>
          </a:p>
          <a:p>
            <a:r>
              <a:rPr lang="en-US" sz="4000" dirty="0" smtClean="0"/>
              <a:t>A FOCUS QUESTION:  This is a question that regulates/drives the investigation</a:t>
            </a:r>
            <a:endParaRPr lang="en-ZA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ANY INVESTIGATION STARTS WITH…</a:t>
            </a:r>
            <a:endParaRPr lang="en-ZA" dirty="0"/>
          </a:p>
        </p:txBody>
      </p:sp>
      <p:pic>
        <p:nvPicPr>
          <p:cNvPr id="6" name="Picture 6" descr="http://brandonwraith.com/wp-content/uploads/2011/05/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332112" cy="23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3848" y="6407944"/>
            <a:ext cx="5500464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41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Observing Phenomena</a:t>
            </a:r>
            <a:endParaRPr lang="en-US" dirty="0"/>
          </a:p>
        </p:txBody>
      </p:sp>
      <p:pic>
        <p:nvPicPr>
          <p:cNvPr id="9221" name="Picture 8" descr="http://visa-express-shanghai.com/wp-content/uploads/2010/04/Heart-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1752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://personalpages.warnerpacific.edu/kterwilliger/cheetah-spee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43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248400" y="3505200"/>
            <a:ext cx="2068016" cy="600164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100" dirty="0" smtClean="0">
                <a:solidFill>
                  <a:schemeClr val="bg1"/>
                </a:solidFill>
              </a:rPr>
              <a:t>‘n </a:t>
            </a:r>
            <a:r>
              <a:rPr lang="en-US" sz="1100" dirty="0" err="1" smtClean="0">
                <a:solidFill>
                  <a:schemeClr val="bg1"/>
                </a:solidFill>
              </a:rPr>
              <a:t>Elektrokardiogram</a:t>
            </a:r>
            <a:r>
              <a:rPr lang="en-US" sz="1100" dirty="0" smtClean="0">
                <a:solidFill>
                  <a:schemeClr val="bg1"/>
                </a:solidFill>
              </a:rPr>
              <a:t>  </a:t>
            </a:r>
            <a:r>
              <a:rPr lang="en-US" sz="1100" dirty="0">
                <a:solidFill>
                  <a:schemeClr val="bg1"/>
                </a:solidFill>
              </a:rPr>
              <a:t>(</a:t>
            </a:r>
            <a:r>
              <a:rPr lang="en-US" sz="1100" dirty="0" smtClean="0">
                <a:solidFill>
                  <a:schemeClr val="bg1"/>
                </a:solidFill>
              </a:rPr>
              <a:t>EKG</a:t>
            </a:r>
            <a:r>
              <a:rPr lang="en-US" sz="1100" dirty="0">
                <a:solidFill>
                  <a:schemeClr val="bg1"/>
                </a:solidFill>
              </a:rPr>
              <a:t>) </a:t>
            </a:r>
            <a:r>
              <a:rPr lang="en-US" sz="1100" dirty="0" smtClean="0">
                <a:solidFill>
                  <a:schemeClr val="bg1"/>
                </a:solidFill>
              </a:rPr>
              <a:t>meet die hart se </a:t>
            </a:r>
            <a:r>
              <a:rPr lang="en-US" sz="1100" dirty="0" err="1" smtClean="0">
                <a:solidFill>
                  <a:schemeClr val="bg1"/>
                </a:solidFill>
              </a:rPr>
              <a:t>elektriese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aktiwiteit</a:t>
            </a:r>
            <a:r>
              <a:rPr lang="en-US" sz="1000" dirty="0" smtClean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153319"/>
            <a:ext cx="5615880" cy="5257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dirty="0" smtClean="0"/>
              <a:t>We are observing various biological systems, relationships and phenomena happening around us all the time.</a:t>
            </a:r>
          </a:p>
          <a:p>
            <a:pPr>
              <a:defRPr/>
            </a:pPr>
            <a:r>
              <a:rPr lang="en-US" dirty="0" smtClean="0"/>
              <a:t>The observations one can make are endless and range anything from: </a:t>
            </a:r>
          </a:p>
          <a:p>
            <a:pPr lvl="1">
              <a:defRPr/>
            </a:pP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Physiological observations</a:t>
            </a:r>
            <a:r>
              <a:rPr lang="en-US" dirty="0" smtClean="0"/>
              <a:t> - noticing your heart rate increase when you are nervous to… </a:t>
            </a:r>
          </a:p>
          <a:p>
            <a:pPr lvl="1">
              <a:defRPr/>
            </a:pP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Ecological observations</a:t>
            </a:r>
            <a:r>
              <a:rPr lang="en-US" dirty="0" smtClean="0"/>
              <a:t> - the relationship between predator and prey in a particular habitat.</a:t>
            </a:r>
          </a:p>
          <a:p>
            <a:pPr>
              <a:defRPr/>
            </a:pPr>
            <a:r>
              <a:rPr lang="en-US" dirty="0" smtClean="0"/>
              <a:t>Observations naturally lead onto questions about the phenomena being observed.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248400" y="3505200"/>
            <a:ext cx="1752600" cy="554038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An electrocardiogram (ECG) measures the heart’s electrical activity.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867400" y="5867400"/>
            <a:ext cx="2743200" cy="400050"/>
          </a:xfrm>
          <a:prstGeom prst="rect">
            <a:avLst/>
          </a:prstGeom>
          <a:solidFill>
            <a:srgbClr val="115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It is important to keep an eye on populations of species within a community.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407944"/>
            <a:ext cx="5112568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67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0"/>
            <a:ext cx="8812088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407944"/>
            <a:ext cx="5040560" cy="365125"/>
          </a:xfrm>
        </p:spPr>
        <p:txBody>
          <a:bodyPr/>
          <a:lstStyle/>
          <a:p>
            <a:pPr algn="l"/>
            <a:r>
              <a:rPr lang="en-ZA" dirty="0" smtClean="0"/>
              <a:t>Compiled by </a:t>
            </a:r>
            <a:r>
              <a:rPr lang="en-ZA" dirty="0" err="1" smtClean="0"/>
              <a:t>Nontobeko</a:t>
            </a:r>
            <a:r>
              <a:rPr lang="en-ZA" dirty="0" smtClean="0"/>
              <a:t> </a:t>
            </a:r>
            <a:r>
              <a:rPr lang="en-ZA" dirty="0" err="1" smtClean="0"/>
              <a:t>Mjali</a:t>
            </a:r>
            <a:r>
              <a:rPr lang="en-ZA" dirty="0" smtClean="0"/>
              <a:t> and Gerry Noel, translated by Tommy Botha and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r>
              <a:rPr lang="en-ZA" dirty="0" smtClean="0"/>
              <a:t> and </a:t>
            </a:r>
            <a:r>
              <a:rPr lang="en-ZA" dirty="0" err="1" smtClean="0"/>
              <a:t>ppt</a:t>
            </a:r>
            <a:r>
              <a:rPr lang="en-ZA" dirty="0" smtClean="0"/>
              <a:t> designed by </a:t>
            </a:r>
            <a:r>
              <a:rPr lang="en-ZA" dirty="0" err="1" smtClean="0"/>
              <a:t>Carlyn</a:t>
            </a:r>
            <a:r>
              <a:rPr lang="en-ZA" dirty="0" smtClean="0"/>
              <a:t> </a:t>
            </a:r>
            <a:r>
              <a:rPr lang="en-ZA" dirty="0" err="1" smtClean="0"/>
              <a:t>Oppelt</a:t>
            </a:r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6BD1-5B5E-4095-8755-361171371A5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40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1667</TotalTime>
  <Words>2648</Words>
  <Application>Microsoft Office PowerPoint</Application>
  <PresentationFormat>On-screen Show (4:3)</PresentationFormat>
  <Paragraphs>314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HYPOTHESIS TESTING SCIENTIFIC METHOD</vt:lpstr>
      <vt:lpstr>PowerPoint Presentation</vt:lpstr>
      <vt:lpstr>WHY THE SCIENTIFIC METHOD?</vt:lpstr>
      <vt:lpstr>PowerPoint Presentation</vt:lpstr>
      <vt:lpstr>PowerPoint Presentation</vt:lpstr>
      <vt:lpstr>PowerPoint Presentation</vt:lpstr>
      <vt:lpstr>ANY INVESTIGATION STARTS WITH…</vt:lpstr>
      <vt:lpstr>Observing Phenomena</vt:lpstr>
      <vt:lpstr>PowerPoint Presentation</vt:lpstr>
      <vt:lpstr>PowerPoint Presentation</vt:lpstr>
      <vt:lpstr>PowerPoint Presentation</vt:lpstr>
      <vt:lpstr>AIM OF THE INVESTIGATION</vt:lpstr>
      <vt:lpstr>PowerPoint Presentation</vt:lpstr>
      <vt:lpstr>Forming a Hypothesis</vt:lpstr>
      <vt:lpstr>PowerPoint Presentation</vt:lpstr>
      <vt:lpstr>A HYPOTHESIS….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variables!</vt:lpstr>
      <vt:lpstr>PowerPoint Presentation</vt:lpstr>
      <vt:lpstr>PowerPoint Presentation</vt:lpstr>
      <vt:lpstr>TYPES OF DATA</vt:lpstr>
      <vt:lpstr>PLAN THE INVESTIGATION</vt:lpstr>
      <vt:lpstr>Test the Hypothesis</vt:lpstr>
      <vt:lpstr>Testing Hypotheses</vt:lpstr>
      <vt:lpstr>Testing Hypotheses</vt:lpstr>
      <vt:lpstr>Doing an Experiment</vt:lpstr>
      <vt:lpstr>Sample Size</vt:lpstr>
      <vt:lpstr>PowerPoint Presentation</vt:lpstr>
      <vt:lpstr>PowerPoint Presentation</vt:lpstr>
      <vt:lpstr>ACTIVITY 8 (PAGE 5 IN NOTES)</vt:lpstr>
      <vt:lpstr>PowerPoint Presentation</vt:lpstr>
      <vt:lpstr>HOW DO YOU EVALUATE YOUR RESULTS?</vt:lpstr>
      <vt:lpstr>PROCEDURE vs INVESTIGATION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HIPOTESE TOETSING WETENSKAPLIKE METODE</dc:title>
  <dc:creator>User</dc:creator>
  <cp:lastModifiedBy>User</cp:lastModifiedBy>
  <cp:revision>42</cp:revision>
  <dcterms:created xsi:type="dcterms:W3CDTF">2012-10-08T08:54:04Z</dcterms:created>
  <dcterms:modified xsi:type="dcterms:W3CDTF">2012-10-14T12:49:36Z</dcterms:modified>
</cp:coreProperties>
</file>