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86" r:id="rId3"/>
    <p:sldId id="273" r:id="rId4"/>
    <p:sldId id="261" r:id="rId5"/>
    <p:sldId id="262" r:id="rId6"/>
    <p:sldId id="263" r:id="rId7"/>
    <p:sldId id="265" r:id="rId8"/>
    <p:sldId id="274" r:id="rId9"/>
    <p:sldId id="266" r:id="rId10"/>
    <p:sldId id="267" r:id="rId11"/>
    <p:sldId id="275" r:id="rId12"/>
    <p:sldId id="264" r:id="rId13"/>
    <p:sldId id="276" r:id="rId14"/>
    <p:sldId id="278" r:id="rId15"/>
    <p:sldId id="277" r:id="rId16"/>
    <p:sldId id="279" r:id="rId17"/>
    <p:sldId id="268" r:id="rId18"/>
    <p:sldId id="270" r:id="rId19"/>
    <p:sldId id="281" r:id="rId20"/>
    <p:sldId id="283" r:id="rId21"/>
    <p:sldId id="282" r:id="rId22"/>
    <p:sldId id="284" r:id="rId23"/>
    <p:sldId id="269" r:id="rId24"/>
    <p:sldId id="285"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606EB-56A8-474D-B512-DC150049FE3B}" type="datetimeFigureOut">
              <a:rPr lang="en-US" smtClean="0"/>
              <a:pPr/>
              <a:t>9/9/2014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AACBE-9816-475B-BD05-208FE77C484E}"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26</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00C6B-9F13-4324-A8BD-7B8DD70CCA91}" type="slidenum">
              <a:rPr lang="en-ZA" smtClean="0"/>
              <a:pPr/>
              <a:t>8</a:t>
            </a:fld>
            <a:endParaRPr lang="en-Z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DBAACBE-9816-475B-BD05-208FE77C484E}" type="slidenum">
              <a:rPr lang="en-ZA" smtClean="0"/>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86EDC-D732-41D0-976D-06D864B405B3}"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86EDC-D732-41D0-976D-06D864B405B3}"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86EDC-D732-41D0-976D-06D864B405B3}"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86EDC-D732-41D0-976D-06D864B405B3}"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86EDC-D732-41D0-976D-06D864B405B3}"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86EDC-D732-41D0-976D-06D864B405B3}"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86EDC-D732-41D0-976D-06D864B405B3}"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86EDC-D732-41D0-976D-06D864B405B3}"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86EDC-D732-41D0-976D-06D864B405B3}"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86EDC-D732-41D0-976D-06D864B405B3}"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86EDC-D732-41D0-976D-06D864B405B3}"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C9CEA-12AF-43B5-AA96-208039BBD3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86EDC-D732-41D0-976D-06D864B405B3}" type="datetimeFigureOut">
              <a:rPr lang="en-US" smtClean="0"/>
              <a:pPr/>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C9CEA-12AF-43B5-AA96-208039BBD3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nicholnl.wcp.muohio.edu/DingosBreakfastClub/Australia/ReynoldsRiver/ReynRcathterm.jpe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Eusociality" TargetMode="External"/><Relationship Id="rId13" Type="http://schemas.openxmlformats.org/officeDocument/2006/relationships/image" Target="../media/image33.jpeg"/><Relationship Id="rId3" Type="http://schemas.openxmlformats.org/officeDocument/2006/relationships/hyperlink" Target="http://en.wikipedia.org/wiki/Blesmol" TargetMode="External"/><Relationship Id="rId7" Type="http://schemas.openxmlformats.org/officeDocument/2006/relationships/hyperlink" Target="http://en.wikipedia.org/wiki/Genus" TargetMode="External"/><Relationship Id="rId12"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en.wikipedia.org/wiki/Species" TargetMode="External"/><Relationship Id="rId11" Type="http://schemas.openxmlformats.org/officeDocument/2006/relationships/hyperlink" Target="http://en.wikipedia.org/wiki/Metabolism" TargetMode="External"/><Relationship Id="rId5" Type="http://schemas.openxmlformats.org/officeDocument/2006/relationships/hyperlink" Target="http://en.wikipedia.org/wiki/East_Africa" TargetMode="External"/><Relationship Id="rId10" Type="http://schemas.openxmlformats.org/officeDocument/2006/relationships/hyperlink" Target="http://en.wikipedia.org/wiki/Damaraland_Mole_Rat" TargetMode="External"/><Relationship Id="rId4" Type="http://schemas.openxmlformats.org/officeDocument/2006/relationships/hyperlink" Target="http://en.wikipedia.org/wiki/Rodent" TargetMode="External"/><Relationship Id="rId9" Type="http://schemas.openxmlformats.org/officeDocument/2006/relationships/hyperlink" Target="http://en.wikipedia.org/wiki/Mamm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Vertebra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ardeaprints.com/indian_asian_elephants_herd_with_young/print/1291028.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28" y="500042"/>
            <a:ext cx="6892593" cy="1754326"/>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SOCIAL ORGANISATION</a:t>
            </a:r>
          </a:p>
          <a:p>
            <a:pPr algn="ctr">
              <a:defRPr/>
            </a:pP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descr="http://news.stanford.edu/news/2005/june1/gifs/elephant_herds.jpg"/>
          <p:cNvPicPr>
            <a:picLocks noChangeAspect="1" noChangeArrowheads="1"/>
          </p:cNvPicPr>
          <p:nvPr/>
        </p:nvPicPr>
        <p:blipFill>
          <a:blip r:embed="rId3"/>
          <a:srcRect/>
          <a:stretch>
            <a:fillRect/>
          </a:stretch>
        </p:blipFill>
        <p:spPr bwMode="auto">
          <a:xfrm>
            <a:off x="1752600" y="1905000"/>
            <a:ext cx="6223000" cy="3733800"/>
          </a:xfrm>
          <a:prstGeom prst="rect">
            <a:avLst/>
          </a:prstGeom>
          <a:noFill/>
        </p:spPr>
      </p:pic>
      <p:sp>
        <p:nvSpPr>
          <p:cNvPr id="7" name="Rectangle 6"/>
          <p:cNvSpPr/>
          <p:nvPr/>
        </p:nvSpPr>
        <p:spPr>
          <a:xfrm>
            <a:off x="857224" y="6072206"/>
            <a:ext cx="8377614" cy="523220"/>
          </a:xfrm>
          <a:prstGeom prst="rect">
            <a:avLst/>
          </a:prstGeom>
        </p:spPr>
        <p:txBody>
          <a:bodyPr wrap="none">
            <a:spAutoFit/>
          </a:bodyPr>
          <a:lstStyle/>
          <a:p>
            <a:r>
              <a:rPr lang="en-ZA" sz="2800" b="1" dirty="0" smtClean="0">
                <a:latin typeface="Arial" pitchFamily="34" charset="0"/>
                <a:cs typeface="Arial" pitchFamily="34" charset="0"/>
              </a:rPr>
              <a:t>Social organisation enhance survival of species</a:t>
            </a:r>
            <a:endParaRPr lang="en-ZA"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4343400" cy="5257800"/>
          </a:xfrm>
        </p:spPr>
        <p:txBody>
          <a:bodyPr>
            <a:normAutofit/>
          </a:bodyPr>
          <a:lstStyle/>
          <a:p>
            <a:pPr>
              <a:buNone/>
            </a:pPr>
            <a:r>
              <a:rPr lang="en-US" sz="2600" dirty="0" smtClean="0"/>
              <a:t>The whole pack shares in the kill with the young feeding first</a:t>
            </a:r>
          </a:p>
          <a:p>
            <a:pPr>
              <a:buNone/>
            </a:pPr>
            <a:r>
              <a:rPr lang="en-US" sz="2600" dirty="0" smtClean="0"/>
              <a:t>Wild dogs left behind in the den – the dominant female and the pups, the sick, injured and very old, are fed on regurgitated meat</a:t>
            </a:r>
          </a:p>
          <a:p>
            <a:pPr>
              <a:buNone/>
            </a:pPr>
            <a:r>
              <a:rPr lang="en-US" sz="2600" dirty="0" smtClean="0"/>
              <a:t>In this most efficient system of hunting and feeding, the needs of the whole pack are satisfied</a:t>
            </a:r>
          </a:p>
        </p:txBody>
      </p:sp>
      <p:pic>
        <p:nvPicPr>
          <p:cNvPr id="6" name="Picture 4" descr="http://media-cdn.tripadvisor.com/media/photo-s/00/1b/a6/eb/wild-dogs-and-gnu.jpg"/>
          <p:cNvPicPr>
            <a:picLocks noChangeAspect="1" noChangeArrowheads="1"/>
          </p:cNvPicPr>
          <p:nvPr/>
        </p:nvPicPr>
        <p:blipFill>
          <a:blip r:embed="rId3"/>
          <a:srcRect/>
          <a:stretch>
            <a:fillRect/>
          </a:stretch>
        </p:blipFill>
        <p:spPr bwMode="auto">
          <a:xfrm>
            <a:off x="4419600" y="762000"/>
            <a:ext cx="4171950" cy="3125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07950" y="765175"/>
            <a:ext cx="2879725" cy="1143000"/>
          </a:xfrm>
        </p:spPr>
        <p:txBody>
          <a:bodyPr>
            <a:normAutofit fontScale="90000"/>
          </a:bodyPr>
          <a:lstStyle/>
          <a:p>
            <a:r>
              <a:rPr lang="en-ZA" smtClean="0"/>
              <a:t>Sharks also hunt in groups</a:t>
            </a:r>
          </a:p>
        </p:txBody>
      </p:sp>
      <p:pic>
        <p:nvPicPr>
          <p:cNvPr id="82947" name="Content Placeholder 3" descr="packs of predators.jpg"/>
          <p:cNvPicPr>
            <a:picLocks noGrp="1" noChangeAspect="1"/>
          </p:cNvPicPr>
          <p:nvPr>
            <p:ph idx="1"/>
          </p:nvPr>
        </p:nvPicPr>
        <p:blipFill>
          <a:blip r:embed="rId3"/>
          <a:srcRect/>
          <a:stretch>
            <a:fillRect/>
          </a:stretch>
        </p:blipFill>
        <p:spPr>
          <a:xfrm>
            <a:off x="2828925" y="333375"/>
            <a:ext cx="5865813" cy="64087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www.onekind.org/uploads/a-z/a_zAfricanWildDogs.jpg"/>
          <p:cNvPicPr>
            <a:picLocks noChangeAspect="1" noChangeArrowheads="1"/>
          </p:cNvPicPr>
          <p:nvPr/>
        </p:nvPicPr>
        <p:blipFill>
          <a:blip r:embed="rId3"/>
          <a:srcRect/>
          <a:stretch>
            <a:fillRect/>
          </a:stretch>
        </p:blipFill>
        <p:spPr bwMode="auto">
          <a:xfrm>
            <a:off x="1357290" y="1500174"/>
            <a:ext cx="6319854" cy="3577276"/>
          </a:xfrm>
          <a:prstGeom prst="rect">
            <a:avLst/>
          </a:prstGeom>
          <a:noFill/>
        </p:spPr>
      </p:pic>
      <p:sp>
        <p:nvSpPr>
          <p:cNvPr id="3" name="Title 1"/>
          <p:cNvSpPr txBox="1">
            <a:spLocks/>
          </p:cNvSpPr>
          <p:nvPr/>
        </p:nvSpPr>
        <p:spPr>
          <a:xfrm>
            <a:off x="0" y="0"/>
            <a:ext cx="9144000" cy="609600"/>
          </a:xfrm>
          <a:prstGeom prst="rect">
            <a:avLst/>
          </a:prstGeom>
          <a:solidFill>
            <a:schemeClr val="accent6"/>
          </a:solidFill>
          <a:ln>
            <a:solidFill>
              <a:srgbClr val="66FF33"/>
            </a:solidFill>
          </a:ln>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6">
                    <a:lumMod val="50000"/>
                  </a:schemeClr>
                </a:solidFill>
                <a:effectLst>
                  <a:outerShdw blurRad="53975" dist="22860" dir="5400000" algn="tl" rotWithShape="0">
                    <a:srgbClr val="000000">
                      <a:alpha val="55000"/>
                    </a:srgbClr>
                  </a:outerShdw>
                </a:effectLst>
                <a:uLnTx/>
                <a:uFillTx/>
                <a:latin typeface="+mj-lt"/>
                <a:ea typeface="+mj-ea"/>
                <a:cs typeface="+mj-cs"/>
              </a:rPr>
              <a:t>Animals with dominant breeding pairs </a:t>
            </a:r>
          </a:p>
        </p:txBody>
      </p:sp>
      <p:sp>
        <p:nvSpPr>
          <p:cNvPr id="4" name="Rectangle 3"/>
          <p:cNvSpPr/>
          <p:nvPr/>
        </p:nvSpPr>
        <p:spPr>
          <a:xfrm>
            <a:off x="571472" y="4919008"/>
            <a:ext cx="7929618" cy="1938992"/>
          </a:xfrm>
          <a:prstGeom prst="rect">
            <a:avLst/>
          </a:prstGeom>
        </p:spPr>
        <p:txBody>
          <a:bodyPr wrap="square">
            <a:spAutoFit/>
          </a:bodyPr>
          <a:lstStyle/>
          <a:p>
            <a:r>
              <a:rPr lang="en-US" sz="2400" dirty="0" smtClean="0"/>
              <a:t>Like other dogs, African wild dogs are highly social. They usually </a:t>
            </a:r>
            <a:r>
              <a:rPr lang="en-US" sz="2400" b="1" dirty="0" smtClean="0"/>
              <a:t>live in packs </a:t>
            </a:r>
            <a:r>
              <a:rPr lang="en-US" sz="2400" dirty="0" smtClean="0"/>
              <a:t>of six to twenty individuals with a dominant breeding pair. The </a:t>
            </a:r>
            <a:r>
              <a:rPr lang="en-US" sz="2400" b="1" dirty="0" smtClean="0"/>
              <a:t>dominant breeding pair </a:t>
            </a:r>
            <a:r>
              <a:rPr lang="en-US" sz="2400" dirty="0" smtClean="0"/>
              <a:t>carries over the strongest genes to the offspring –making their </a:t>
            </a:r>
            <a:r>
              <a:rPr lang="en-US" sz="2400" dirty="0" smtClean="0"/>
              <a:t>chance of </a:t>
            </a:r>
            <a:r>
              <a:rPr lang="en-US" sz="2400" dirty="0" smtClean="0"/>
              <a:t>survival better</a:t>
            </a:r>
            <a:endParaRPr lang="en-US" sz="2400" dirty="0"/>
          </a:p>
        </p:txBody>
      </p:sp>
      <p:sp>
        <p:nvSpPr>
          <p:cNvPr id="5" name="TextBox 4"/>
          <p:cNvSpPr txBox="1"/>
          <p:nvPr/>
        </p:nvSpPr>
        <p:spPr>
          <a:xfrm>
            <a:off x="0" y="714356"/>
            <a:ext cx="9144000" cy="523220"/>
          </a:xfrm>
          <a:prstGeom prst="rect">
            <a:avLst/>
          </a:prstGeom>
          <a:noFill/>
        </p:spPr>
        <p:txBody>
          <a:bodyPr wrap="square" rtlCol="0">
            <a:spAutoFit/>
          </a:bodyPr>
          <a:lstStyle/>
          <a:p>
            <a:r>
              <a:rPr lang="en-ZA" sz="2800" b="1" dirty="0" smtClean="0"/>
              <a:t>Strongest individuals are the only ones allowed to reproduce</a:t>
            </a:r>
            <a:endParaRPr lang="en-ZA"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p:cNvSpPr>
            <a:spLocks noGrp="1"/>
          </p:cNvSpPr>
          <p:nvPr>
            <p:ph type="title"/>
          </p:nvPr>
        </p:nvSpPr>
        <p:spPr>
          <a:xfrm>
            <a:off x="785786" y="928670"/>
            <a:ext cx="7748612" cy="1162050"/>
          </a:xfrm>
          <a:solidFill>
            <a:schemeClr val="accent6">
              <a:lumMod val="60000"/>
              <a:lumOff val="40000"/>
            </a:schemeClr>
          </a:solidFill>
        </p:spPr>
        <p:txBody>
          <a:bodyPr>
            <a:normAutofit/>
          </a:bodyPr>
          <a:lstStyle/>
          <a:p>
            <a:r>
              <a:rPr lang="en-ZA" sz="3200" dirty="0" smtClean="0"/>
              <a:t>Animals with dominant breeding pairs-  the giant otter</a:t>
            </a:r>
          </a:p>
        </p:txBody>
      </p:sp>
      <p:pic>
        <p:nvPicPr>
          <p:cNvPr id="84995" name="Content Placeholder 6" descr="otter and dominant mating.jpg"/>
          <p:cNvPicPr>
            <a:picLocks noGrp="1" noChangeAspect="1"/>
          </p:cNvPicPr>
          <p:nvPr>
            <p:ph idx="1"/>
          </p:nvPr>
        </p:nvPicPr>
        <p:blipFill>
          <a:blip r:embed="rId3"/>
          <a:srcRect/>
          <a:stretch>
            <a:fillRect/>
          </a:stretch>
        </p:blipFill>
        <p:spPr>
          <a:xfrm>
            <a:off x="2928926" y="2857496"/>
            <a:ext cx="5397507" cy="3212953"/>
          </a:xfrm>
        </p:spPr>
      </p:pic>
      <p:sp>
        <p:nvSpPr>
          <p:cNvPr id="84996" name="Text Placeholder 10"/>
          <p:cNvSpPr>
            <a:spLocks noGrp="1"/>
          </p:cNvSpPr>
          <p:nvPr>
            <p:ph type="body" sz="half" idx="2"/>
          </p:nvPr>
        </p:nvSpPr>
        <p:spPr>
          <a:xfrm>
            <a:off x="500035" y="2928934"/>
            <a:ext cx="2286016" cy="3143272"/>
          </a:xfrm>
        </p:spPr>
        <p:txBody>
          <a:bodyPr>
            <a:normAutofit/>
          </a:bodyPr>
          <a:lstStyle/>
          <a:p>
            <a:r>
              <a:rPr lang="en-US" sz="1800" dirty="0" smtClean="0">
                <a:solidFill>
                  <a:srgbClr val="333333"/>
                </a:solidFill>
                <a:latin typeface="Helvetica" pitchFamily="34" charset="0"/>
                <a:ea typeface="Times New Roman" pitchFamily="18" charset="0"/>
                <a:cs typeface="Arial" charset="0"/>
              </a:rPr>
              <a:t>Giant otters live in groups with one breeding pair. There is one dominant female in the group She has many offspring and is also the top fish catcher and the leader of the hunt.</a:t>
            </a:r>
            <a:r>
              <a:rPr lang="en-US" dirty="0" smtClean="0">
                <a:solidFill>
                  <a:srgbClr val="333333"/>
                </a:solidFill>
                <a:latin typeface="Helvetica" pitchFamily="34" charset="0"/>
                <a:ea typeface="Times New Roman" pitchFamily="18" charset="0"/>
                <a:cs typeface="Arial" charset="0"/>
              </a:rPr>
              <a:t> </a:t>
            </a:r>
            <a:endParaRPr lang="en-US" sz="2400" dirty="0" smtClean="0">
              <a:latin typeface="Arial" charset="0"/>
              <a:ea typeface="Times New Roman" pitchFamily="18" charset="0"/>
              <a:cs typeface="Arial" charset="0"/>
            </a:endParaRPr>
          </a:p>
          <a:p>
            <a:endParaRPr lang="en-ZA" dirty="0" smtClean="0">
              <a:ea typeface="Times New Roman" pitchFamily="18" charset="0"/>
              <a:cs typeface="Arial" charset="0"/>
            </a:endParaRPr>
          </a:p>
        </p:txBody>
      </p:sp>
      <p:sp>
        <p:nvSpPr>
          <p:cNvPr id="84997" name="Rectangle 2"/>
          <p:cNvSpPr>
            <a:spLocks noChangeArrowheads="1"/>
          </p:cNvSpPr>
          <p:nvPr/>
        </p:nvSpPr>
        <p:spPr bwMode="auto">
          <a:xfrm>
            <a:off x="0" y="98425"/>
            <a:ext cx="223838" cy="260350"/>
          </a:xfrm>
          <a:prstGeom prst="rect">
            <a:avLst/>
          </a:prstGeom>
          <a:noFill/>
          <a:ln w="9525">
            <a:noFill/>
            <a:miter lim="800000"/>
            <a:headEnd/>
            <a:tailEnd/>
          </a:ln>
        </p:spPr>
        <p:txBody>
          <a:bodyPr wrap="none" anchor="ctr">
            <a:spAutoFit/>
          </a:bodyPr>
          <a:lstStyle/>
          <a:p>
            <a:pPr eaLnBrk="0" hangingPunct="0"/>
            <a:r>
              <a:rPr lang="en-US" sz="1100">
                <a:solidFill>
                  <a:srgbClr val="333333"/>
                </a:solidFill>
                <a:latin typeface="Helvetica" pitchFamily="34" charset="0"/>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492500" y="188913"/>
            <a:ext cx="5651500" cy="1162050"/>
          </a:xfrm>
        </p:spPr>
        <p:txBody>
          <a:bodyPr/>
          <a:lstStyle/>
          <a:p>
            <a:r>
              <a:rPr lang="en-ZA" sz="3200" smtClean="0"/>
              <a:t>The Southern ground hornbill</a:t>
            </a:r>
            <a:r>
              <a:rPr lang="en-ZA" smtClean="0"/>
              <a:t/>
            </a:r>
            <a:br>
              <a:rPr lang="en-ZA" smtClean="0"/>
            </a:br>
            <a:endParaRPr lang="en-ZA" smtClean="0"/>
          </a:p>
        </p:txBody>
      </p:sp>
      <p:pic>
        <p:nvPicPr>
          <p:cNvPr id="87043" name="Content Placeholder 3" descr="bromvoel dominant breeding.jpg"/>
          <p:cNvPicPr>
            <a:picLocks noGrp="1" noChangeAspect="1"/>
          </p:cNvPicPr>
          <p:nvPr>
            <p:ph idx="1"/>
          </p:nvPr>
        </p:nvPicPr>
        <p:blipFill>
          <a:blip r:embed="rId3"/>
          <a:srcRect/>
          <a:stretch>
            <a:fillRect/>
          </a:stretch>
        </p:blipFill>
        <p:spPr>
          <a:xfrm>
            <a:off x="3786182" y="1643050"/>
            <a:ext cx="5000628" cy="3330392"/>
          </a:xfrm>
        </p:spPr>
      </p:pic>
      <p:sp>
        <p:nvSpPr>
          <p:cNvPr id="87044" name="Text Placeholder 4"/>
          <p:cNvSpPr>
            <a:spLocks noGrp="1"/>
          </p:cNvSpPr>
          <p:nvPr>
            <p:ph type="body" sz="half" idx="2"/>
          </p:nvPr>
        </p:nvSpPr>
        <p:spPr>
          <a:xfrm>
            <a:off x="214282" y="214290"/>
            <a:ext cx="3563938" cy="4352925"/>
          </a:xfrm>
        </p:spPr>
        <p:txBody>
          <a:bodyPr>
            <a:normAutofit fontScale="85000" lnSpcReduction="10000"/>
          </a:bodyPr>
          <a:lstStyle/>
          <a:p>
            <a:r>
              <a:rPr lang="en-ZA" sz="2400" dirty="0" smtClean="0"/>
              <a:t>The Southern ground-hornbill occurs from Kenya  to southern Africa, living in a wide range of grassland, savannah woodland habitats. </a:t>
            </a:r>
            <a:r>
              <a:rPr lang="en-ZA" sz="2400" dirty="0" err="1" smtClean="0"/>
              <a:t>eeder</a:t>
            </a:r>
            <a:r>
              <a:rPr lang="en-ZA" sz="2400" dirty="0" smtClean="0"/>
              <a:t>, with a group consisting of a </a:t>
            </a:r>
            <a:r>
              <a:rPr lang="en-ZA" sz="2400" b="1" dirty="0" smtClean="0"/>
              <a:t>dominant breeding pair </a:t>
            </a:r>
            <a:r>
              <a:rPr lang="en-ZA" sz="2400" dirty="0" smtClean="0"/>
              <a:t>and 0-9 helpers, who are usually either adult males, or juveniles from previous breeding seasons. It lays 1-2 eggs, which hatch in the sequence laid, meaning that the one chick is 3-14 days older than the other chick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79388" y="333375"/>
            <a:ext cx="3671887" cy="1162050"/>
          </a:xfrm>
        </p:spPr>
        <p:txBody>
          <a:bodyPr/>
          <a:lstStyle/>
          <a:p>
            <a:r>
              <a:rPr lang="en-ZA" sz="2800" smtClean="0"/>
              <a:t>Animals with dominant breeding pairs – Lions</a:t>
            </a:r>
          </a:p>
        </p:txBody>
      </p:sp>
      <p:pic>
        <p:nvPicPr>
          <p:cNvPr id="86019" name="Content Placeholder 3" descr="lion dominant breeding pairs.jpg"/>
          <p:cNvPicPr>
            <a:picLocks noGrp="1" noChangeAspect="1"/>
          </p:cNvPicPr>
          <p:nvPr>
            <p:ph idx="1"/>
          </p:nvPr>
        </p:nvPicPr>
        <p:blipFill>
          <a:blip r:embed="rId3"/>
          <a:srcRect/>
          <a:stretch>
            <a:fillRect/>
          </a:stretch>
        </p:blipFill>
        <p:spPr>
          <a:xfrm>
            <a:off x="4179888" y="620713"/>
            <a:ext cx="4783137" cy="5661025"/>
          </a:xfrm>
        </p:spPr>
      </p:pic>
      <p:sp>
        <p:nvSpPr>
          <p:cNvPr id="86020" name="Text Placeholder 3"/>
          <p:cNvSpPr>
            <a:spLocks noGrp="1"/>
          </p:cNvSpPr>
          <p:nvPr>
            <p:ph type="body" sz="half" idx="2"/>
          </p:nvPr>
        </p:nvSpPr>
        <p:spPr>
          <a:xfrm>
            <a:off x="323850" y="1773238"/>
            <a:ext cx="3475038" cy="4691062"/>
          </a:xfrm>
        </p:spPr>
        <p:txBody>
          <a:bodyPr/>
          <a:lstStyle/>
          <a:p>
            <a:r>
              <a:rPr lang="en-ZA" sz="2000" smtClean="0"/>
              <a:t>The advantages of dominant breeding pairs  are:</a:t>
            </a:r>
          </a:p>
          <a:p>
            <a:r>
              <a:rPr lang="en-ZA" sz="2000" smtClean="0"/>
              <a:t>- offspring are cared for by many members of the group</a:t>
            </a:r>
          </a:p>
          <a:p>
            <a:r>
              <a:rPr lang="en-ZA" sz="2000" smtClean="0"/>
              <a:t>- dominant males and females are usually the strongest and most efficient members of the group, their genetic material will be carried to the next generation</a:t>
            </a:r>
          </a:p>
          <a:p>
            <a:endParaRPr lang="en-ZA"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84213" y="0"/>
            <a:ext cx="8686800" cy="708025"/>
          </a:xfrm>
        </p:spPr>
        <p:txBody>
          <a:bodyPr/>
          <a:lstStyle/>
          <a:p>
            <a:r>
              <a:rPr lang="en-ZA" sz="3600" smtClean="0"/>
              <a:t>Dominant breeding pairs - meerkat</a:t>
            </a:r>
          </a:p>
        </p:txBody>
      </p:sp>
      <p:pic>
        <p:nvPicPr>
          <p:cNvPr id="88067" name="Content Placeholder 3" descr="dominant breeding pairs.jpg"/>
          <p:cNvPicPr>
            <a:picLocks noGrp="1" noChangeAspect="1"/>
          </p:cNvPicPr>
          <p:nvPr>
            <p:ph idx="1"/>
          </p:nvPr>
        </p:nvPicPr>
        <p:blipFill>
          <a:blip r:embed="rId3"/>
          <a:srcRect/>
          <a:stretch>
            <a:fillRect/>
          </a:stretch>
        </p:blipFill>
        <p:spPr>
          <a:xfrm>
            <a:off x="3059113" y="1125538"/>
            <a:ext cx="5899150" cy="4422775"/>
          </a:xfrm>
        </p:spPr>
      </p:pic>
      <p:sp>
        <p:nvSpPr>
          <p:cNvPr id="88068" name="Text Placeholder 4"/>
          <p:cNvSpPr>
            <a:spLocks noGrp="1"/>
          </p:cNvSpPr>
          <p:nvPr>
            <p:ph type="body" sz="half" idx="2"/>
          </p:nvPr>
        </p:nvSpPr>
        <p:spPr>
          <a:xfrm>
            <a:off x="179388" y="692150"/>
            <a:ext cx="3008312" cy="4691063"/>
          </a:xfrm>
        </p:spPr>
        <p:txBody>
          <a:bodyPr>
            <a:normAutofit fontScale="92500" lnSpcReduction="10000"/>
          </a:bodyPr>
          <a:lstStyle/>
          <a:p>
            <a:r>
              <a:rPr lang="en-ZA" sz="1900" smtClean="0"/>
              <a:t>Meerkats are facultative monogamous, which means that they breed with only one other member of the opposite sex. The female does not depend on the male for help raising the pups. She depends instead on kin and non-kin helpers. Cooperation in meerkat breeding is obligate because the breeding female cannot reproduce and raise offspring without help. Subordinate meerkats occasionally breed, but the </a:t>
            </a:r>
            <a:r>
              <a:rPr lang="en-ZA" sz="1900" b="1" smtClean="0"/>
              <a:t>dominant pair </a:t>
            </a:r>
            <a:r>
              <a:rPr lang="en-ZA" sz="1900" smtClean="0"/>
              <a:t>is always responsible for the majority of reproduction.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everythingabout.net/articles/biology/animals/arthropods/insects/termite/termite_colony_showing_different_caste_members.jpg"/>
          <p:cNvPicPr>
            <a:picLocks noChangeAspect="1" noChangeArrowheads="1"/>
          </p:cNvPicPr>
          <p:nvPr/>
        </p:nvPicPr>
        <p:blipFill>
          <a:blip r:embed="rId3"/>
          <a:srcRect/>
          <a:stretch>
            <a:fillRect/>
          </a:stretch>
        </p:blipFill>
        <p:spPr bwMode="auto">
          <a:xfrm>
            <a:off x="5410200" y="3429000"/>
            <a:ext cx="3124200" cy="2777067"/>
          </a:xfrm>
          <a:prstGeom prst="rect">
            <a:avLst/>
          </a:prstGeom>
          <a:noFill/>
        </p:spPr>
      </p:pic>
      <p:pic>
        <p:nvPicPr>
          <p:cNvPr id="3" name="Picture 8" descr="http://nicholnl.wcp.muohio.edu/DingosBreakfastClub/Australia/ReynoldsRiver/ReynRcathterm.jpeg">
            <a:hlinkClick r:id="rId4"/>
          </p:cNvPr>
          <p:cNvPicPr>
            <a:picLocks noChangeAspect="1" noChangeArrowheads="1"/>
          </p:cNvPicPr>
          <p:nvPr/>
        </p:nvPicPr>
        <p:blipFill>
          <a:blip r:embed="rId5"/>
          <a:srcRect/>
          <a:stretch>
            <a:fillRect/>
          </a:stretch>
        </p:blipFill>
        <p:spPr bwMode="auto">
          <a:xfrm>
            <a:off x="4724400" y="609600"/>
            <a:ext cx="3590925" cy="2400301"/>
          </a:xfrm>
          <a:prstGeom prst="rect">
            <a:avLst/>
          </a:prstGeom>
          <a:noFill/>
        </p:spPr>
      </p:pic>
      <p:sp>
        <p:nvSpPr>
          <p:cNvPr id="5" name="Rectangle 4"/>
          <p:cNvSpPr/>
          <p:nvPr/>
        </p:nvSpPr>
        <p:spPr>
          <a:xfrm>
            <a:off x="457200" y="914400"/>
            <a:ext cx="3962400" cy="1938992"/>
          </a:xfrm>
          <a:prstGeom prst="rect">
            <a:avLst/>
          </a:prstGeom>
          <a:solidFill>
            <a:schemeClr val="accent6"/>
          </a:solidFill>
        </p:spPr>
        <p:txBody>
          <a:bodyPr wrap="square">
            <a:spAutoFit/>
          </a:bodyPr>
          <a:lstStyle/>
          <a:p>
            <a:r>
              <a:rPr lang="en-US" sz="2400" b="1" dirty="0" smtClean="0"/>
              <a:t>Caste system</a:t>
            </a:r>
          </a:p>
          <a:p>
            <a:r>
              <a:rPr lang="en-US" sz="2400" dirty="0" smtClean="0"/>
              <a:t>Tasks include collecting food, caring for the young and building, maintaining and protecting the nest</a:t>
            </a:r>
            <a:endParaRPr lang="en-US" sz="2400" dirty="0"/>
          </a:p>
        </p:txBody>
      </p:sp>
      <p:sp>
        <p:nvSpPr>
          <p:cNvPr id="6" name="Rectangle 5"/>
          <p:cNvSpPr/>
          <p:nvPr/>
        </p:nvSpPr>
        <p:spPr>
          <a:xfrm>
            <a:off x="381000" y="3276600"/>
            <a:ext cx="4572000" cy="3139321"/>
          </a:xfrm>
          <a:prstGeom prst="rect">
            <a:avLst/>
          </a:prstGeom>
        </p:spPr>
        <p:txBody>
          <a:bodyPr>
            <a:spAutoFit/>
          </a:bodyPr>
          <a:lstStyle/>
          <a:p>
            <a:pPr>
              <a:buFont typeface="Arial" charset="0"/>
              <a:buNone/>
            </a:pPr>
            <a:r>
              <a:rPr lang="en-US" b="1" dirty="0" smtClean="0">
                <a:solidFill>
                  <a:srgbClr val="0070C0"/>
                </a:solidFill>
              </a:rPr>
              <a:t>Queen</a:t>
            </a:r>
            <a:r>
              <a:rPr lang="en-US" dirty="0" smtClean="0"/>
              <a:t>, the dominant female</a:t>
            </a:r>
          </a:p>
          <a:p>
            <a:r>
              <a:rPr lang="en-US" dirty="0" smtClean="0"/>
              <a:t>Produces up to four litters (about 12 pups) a year </a:t>
            </a:r>
          </a:p>
          <a:p>
            <a:r>
              <a:rPr lang="en-US" dirty="0" smtClean="0"/>
              <a:t>During gestation and lactation she uses up a lot of energy and depends on the sterile females for food and protection</a:t>
            </a:r>
          </a:p>
          <a:p>
            <a:r>
              <a:rPr lang="en-US" dirty="0" smtClean="0"/>
              <a:t>She produces urine that contains pheromones to suppress the breeding of all the other females in the colony</a:t>
            </a:r>
          </a:p>
          <a:p>
            <a:r>
              <a:rPr lang="en-US" dirty="0" smtClean="0"/>
              <a:t>These females can regain their fertility if the queen dies</a:t>
            </a:r>
            <a:endParaRPr lang="en-US" dirty="0"/>
          </a:p>
        </p:txBody>
      </p:sp>
      <p:sp>
        <p:nvSpPr>
          <p:cNvPr id="7" name="TextBox 6"/>
          <p:cNvSpPr txBox="1"/>
          <p:nvPr/>
        </p:nvSpPr>
        <p:spPr>
          <a:xfrm>
            <a:off x="228600" y="0"/>
            <a:ext cx="8915400" cy="523220"/>
          </a:xfrm>
          <a:prstGeom prst="rect">
            <a:avLst/>
          </a:prstGeom>
          <a:solidFill>
            <a:schemeClr val="accent6">
              <a:lumMod val="60000"/>
              <a:lumOff val="40000"/>
            </a:schemeClr>
          </a:solidFill>
        </p:spPr>
        <p:txBody>
          <a:bodyPr wrap="square" rtlCol="0">
            <a:spAutoFit/>
          </a:bodyPr>
          <a:lstStyle/>
          <a:p>
            <a:r>
              <a:rPr lang="en-GB" sz="2800" dirty="0" smtClean="0">
                <a:solidFill>
                  <a:schemeClr val="accent6">
                    <a:lumMod val="50000"/>
                  </a:schemeClr>
                </a:solidFill>
              </a:rPr>
              <a:t>Division of labour amongst members of a colony </a:t>
            </a:r>
            <a:endParaRPr lang="en-US"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3372" y="857232"/>
            <a:ext cx="4572000" cy="5262979"/>
          </a:xfrm>
          <a:prstGeom prst="rect">
            <a:avLst/>
          </a:prstGeom>
        </p:spPr>
        <p:txBody>
          <a:bodyPr wrap="square">
            <a:spAutoFit/>
          </a:bodyPr>
          <a:lstStyle/>
          <a:p>
            <a:r>
              <a:rPr lang="en-US" sz="2800" dirty="0" smtClean="0"/>
              <a:t>The honeybee community consists of three structurally different forms-the queen (reproductive female), the drone (male), and the worker (</a:t>
            </a:r>
            <a:r>
              <a:rPr lang="en-US" sz="2800" dirty="0" err="1" smtClean="0"/>
              <a:t>nonreproductive</a:t>
            </a:r>
            <a:r>
              <a:rPr lang="en-US" sz="2800" dirty="0" smtClean="0"/>
              <a:t> female). These castes are associated with different functions in the colony; each caste possesses its own special instincts geared to the needs of the colony. </a:t>
            </a:r>
            <a:endParaRPr lang="en-US" sz="2800" dirty="0"/>
          </a:p>
        </p:txBody>
      </p:sp>
      <p:pic>
        <p:nvPicPr>
          <p:cNvPr id="164872" name="Picture 8" descr="Honey bees live in colonies"/>
          <p:cNvPicPr>
            <a:picLocks noChangeAspect="1" noChangeArrowheads="1"/>
          </p:cNvPicPr>
          <p:nvPr/>
        </p:nvPicPr>
        <p:blipFill>
          <a:blip r:embed="rId3"/>
          <a:srcRect/>
          <a:stretch>
            <a:fillRect/>
          </a:stretch>
        </p:blipFill>
        <p:spPr bwMode="auto">
          <a:xfrm>
            <a:off x="571472" y="4643446"/>
            <a:ext cx="2409825" cy="1562100"/>
          </a:xfrm>
          <a:prstGeom prst="rect">
            <a:avLst/>
          </a:prstGeom>
          <a:noFill/>
        </p:spPr>
      </p:pic>
      <p:sp>
        <p:nvSpPr>
          <p:cNvPr id="8" name="TextBox 7"/>
          <p:cNvSpPr txBox="1"/>
          <p:nvPr/>
        </p:nvSpPr>
        <p:spPr>
          <a:xfrm>
            <a:off x="228600" y="0"/>
            <a:ext cx="8915400" cy="523220"/>
          </a:xfrm>
          <a:prstGeom prst="rect">
            <a:avLst/>
          </a:prstGeom>
          <a:solidFill>
            <a:schemeClr val="accent6">
              <a:lumMod val="60000"/>
              <a:lumOff val="40000"/>
            </a:schemeClr>
          </a:solidFill>
        </p:spPr>
        <p:txBody>
          <a:bodyPr wrap="square" rtlCol="0">
            <a:spAutoFit/>
          </a:bodyPr>
          <a:lstStyle/>
          <a:p>
            <a:r>
              <a:rPr lang="en-GB" sz="2800" dirty="0" smtClean="0">
                <a:solidFill>
                  <a:schemeClr val="accent6">
                    <a:lumMod val="50000"/>
                  </a:schemeClr>
                </a:solidFill>
              </a:rPr>
              <a:t>Division of labour amongst members of a colony </a:t>
            </a:r>
            <a:endParaRPr lang="en-US" sz="2800" dirty="0">
              <a:solidFill>
                <a:schemeClr val="accent6">
                  <a:lumMod val="50000"/>
                </a:schemeClr>
              </a:solidFill>
            </a:endParaRPr>
          </a:p>
        </p:txBody>
      </p:sp>
      <p:pic>
        <p:nvPicPr>
          <p:cNvPr id="9" name="Content Placeholder 4" descr="honey-bee-castes.jpg"/>
          <p:cNvPicPr>
            <a:picLocks noChangeAspect="1"/>
          </p:cNvPicPr>
          <p:nvPr/>
        </p:nvPicPr>
        <p:blipFill>
          <a:blip r:embed="rId4"/>
          <a:srcRect/>
          <a:stretch>
            <a:fillRect/>
          </a:stretch>
        </p:blipFill>
        <p:spPr>
          <a:xfrm>
            <a:off x="214282" y="714356"/>
            <a:ext cx="3524443" cy="276383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title"/>
          </p:nvPr>
        </p:nvSpPr>
        <p:spPr/>
        <p:txBody>
          <a:bodyPr>
            <a:normAutofit fontScale="90000"/>
          </a:bodyPr>
          <a:lstStyle/>
          <a:p>
            <a:r>
              <a:rPr lang="en-ZA" smtClean="0"/>
              <a:t>The workers (females) collect pollen and nectar every day</a:t>
            </a:r>
          </a:p>
        </p:txBody>
      </p:sp>
      <p:pic>
        <p:nvPicPr>
          <p:cNvPr id="93187" name="Content Placeholder 3" descr="bees.13.jpg"/>
          <p:cNvPicPr>
            <a:picLocks noGrp="1" noChangeAspect="1"/>
          </p:cNvPicPr>
          <p:nvPr>
            <p:ph sz="half" idx="1"/>
          </p:nvPr>
        </p:nvPicPr>
        <p:blipFill>
          <a:blip r:embed="rId3"/>
          <a:srcRect/>
          <a:stretch>
            <a:fillRect/>
          </a:stretch>
        </p:blipFill>
        <p:spPr>
          <a:xfrm>
            <a:off x="19050" y="2276475"/>
            <a:ext cx="3840163" cy="2881313"/>
          </a:xfrm>
        </p:spPr>
      </p:pic>
      <p:pic>
        <p:nvPicPr>
          <p:cNvPr id="93188" name="Content Placeholder 6" descr="bee.10.jpg"/>
          <p:cNvPicPr>
            <a:picLocks noGrp="1" noChangeAspect="1"/>
          </p:cNvPicPr>
          <p:nvPr>
            <p:ph sz="half" idx="2"/>
          </p:nvPr>
        </p:nvPicPr>
        <p:blipFill>
          <a:blip r:embed="rId4"/>
          <a:srcRect/>
          <a:stretch>
            <a:fillRect/>
          </a:stretch>
        </p:blipFill>
        <p:spPr>
          <a:xfrm>
            <a:off x="4024313" y="2636838"/>
            <a:ext cx="4937125" cy="23764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Benefits of living in groups</a:t>
            </a: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p:txBody>
          <a:bodyPr>
            <a:normAutofit fontScale="90000"/>
          </a:bodyPr>
          <a:lstStyle/>
          <a:p>
            <a:r>
              <a:rPr lang="en-ZA" sz="2400" smtClean="0"/>
              <a:t>Workers have a special wagging dance with which they communicate with other workers on the distance and direction of food sources</a:t>
            </a:r>
          </a:p>
        </p:txBody>
      </p:sp>
      <p:pic>
        <p:nvPicPr>
          <p:cNvPr id="99331" name="Content Placeholder 6" descr="bee-dance.jpg"/>
          <p:cNvPicPr>
            <a:picLocks noGrp="1" noChangeAspect="1"/>
          </p:cNvPicPr>
          <p:nvPr>
            <p:ph sz="half" idx="1"/>
          </p:nvPr>
        </p:nvPicPr>
        <p:blipFill>
          <a:blip r:embed="rId3"/>
          <a:srcRect/>
          <a:stretch>
            <a:fillRect/>
          </a:stretch>
        </p:blipFill>
        <p:spPr>
          <a:xfrm>
            <a:off x="0" y="2147888"/>
            <a:ext cx="3905250" cy="3111500"/>
          </a:xfrm>
        </p:spPr>
      </p:pic>
      <p:pic>
        <p:nvPicPr>
          <p:cNvPr id="99332" name="Content Placeholder 7" descr="honey-bee-worker-waggle-dance.jpg"/>
          <p:cNvPicPr>
            <a:picLocks noGrp="1" noChangeAspect="1"/>
          </p:cNvPicPr>
          <p:nvPr>
            <p:ph sz="half" idx="2"/>
          </p:nvPr>
        </p:nvPicPr>
        <p:blipFill>
          <a:blip r:embed="rId4"/>
          <a:srcRect/>
          <a:stretch>
            <a:fillRect/>
          </a:stretch>
        </p:blipFill>
        <p:spPr>
          <a:xfrm>
            <a:off x="4067175" y="1828800"/>
            <a:ext cx="4614863" cy="36115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normAutofit fontScale="90000"/>
          </a:bodyPr>
          <a:lstStyle/>
          <a:p>
            <a:r>
              <a:rPr lang="en-ZA" smtClean="0"/>
              <a:t>Honey is stored to feed the developing embryos</a:t>
            </a:r>
          </a:p>
        </p:txBody>
      </p:sp>
      <p:pic>
        <p:nvPicPr>
          <p:cNvPr id="96259" name="Content Placeholder 3" descr="bee.8.jpg"/>
          <p:cNvPicPr>
            <a:picLocks noGrp="1" noChangeAspect="1"/>
          </p:cNvPicPr>
          <p:nvPr>
            <p:ph idx="1"/>
          </p:nvPr>
        </p:nvPicPr>
        <p:blipFill>
          <a:blip r:embed="rId3"/>
          <a:srcRect/>
          <a:stretch>
            <a:fillRect/>
          </a:stretch>
        </p:blipFill>
        <p:spPr>
          <a:xfrm>
            <a:off x="508000" y="1484313"/>
            <a:ext cx="8304213" cy="446563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a:xfrm>
            <a:off x="457200" y="273050"/>
            <a:ext cx="8218488" cy="1162050"/>
          </a:xfrm>
        </p:spPr>
        <p:txBody>
          <a:bodyPr/>
          <a:lstStyle/>
          <a:p>
            <a:r>
              <a:rPr lang="en-ZA" sz="3200" smtClean="0"/>
              <a:t>Division of labour among members of a colony, e.g. an ant colony</a:t>
            </a:r>
          </a:p>
        </p:txBody>
      </p:sp>
      <p:pic>
        <p:nvPicPr>
          <p:cNvPr id="100355" name="Content Placeholder 4" descr="ant cast.jpg"/>
          <p:cNvPicPr>
            <a:picLocks noGrp="1" noChangeAspect="1"/>
          </p:cNvPicPr>
          <p:nvPr>
            <p:ph idx="1"/>
          </p:nvPr>
        </p:nvPicPr>
        <p:blipFill>
          <a:blip r:embed="rId3"/>
          <a:srcRect/>
          <a:stretch>
            <a:fillRect/>
          </a:stretch>
        </p:blipFill>
        <p:spPr>
          <a:xfrm>
            <a:off x="395288" y="1628775"/>
            <a:ext cx="8569325" cy="2808288"/>
          </a:xfrm>
        </p:spPr>
      </p:pic>
      <p:sp>
        <p:nvSpPr>
          <p:cNvPr id="100356" name="Text Placeholder 3"/>
          <p:cNvSpPr>
            <a:spLocks noGrp="1"/>
          </p:cNvSpPr>
          <p:nvPr>
            <p:ph type="body" sz="half" idx="2"/>
          </p:nvPr>
        </p:nvSpPr>
        <p:spPr>
          <a:xfrm>
            <a:off x="457200" y="4581525"/>
            <a:ext cx="7859713" cy="1544638"/>
          </a:xfrm>
        </p:spPr>
        <p:txBody>
          <a:bodyPr>
            <a:normAutofit lnSpcReduction="10000"/>
          </a:bodyPr>
          <a:lstStyle/>
          <a:p>
            <a:r>
              <a:rPr lang="en-ZA" sz="2000" smtClean="0"/>
              <a:t>Sociality is more advanced in bees, ants, and termites. As a rule, only one female (a queen) lays eggs in a colony, and numerous workers are sterile. Workers are involved in other functions like construction, defence and taking care of juveniles. They often have a division of labour and corresponding morphological differences. </a:t>
            </a:r>
          </a:p>
          <a:p>
            <a:endParaRPr lang="en-ZA"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static.howstuffworks.com/gif/termite-9.gif"/>
          <p:cNvPicPr>
            <a:picLocks noChangeAspect="1" noChangeArrowheads="1"/>
          </p:cNvPicPr>
          <p:nvPr/>
        </p:nvPicPr>
        <p:blipFill>
          <a:blip r:embed="rId3"/>
          <a:srcRect/>
          <a:stretch>
            <a:fillRect/>
          </a:stretch>
        </p:blipFill>
        <p:spPr bwMode="auto">
          <a:xfrm>
            <a:off x="5000628" y="285728"/>
            <a:ext cx="3486174" cy="4357718"/>
          </a:xfrm>
          <a:prstGeom prst="rect">
            <a:avLst/>
          </a:prstGeom>
          <a:noFill/>
        </p:spPr>
      </p:pic>
      <p:sp>
        <p:nvSpPr>
          <p:cNvPr id="7" name="Rectangle 6"/>
          <p:cNvSpPr/>
          <p:nvPr/>
        </p:nvSpPr>
        <p:spPr>
          <a:xfrm>
            <a:off x="285720" y="214290"/>
            <a:ext cx="4572000" cy="2585323"/>
          </a:xfrm>
          <a:prstGeom prst="rect">
            <a:avLst/>
          </a:prstGeom>
        </p:spPr>
        <p:txBody>
          <a:bodyPr>
            <a:spAutoFit/>
          </a:bodyPr>
          <a:lstStyle/>
          <a:p>
            <a:pPr>
              <a:buFont typeface="Arial" charset="0"/>
              <a:buNone/>
            </a:pPr>
            <a:r>
              <a:rPr lang="en-US" dirty="0" smtClean="0"/>
              <a:t>The </a:t>
            </a:r>
            <a:r>
              <a:rPr lang="en-US" b="1" dirty="0" smtClean="0">
                <a:solidFill>
                  <a:srgbClr val="0070C0"/>
                </a:solidFill>
              </a:rPr>
              <a:t>fertile males</a:t>
            </a:r>
            <a:r>
              <a:rPr lang="en-US" dirty="0" smtClean="0"/>
              <a:t>, one to three, </a:t>
            </a:r>
            <a:r>
              <a:rPr lang="en-US" dirty="0" err="1" smtClean="0"/>
              <a:t>fertilises</a:t>
            </a:r>
            <a:r>
              <a:rPr lang="en-US" dirty="0" smtClean="0"/>
              <a:t> the queen</a:t>
            </a:r>
          </a:p>
          <a:p>
            <a:r>
              <a:rPr lang="en-US" dirty="0" smtClean="0"/>
              <a:t>The influence the sex ration in the colony by producing more sperm of one sex</a:t>
            </a:r>
          </a:p>
          <a:p>
            <a:r>
              <a:rPr lang="en-US" dirty="0" smtClean="0"/>
              <a:t>More female offspring useful, they are the workers</a:t>
            </a:r>
          </a:p>
          <a:p>
            <a:r>
              <a:rPr lang="en-US" dirty="0" smtClean="0"/>
              <a:t>However, when colony needs more males the sperm make-up changes, so more males are produced </a:t>
            </a:r>
          </a:p>
        </p:txBody>
      </p:sp>
      <p:sp>
        <p:nvSpPr>
          <p:cNvPr id="8" name="Rectangle 7"/>
          <p:cNvSpPr/>
          <p:nvPr/>
        </p:nvSpPr>
        <p:spPr>
          <a:xfrm>
            <a:off x="428596" y="2786058"/>
            <a:ext cx="4419600" cy="2031325"/>
          </a:xfrm>
          <a:prstGeom prst="rect">
            <a:avLst/>
          </a:prstGeom>
        </p:spPr>
        <p:txBody>
          <a:bodyPr wrap="square">
            <a:spAutoFit/>
          </a:bodyPr>
          <a:lstStyle/>
          <a:p>
            <a:pPr>
              <a:buFont typeface="Arial" charset="0"/>
              <a:buNone/>
            </a:pPr>
            <a:r>
              <a:rPr lang="en-US" b="1" dirty="0" smtClean="0">
                <a:solidFill>
                  <a:srgbClr val="0070C0"/>
                </a:solidFill>
              </a:rPr>
              <a:t>Sterile </a:t>
            </a:r>
            <a:r>
              <a:rPr lang="en-US" b="1" dirty="0" smtClean="0">
                <a:solidFill>
                  <a:schemeClr val="accent6">
                    <a:lumMod val="50000"/>
                  </a:schemeClr>
                </a:solidFill>
              </a:rPr>
              <a:t>males </a:t>
            </a:r>
            <a:r>
              <a:rPr lang="en-US" dirty="0" smtClean="0">
                <a:solidFill>
                  <a:schemeClr val="accent6">
                    <a:lumMod val="50000"/>
                  </a:schemeClr>
                </a:solidFill>
              </a:rPr>
              <a:t>are defenders, they protect colony against </a:t>
            </a:r>
            <a:r>
              <a:rPr lang="en-US" dirty="0" smtClean="0"/>
              <a:t>intruders</a:t>
            </a:r>
          </a:p>
          <a:p>
            <a:pPr>
              <a:buFont typeface="Arial" charset="0"/>
              <a:buNone/>
            </a:pPr>
            <a:endParaRPr lang="en-US" dirty="0" smtClean="0"/>
          </a:p>
          <a:p>
            <a:pPr>
              <a:buFont typeface="Arial" charset="0"/>
              <a:buNone/>
            </a:pPr>
            <a:r>
              <a:rPr lang="en-US" b="1" dirty="0" smtClean="0">
                <a:solidFill>
                  <a:srgbClr val="0070C0"/>
                </a:solidFill>
              </a:rPr>
              <a:t>Sterile females </a:t>
            </a:r>
            <a:r>
              <a:rPr lang="en-US" dirty="0" smtClean="0"/>
              <a:t>are workers</a:t>
            </a:r>
          </a:p>
          <a:p>
            <a:r>
              <a:rPr lang="en-US" dirty="0" smtClean="0"/>
              <a:t>They dig tunnels, collect food (tubers and roots)Care for both the young and the queen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termite.gif"/>
          <p:cNvPicPr>
            <a:picLocks noChangeAspect="1"/>
          </p:cNvPicPr>
          <p:nvPr/>
        </p:nvPicPr>
        <p:blipFill>
          <a:blip r:embed="rId3"/>
          <a:srcRect/>
          <a:stretch>
            <a:fillRect/>
          </a:stretch>
        </p:blipFill>
        <p:spPr>
          <a:xfrm>
            <a:off x="1571604" y="214290"/>
            <a:ext cx="6261100" cy="4103688"/>
          </a:xfrm>
          <a:prstGeom prst="rect">
            <a:avLst/>
          </a:prstGeom>
        </p:spPr>
      </p:pic>
      <p:sp>
        <p:nvSpPr>
          <p:cNvPr id="3" name="Text Placeholder 3"/>
          <p:cNvSpPr txBox="1">
            <a:spLocks/>
          </p:cNvSpPr>
          <p:nvPr/>
        </p:nvSpPr>
        <p:spPr>
          <a:xfrm>
            <a:off x="571472" y="4643446"/>
            <a:ext cx="7931150" cy="1787525"/>
          </a:xfrm>
          <a:prstGeom prst="rect">
            <a:avLst/>
          </a:prstGeom>
          <a:solidFill>
            <a:schemeClr val="accent6">
              <a:lumMod val="60000"/>
              <a:lumOff val="40000"/>
            </a:schemeClr>
          </a:solidFill>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ZA" sz="2000" b="1" i="0" u="none" strike="noStrike" kern="1200" cap="none" spc="0" normalizeH="0" baseline="0" noProof="0" dirty="0" smtClean="0">
                <a:ln>
                  <a:noFill/>
                </a:ln>
                <a:solidFill>
                  <a:schemeClr val="tx1"/>
                </a:solidFill>
                <a:effectLst/>
                <a:uLnTx/>
                <a:uFillTx/>
                <a:latin typeface="+mn-lt"/>
                <a:ea typeface="+mn-ea"/>
                <a:cs typeface="+mn-cs"/>
              </a:rPr>
              <a:t>This picture shows some forms (casts) of termites. Social insects have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ZA" sz="2000" b="1" i="0" u="none" strike="noStrike" kern="1200" cap="none" spc="0" normalizeH="0" baseline="0" noProof="0" dirty="0" smtClean="0">
                <a:ln>
                  <a:noFill/>
                </a:ln>
                <a:solidFill>
                  <a:schemeClr val="tx1"/>
                </a:solidFill>
                <a:effectLst/>
                <a:uLnTx/>
                <a:uFillTx/>
                <a:latin typeface="+mn-lt"/>
                <a:ea typeface="+mn-ea"/>
                <a:cs typeface="+mn-cs"/>
              </a:rPr>
              <a:t>very complicated behaviour. Their success largely depends </a:t>
            </a:r>
            <a:r>
              <a:rPr kumimoji="0" lang="en-ZA" sz="2000" b="1" i="0" u="none" strike="noStrike" kern="1200" cap="none" spc="0" normalizeH="0" baseline="0" noProof="0" dirty="0" err="1" smtClean="0">
                <a:ln>
                  <a:noFill/>
                </a:ln>
                <a:solidFill>
                  <a:schemeClr val="tx1"/>
                </a:solidFill>
                <a:effectLst/>
                <a:uLnTx/>
                <a:uFillTx/>
                <a:latin typeface="+mn-lt"/>
                <a:ea typeface="+mn-ea"/>
                <a:cs typeface="+mn-cs"/>
              </a:rPr>
              <a:t>oncoordinated</a:t>
            </a:r>
            <a:r>
              <a:rPr kumimoji="0" lang="en-ZA" sz="2000" b="1" i="0" u="none" strike="noStrike" kern="1200" cap="none" spc="0" normalizeH="0" baseline="0" noProof="0" dirty="0" smtClean="0">
                <a:ln>
                  <a:noFill/>
                </a:ln>
                <a:solidFill>
                  <a:schemeClr val="tx1"/>
                </a:solidFill>
                <a:effectLst/>
                <a:uLnTx/>
                <a:uFillTx/>
                <a:latin typeface="+mn-lt"/>
                <a:ea typeface="+mn-ea"/>
                <a:cs typeface="+mn-cs"/>
              </a:rPr>
              <a:t> actions of many individuals. For example, leaf-cutting ants have underground fungus gardens. Ants bring foliage to this garden and collect fungus for food. This is insect agriculture!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838200"/>
          </a:xfrm>
          <a:solidFill>
            <a:schemeClr val="accent6"/>
          </a:solidFill>
        </p:spPr>
        <p:txBody>
          <a:bodyPr/>
          <a:lstStyle/>
          <a:p>
            <a:pPr algn="ctr"/>
            <a:r>
              <a:rPr lang="en-US" sz="3600" b="1" dirty="0" smtClean="0">
                <a:solidFill>
                  <a:schemeClr val="accent6">
                    <a:lumMod val="50000"/>
                  </a:schemeClr>
                </a:solidFill>
              </a:rPr>
              <a:t>Naked mole-rat</a:t>
            </a:r>
          </a:p>
        </p:txBody>
      </p:sp>
      <p:sp>
        <p:nvSpPr>
          <p:cNvPr id="51203" name="Content Placeholder 2"/>
          <p:cNvSpPr>
            <a:spLocks noGrp="1"/>
          </p:cNvSpPr>
          <p:nvPr>
            <p:ph idx="1"/>
          </p:nvPr>
        </p:nvSpPr>
        <p:spPr>
          <a:xfrm>
            <a:off x="0" y="838200"/>
            <a:ext cx="5181600" cy="6019800"/>
          </a:xfrm>
          <a:solidFill>
            <a:schemeClr val="bg2"/>
          </a:solidFill>
        </p:spPr>
        <p:txBody>
          <a:bodyPr>
            <a:normAutofit/>
          </a:bodyPr>
          <a:lstStyle/>
          <a:p>
            <a:r>
              <a:rPr lang="en-US" sz="2400" dirty="0" smtClean="0"/>
              <a:t>The </a:t>
            </a:r>
            <a:r>
              <a:rPr lang="en-US" sz="2400" b="1" dirty="0" smtClean="0"/>
              <a:t>naked </a:t>
            </a:r>
            <a:r>
              <a:rPr lang="en-US" sz="2400" b="1" dirty="0" smtClean="0">
                <a:hlinkClick r:id="rId3" action="ppaction://hlinkfile" tooltip="Blesmol"/>
              </a:rPr>
              <a:t>mole rat</a:t>
            </a:r>
            <a:r>
              <a:rPr lang="en-US" sz="2400" dirty="0" smtClean="0"/>
              <a:t> (</a:t>
            </a:r>
            <a:r>
              <a:rPr lang="en-US" sz="2400" i="1" dirty="0" err="1" smtClean="0"/>
              <a:t>Heterocephalus</a:t>
            </a:r>
            <a:r>
              <a:rPr lang="en-US" sz="2400" i="1" dirty="0" smtClean="0"/>
              <a:t> </a:t>
            </a:r>
            <a:r>
              <a:rPr lang="en-US" sz="2400" i="1" dirty="0" err="1" smtClean="0"/>
              <a:t>glaber</a:t>
            </a:r>
            <a:r>
              <a:rPr lang="en-US" sz="2400" dirty="0" smtClean="0"/>
              <a:t>), also known as the </a:t>
            </a:r>
            <a:r>
              <a:rPr lang="en-US" sz="2400" b="1" dirty="0" smtClean="0"/>
              <a:t>sand puppy</a:t>
            </a:r>
            <a:r>
              <a:rPr lang="en-US" sz="2400" dirty="0" smtClean="0"/>
              <a:t> or </a:t>
            </a:r>
            <a:r>
              <a:rPr lang="en-US" sz="2400" b="1" dirty="0" smtClean="0"/>
              <a:t>desert mole rat</a:t>
            </a:r>
            <a:r>
              <a:rPr lang="en-US" sz="2400" dirty="0" smtClean="0"/>
              <a:t>, is a burrowing </a:t>
            </a:r>
            <a:r>
              <a:rPr lang="en-US" sz="2400" dirty="0" smtClean="0">
                <a:hlinkClick r:id="rId4" action="ppaction://hlinkfile" tooltip="Rodent"/>
              </a:rPr>
              <a:t>rodent</a:t>
            </a:r>
            <a:r>
              <a:rPr lang="en-US" sz="2400" dirty="0" smtClean="0"/>
              <a:t> native to parts of </a:t>
            </a:r>
            <a:r>
              <a:rPr lang="en-US" sz="2400" dirty="0" smtClean="0">
                <a:hlinkClick r:id="rId5" action="ppaction://hlinkfile" tooltip="East Africa"/>
              </a:rPr>
              <a:t>East Africa</a:t>
            </a:r>
            <a:r>
              <a:rPr lang="en-US" sz="2400" dirty="0" smtClean="0"/>
              <a:t> and the only </a:t>
            </a:r>
            <a:r>
              <a:rPr lang="en-US" sz="2400" dirty="0" smtClean="0">
                <a:hlinkClick r:id="rId6" action="ppaction://hlinkfile" tooltip="Species"/>
              </a:rPr>
              <a:t>species</a:t>
            </a:r>
            <a:r>
              <a:rPr lang="en-US" sz="2400" dirty="0" smtClean="0"/>
              <a:t> currently classified in the </a:t>
            </a:r>
            <a:r>
              <a:rPr lang="en-US" sz="2400" dirty="0" smtClean="0">
                <a:hlinkClick r:id="rId7" action="ppaction://hlinkfile" tooltip="Genus"/>
              </a:rPr>
              <a:t>genus</a:t>
            </a:r>
            <a:r>
              <a:rPr lang="en-US" sz="2400" dirty="0" smtClean="0"/>
              <a:t> </a:t>
            </a:r>
            <a:r>
              <a:rPr lang="en-US" sz="2400" b="1" i="1" dirty="0" err="1" smtClean="0"/>
              <a:t>Heterocephalus</a:t>
            </a:r>
            <a:r>
              <a:rPr lang="en-US" sz="2400" dirty="0" smtClean="0"/>
              <a:t>. It is one of only two known </a:t>
            </a:r>
            <a:r>
              <a:rPr lang="en-US" sz="2400" dirty="0" err="1" smtClean="0">
                <a:hlinkClick r:id="rId8" action="ppaction://hlinkfile" tooltip="Eusociality"/>
              </a:rPr>
              <a:t>eusocial</a:t>
            </a:r>
            <a:r>
              <a:rPr lang="en-US" sz="2400" dirty="0" smtClean="0"/>
              <a:t> </a:t>
            </a:r>
            <a:r>
              <a:rPr lang="en-US" sz="2400" dirty="0" smtClean="0">
                <a:hlinkClick r:id="rId9" action="ppaction://hlinkfile" tooltip="Mammal"/>
              </a:rPr>
              <a:t>mammals</a:t>
            </a:r>
            <a:r>
              <a:rPr lang="en-US" sz="2400" dirty="0" smtClean="0"/>
              <a:t> (the other being the </a:t>
            </a:r>
            <a:r>
              <a:rPr lang="en-US" sz="2400" dirty="0" err="1" smtClean="0">
                <a:hlinkClick r:id="rId10" action="ppaction://hlinkfile" tooltip="Damaraland Mole Rat"/>
              </a:rPr>
              <a:t>Damaraland</a:t>
            </a:r>
            <a:r>
              <a:rPr lang="en-US" sz="2400" dirty="0" smtClean="0">
                <a:hlinkClick r:id="rId10" action="ppaction://hlinkfile" tooltip="Damaraland Mole Rat"/>
              </a:rPr>
              <a:t> mole rat</a:t>
            </a:r>
            <a:r>
              <a:rPr lang="en-US" sz="2400" dirty="0" smtClean="0"/>
              <a:t>) and has a highly unusual set of physical traits that enables it to thrive in an otherwise harsh, underground environment, including a lack of pain sensation in its skin and a very low </a:t>
            </a:r>
            <a:r>
              <a:rPr lang="en-US" sz="2400" dirty="0" smtClean="0">
                <a:hlinkClick r:id="rId11" action="ppaction://hlinkfile" tooltip="Metabolism"/>
              </a:rPr>
              <a:t>metabolism</a:t>
            </a:r>
            <a:r>
              <a:rPr lang="en-US" sz="2400" dirty="0" smtClean="0"/>
              <a:t>.</a:t>
            </a:r>
          </a:p>
          <a:p>
            <a:endParaRPr lang="en-US" sz="2800" dirty="0" smtClean="0"/>
          </a:p>
          <a:p>
            <a:endParaRPr lang="en-US" sz="2800" dirty="0" smtClean="0"/>
          </a:p>
          <a:p>
            <a:endParaRPr lang="en-US" sz="2800" dirty="0" smtClean="0"/>
          </a:p>
        </p:txBody>
      </p:sp>
      <p:pic>
        <p:nvPicPr>
          <p:cNvPr id="51208" name="Picture 8" descr="http://images.nationalgeographic.com/wpf/media-live/photos/000/006/cache/mole-rat_629_600x450.jpg"/>
          <p:cNvPicPr>
            <a:picLocks noChangeAspect="1" noChangeArrowheads="1"/>
          </p:cNvPicPr>
          <p:nvPr/>
        </p:nvPicPr>
        <p:blipFill>
          <a:blip r:embed="rId12"/>
          <a:srcRect/>
          <a:stretch>
            <a:fillRect/>
          </a:stretch>
        </p:blipFill>
        <p:spPr bwMode="auto">
          <a:xfrm>
            <a:off x="5410200" y="3657600"/>
            <a:ext cx="3429000" cy="2571750"/>
          </a:xfrm>
          <a:prstGeom prst="rect">
            <a:avLst/>
          </a:prstGeom>
          <a:noFill/>
        </p:spPr>
      </p:pic>
      <p:pic>
        <p:nvPicPr>
          <p:cNvPr id="51210" name="Picture 10" descr="http://upload.wikimedia.org/wikipedia/commons/c/cf/Naked_Mole_Rat_Eating.jpg"/>
          <p:cNvPicPr>
            <a:picLocks noChangeAspect="1" noChangeArrowheads="1"/>
          </p:cNvPicPr>
          <p:nvPr/>
        </p:nvPicPr>
        <p:blipFill>
          <a:blip r:embed="rId13" cstate="print"/>
          <a:srcRect/>
          <a:stretch>
            <a:fillRect/>
          </a:stretch>
        </p:blipFill>
        <p:spPr bwMode="auto">
          <a:xfrm>
            <a:off x="5562600" y="930051"/>
            <a:ext cx="3060700" cy="25742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609600" y="533400"/>
            <a:ext cx="78486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accent6">
                    <a:lumMod val="50000"/>
                  </a:schemeClr>
                </a:solidFill>
                <a:effectLst/>
                <a:latin typeface="Arial" pitchFamily="34" charset="0"/>
                <a:cs typeface="Arial" pitchFamily="34" charset="0"/>
              </a:rPr>
              <a:t>Naked mole rats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Roles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There is dimorphism between the queen, her breeding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males, and two kinds of workers. They have a complex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social structure in which only one female (the queen) and one to three males reproduce, while the rest of the members of the colony function as workers. </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The relationships between the queen and the breeding males may last for many years; other females are temporally sterile. Queens live from 13 to 18 years, and are extremely hostile to other females behaving like queens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When the queen dies, another female takes her place. Once established, the new queen stretches the space between the </a:t>
            </a:r>
            <a:r>
              <a:rPr kumimoji="0" lang="en-US" sz="1600" b="0" i="0" u="sng" strike="noStrike" cap="none" normalizeH="0" baseline="0" dirty="0" smtClean="0">
                <a:ln>
                  <a:noFill/>
                </a:ln>
                <a:effectLst/>
                <a:latin typeface="Arial" pitchFamily="34" charset="0"/>
                <a:cs typeface="Arial" pitchFamily="34" charset="0"/>
                <a:hlinkClick r:id="rId3" tooltip="Vertebrae"/>
              </a:rPr>
              <a:t>vertebrae</a:t>
            </a:r>
            <a:r>
              <a:rPr kumimoji="0" lang="en-US" sz="1600" b="0" i="0" u="none" strike="noStrike" cap="none" normalizeH="0" baseline="0" dirty="0" smtClean="0">
                <a:ln>
                  <a:noFill/>
                </a:ln>
                <a:effectLst/>
                <a:latin typeface="Arial" pitchFamily="34" charset="0"/>
                <a:cs typeface="Arial" pitchFamily="34" charset="0"/>
              </a:rPr>
              <a:t> in </a:t>
            </a:r>
            <a:r>
              <a:rPr kumimoji="0" lang="en-US" sz="1600" b="0" i="0" u="none" strike="noStrike" cap="none" normalizeH="0" baseline="0" dirty="0" smtClean="0">
                <a:ln>
                  <a:noFill/>
                </a:ln>
                <a:solidFill>
                  <a:schemeClr val="tx1"/>
                </a:solidFill>
                <a:effectLst/>
                <a:latin typeface="Arial" pitchFamily="34" charset="0"/>
                <a:cs typeface="Arial" pitchFamily="34" charset="0"/>
              </a:rPr>
              <a:t>her backbone to become longer and ready to bear pups.</a:t>
            </a:r>
            <a:r>
              <a:rPr kumimoji="0" lang="en-US" sz="1600" b="0" i="0" u="none" strike="noStrike" cap="none" normalizeH="0" baseline="30000" dirty="0" smtClean="0">
                <a:ln>
                  <a:noFill/>
                </a:ln>
                <a:solidFill>
                  <a:schemeClr val="tx1"/>
                </a:solidFill>
                <a:effectLst/>
                <a:latin typeface="Arial" pitchFamily="34" charset="0"/>
                <a:cs typeface="Arial" pitchFamily="34" charset="0"/>
                <a:hlinkClick r:id=""/>
              </a:rPr>
              <a:t>[</a:t>
            </a:r>
            <a:endParaRPr kumimoji="0" lang="en-US" sz="16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A litter typically ranges from three to twelve pups, but may be as large as 28. 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Workers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Smaller workers focus on acquiring food and maintaining tunnels, while the larger workers are more reactive in case of attacks.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Colonies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Colonies range in size from 20 to 300 individuals, averaging 75 individuals.</a:t>
            </a:r>
            <a:r>
              <a:rPr kumimoji="0" lang="en-US" sz="1600" b="0" i="0" u="none" strike="noStrike" cap="none" normalizeH="0" baseline="30000" dirty="0" smtClean="0">
                <a:ln>
                  <a:noFill/>
                </a:ln>
                <a:solidFill>
                  <a:schemeClr val="tx1"/>
                </a:solidFill>
                <a:effectLst/>
                <a:latin typeface="Arial" pitchFamily="34" charset="0"/>
                <a:cs typeface="Arial" pitchFamily="34" charset="0"/>
                <a:hlinkClick r:id=""/>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4"/>
          <a:srcRect l="5856" t="19792" r="63104" b="40625"/>
          <a:stretch>
            <a:fillRect/>
          </a:stretch>
        </p:blipFill>
        <p:spPr bwMode="auto">
          <a:xfrm>
            <a:off x="6096000" y="228600"/>
            <a:ext cx="2715690" cy="1844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57158" y="0"/>
            <a:ext cx="8569325" cy="4162438"/>
          </a:xfrm>
        </p:spPr>
        <p:txBody>
          <a:bodyPr>
            <a:normAutofit/>
          </a:bodyPr>
          <a:lstStyle/>
          <a:p>
            <a:pPr>
              <a:spcBef>
                <a:spcPts val="0"/>
              </a:spcBef>
              <a:defRPr/>
            </a:pPr>
            <a:r>
              <a:rPr lang="en-ZA" sz="2400" dirty="0" smtClean="0">
                <a:solidFill>
                  <a:schemeClr val="tx1"/>
                </a:solidFill>
                <a:latin typeface="Arial" pitchFamily="34" charset="0"/>
                <a:cs typeface="Arial" pitchFamily="34" charset="0"/>
              </a:rPr>
              <a:t>Animals that live in herds, schools, swarms, and flocks typically give up on their individual defences because they pursue another survival strategy. </a:t>
            </a:r>
          </a:p>
          <a:p>
            <a:pPr>
              <a:spcBef>
                <a:spcPts val="0"/>
              </a:spcBef>
              <a:defRPr/>
            </a:pPr>
            <a:endParaRPr lang="en-ZA" sz="2400" dirty="0" smtClean="0">
              <a:solidFill>
                <a:schemeClr val="tx1"/>
              </a:solidFill>
              <a:latin typeface="Arial" pitchFamily="34" charset="0"/>
              <a:cs typeface="Arial" pitchFamily="34" charset="0"/>
            </a:endParaRPr>
          </a:p>
          <a:p>
            <a:pPr>
              <a:spcBef>
                <a:spcPts val="0"/>
              </a:spcBef>
              <a:defRPr/>
            </a:pPr>
            <a:r>
              <a:rPr lang="en-ZA" sz="2400" dirty="0" smtClean="0">
                <a:solidFill>
                  <a:schemeClr val="tx1"/>
                </a:solidFill>
                <a:latin typeface="Arial" pitchFamily="34" charset="0"/>
                <a:cs typeface="Arial" pitchFamily="34" charset="0"/>
              </a:rPr>
              <a:t>If you are a member of a herd, you do not need to run faster than your predator; you only need to run faster than the slowest member of your herd. </a:t>
            </a:r>
          </a:p>
          <a:p>
            <a:pPr>
              <a:spcBef>
                <a:spcPts val="0"/>
              </a:spcBef>
              <a:defRPr/>
            </a:pPr>
            <a:endParaRPr lang="en-ZA" sz="2400" dirty="0"/>
          </a:p>
        </p:txBody>
      </p:sp>
      <p:pic>
        <p:nvPicPr>
          <p:cNvPr id="4" name="Content Placeholder 3" descr="herdsofwildebeestmigrationmasaimara.jpg"/>
          <p:cNvPicPr>
            <a:picLocks noChangeAspect="1"/>
          </p:cNvPicPr>
          <p:nvPr/>
        </p:nvPicPr>
        <p:blipFill>
          <a:blip r:embed="rId3"/>
          <a:srcRect/>
          <a:stretch>
            <a:fillRect/>
          </a:stretch>
        </p:blipFill>
        <p:spPr>
          <a:xfrm>
            <a:off x="1142976" y="2709414"/>
            <a:ext cx="7088182" cy="41485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8229600" cy="914384"/>
          </a:xfrm>
          <a:prstGeom prst="rect">
            <a:avLst/>
          </a:prstGeom>
          <a:solidFill>
            <a:schemeClr val="accent6">
              <a:lumMod val="60000"/>
              <a:lumOff val="40000"/>
            </a:schemeClr>
          </a:solid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6">
                    <a:lumMod val="50000"/>
                  </a:schemeClr>
                </a:solidFill>
                <a:effectLst>
                  <a:outerShdw blurRad="53975" dist="22860" dir="5400000" algn="tl" rotWithShape="0">
                    <a:srgbClr val="000000">
                      <a:alpha val="55000"/>
                    </a:srgbClr>
                  </a:outerShdw>
                </a:effectLst>
                <a:latin typeface="+mj-lt"/>
                <a:ea typeface="+mj-ea"/>
                <a:cs typeface="+mj-cs"/>
              </a:rPr>
              <a:t>1. Group</a:t>
            </a:r>
            <a:r>
              <a:rPr kumimoji="0" lang="en-US" sz="3200" b="1" i="0" u="none" strike="noStrike" kern="1200" cap="none" spc="0" normalizeH="0" baseline="0" noProof="0" dirty="0" smtClean="0">
                <a:ln>
                  <a:noFill/>
                </a:ln>
                <a:solidFill>
                  <a:schemeClr val="accent6">
                    <a:lumMod val="50000"/>
                  </a:schemeClr>
                </a:solidFill>
                <a:effectLst>
                  <a:outerShdw blurRad="53975" dist="22860" dir="5400000" algn="tl" rotWithShape="0">
                    <a:srgbClr val="000000">
                      <a:alpha val="55000"/>
                    </a:srgbClr>
                  </a:outerShdw>
                </a:effectLst>
                <a:uLnTx/>
                <a:uFillTx/>
                <a:latin typeface="+mj-lt"/>
                <a:ea typeface="+mj-ea"/>
                <a:cs typeface="+mj-cs"/>
              </a:rPr>
              <a:t>s  as a predator avoidance strategy</a:t>
            </a:r>
          </a:p>
        </p:txBody>
      </p:sp>
      <p:pic>
        <p:nvPicPr>
          <p:cNvPr id="167942" name="Picture 6" descr="http://2.bp.blogspot.com/_QM2-6hVKZbQ/TDIBmb9Ik6I/AAAAAAAALag/OuAW_NnNe0M/s1600/Impala_herds_in_Kruger_National_Park.jpg"/>
          <p:cNvPicPr>
            <a:picLocks noChangeAspect="1" noChangeArrowheads="1"/>
          </p:cNvPicPr>
          <p:nvPr/>
        </p:nvPicPr>
        <p:blipFill>
          <a:blip r:embed="rId3"/>
          <a:srcRect/>
          <a:stretch>
            <a:fillRect/>
          </a:stretch>
        </p:blipFill>
        <p:spPr bwMode="auto">
          <a:xfrm>
            <a:off x="4857752" y="1643050"/>
            <a:ext cx="3714776" cy="2793512"/>
          </a:xfrm>
          <a:prstGeom prst="rect">
            <a:avLst/>
          </a:prstGeom>
          <a:noFill/>
        </p:spPr>
      </p:pic>
      <p:sp>
        <p:nvSpPr>
          <p:cNvPr id="6" name="Rectangle 5"/>
          <p:cNvSpPr/>
          <p:nvPr/>
        </p:nvSpPr>
        <p:spPr>
          <a:xfrm>
            <a:off x="381000" y="1676400"/>
            <a:ext cx="3200400" cy="1815882"/>
          </a:xfrm>
          <a:prstGeom prst="rect">
            <a:avLst/>
          </a:prstGeom>
        </p:spPr>
        <p:txBody>
          <a:bodyPr wrap="square">
            <a:spAutoFit/>
          </a:bodyPr>
          <a:lstStyle/>
          <a:p>
            <a:r>
              <a:rPr lang="en-US" sz="2800" dirty="0" smtClean="0"/>
              <a:t>With many eyes and ears, the group as a whole is more watchful</a:t>
            </a:r>
          </a:p>
        </p:txBody>
      </p:sp>
      <p:pic>
        <p:nvPicPr>
          <p:cNvPr id="5" name="Content Placeholder 7" descr="school-of-fish-avoiding predators.jpg"/>
          <p:cNvPicPr>
            <a:picLocks noChangeAspect="1"/>
          </p:cNvPicPr>
          <p:nvPr/>
        </p:nvPicPr>
        <p:blipFill>
          <a:blip r:embed="rId4"/>
          <a:srcRect/>
          <a:stretch>
            <a:fillRect/>
          </a:stretch>
        </p:blipFill>
        <p:spPr>
          <a:xfrm>
            <a:off x="714348" y="3786190"/>
            <a:ext cx="3813179" cy="25290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4419600" cy="5638800"/>
          </a:xfrm>
          <a:solidFill>
            <a:schemeClr val="bg2"/>
          </a:solidFill>
        </p:spPr>
        <p:txBody>
          <a:bodyPr>
            <a:normAutofit/>
          </a:bodyPr>
          <a:lstStyle/>
          <a:p>
            <a:pPr>
              <a:buNone/>
            </a:pPr>
            <a:r>
              <a:rPr lang="en-US" sz="2600" dirty="0" smtClean="0"/>
              <a:t>The greater the number of individuals in group, the greater the survival  chances of the individual (dilution effect)</a:t>
            </a:r>
          </a:p>
          <a:p>
            <a:pPr>
              <a:buNone/>
            </a:pPr>
            <a:endParaRPr lang="en-US" sz="2600" dirty="0" smtClean="0"/>
          </a:p>
          <a:p>
            <a:pPr>
              <a:buNone/>
            </a:pPr>
            <a:r>
              <a:rPr lang="en-US" sz="2600" dirty="0" smtClean="0"/>
              <a:t>As a predator tries to single out its prey, the herd scatters in all directions, confusing the predator (confusing and distraction effect)</a:t>
            </a:r>
          </a:p>
          <a:p>
            <a:endParaRPr lang="en-US" sz="2600" dirty="0" smtClean="0"/>
          </a:p>
        </p:txBody>
      </p:sp>
      <p:pic>
        <p:nvPicPr>
          <p:cNvPr id="6" name="Picture 2" descr="http://www.pbs.org/wgbh/nova/sciencenow/3410/images/03-ever-01.jpg"/>
          <p:cNvPicPr>
            <a:picLocks noChangeAspect="1" noChangeArrowheads="1"/>
          </p:cNvPicPr>
          <p:nvPr/>
        </p:nvPicPr>
        <p:blipFill>
          <a:blip r:embed="rId3"/>
          <a:srcRect/>
          <a:stretch>
            <a:fillRect/>
          </a:stretch>
        </p:blipFill>
        <p:spPr bwMode="auto">
          <a:xfrm>
            <a:off x="5257800" y="685800"/>
            <a:ext cx="3517719" cy="2676525"/>
          </a:xfrm>
          <a:prstGeom prst="rect">
            <a:avLst/>
          </a:prstGeom>
          <a:noFill/>
        </p:spPr>
      </p:pic>
      <p:pic>
        <p:nvPicPr>
          <p:cNvPr id="8" name="Picture 7" descr="http://news.nationalgeographic.com/news/bigphotos/images/070611-sudan-animals_big.jpg"/>
          <p:cNvPicPr>
            <a:picLocks noChangeAspect="1" noChangeArrowheads="1"/>
          </p:cNvPicPr>
          <p:nvPr/>
        </p:nvPicPr>
        <p:blipFill>
          <a:blip r:embed="rId4"/>
          <a:srcRect/>
          <a:stretch>
            <a:fillRect/>
          </a:stretch>
        </p:blipFill>
        <p:spPr bwMode="auto">
          <a:xfrm>
            <a:off x="5181600" y="3429000"/>
            <a:ext cx="3553321" cy="2366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us.movies1.yimg.com/movies.yahoo.com/images/hv/photo/movie_pix/warner_independent/march_of_the_penguins/marchofthepenguins13.jpg"/>
          <p:cNvPicPr>
            <a:picLocks noChangeAspect="1" noChangeArrowheads="1"/>
          </p:cNvPicPr>
          <p:nvPr/>
        </p:nvPicPr>
        <p:blipFill>
          <a:blip r:embed="rId3"/>
          <a:srcRect/>
          <a:stretch>
            <a:fillRect/>
          </a:stretch>
        </p:blipFill>
        <p:spPr bwMode="auto">
          <a:xfrm>
            <a:off x="4191000" y="381000"/>
            <a:ext cx="4553029" cy="3048000"/>
          </a:xfrm>
          <a:prstGeom prst="rect">
            <a:avLst/>
          </a:prstGeom>
          <a:noFill/>
        </p:spPr>
      </p:pic>
      <p:sp>
        <p:nvSpPr>
          <p:cNvPr id="3" name="Rectangle 2"/>
          <p:cNvSpPr/>
          <p:nvPr/>
        </p:nvSpPr>
        <p:spPr>
          <a:xfrm>
            <a:off x="457200" y="457200"/>
            <a:ext cx="3276600" cy="2246769"/>
          </a:xfrm>
          <a:prstGeom prst="rect">
            <a:avLst/>
          </a:prstGeom>
        </p:spPr>
        <p:txBody>
          <a:bodyPr wrap="square">
            <a:spAutoFit/>
          </a:bodyPr>
          <a:lstStyle/>
          <a:p>
            <a:r>
              <a:rPr lang="en-US" sz="2800" dirty="0" smtClean="0"/>
              <a:t>The members of a flock protect those who are vulnerable against predators, </a:t>
            </a:r>
            <a:r>
              <a:rPr lang="en-US" sz="2800" dirty="0" err="1" smtClean="0"/>
              <a:t>eg</a:t>
            </a:r>
            <a:r>
              <a:rPr lang="en-US" sz="2800" dirty="0" smtClean="0"/>
              <a:t> penguins</a:t>
            </a:r>
          </a:p>
        </p:txBody>
      </p:sp>
      <p:sp>
        <p:nvSpPr>
          <p:cNvPr id="4" name="Rectangle 3"/>
          <p:cNvSpPr/>
          <p:nvPr/>
        </p:nvSpPr>
        <p:spPr>
          <a:xfrm>
            <a:off x="304800" y="3810000"/>
            <a:ext cx="4114800" cy="1815882"/>
          </a:xfrm>
          <a:prstGeom prst="rect">
            <a:avLst/>
          </a:prstGeom>
        </p:spPr>
        <p:txBody>
          <a:bodyPr wrap="square">
            <a:spAutoFit/>
          </a:bodyPr>
          <a:lstStyle/>
          <a:p>
            <a:r>
              <a:rPr lang="en-US" sz="2800" dirty="0" smtClean="0"/>
              <a:t>During migration, the inexperienced are given guidance and protection by the herd or flock</a:t>
            </a:r>
          </a:p>
        </p:txBody>
      </p:sp>
      <p:pic>
        <p:nvPicPr>
          <p:cNvPr id="168966" name="Picture 6" descr="Indian / Asian ELEPHANTS - Herd with young">
            <a:hlinkClick r:id="rId4"/>
          </p:cNvPr>
          <p:cNvPicPr>
            <a:picLocks noChangeAspect="1" noChangeArrowheads="1"/>
          </p:cNvPicPr>
          <p:nvPr/>
        </p:nvPicPr>
        <p:blipFill>
          <a:blip r:embed="rId5"/>
          <a:srcRect/>
          <a:stretch>
            <a:fillRect/>
          </a:stretch>
        </p:blipFill>
        <p:spPr bwMode="auto">
          <a:xfrm>
            <a:off x="4572000" y="3505199"/>
            <a:ext cx="3962400" cy="26680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6" name="Picture 8" descr="http://thewildsource.com/images/blog/african-wild-dogs-december-2009.jpg"/>
          <p:cNvPicPr>
            <a:picLocks noChangeAspect="1" noChangeArrowheads="1"/>
          </p:cNvPicPr>
          <p:nvPr/>
        </p:nvPicPr>
        <p:blipFill>
          <a:blip r:embed="rId3"/>
          <a:srcRect/>
          <a:stretch>
            <a:fillRect/>
          </a:stretch>
        </p:blipFill>
        <p:spPr bwMode="auto">
          <a:xfrm>
            <a:off x="4156176" y="2514600"/>
            <a:ext cx="4606824" cy="3083844"/>
          </a:xfrm>
          <a:prstGeom prst="rect">
            <a:avLst/>
          </a:prstGeom>
          <a:noFill/>
        </p:spPr>
      </p:pic>
      <p:sp>
        <p:nvSpPr>
          <p:cNvPr id="7" name="Rectangle 6"/>
          <p:cNvSpPr/>
          <p:nvPr/>
        </p:nvSpPr>
        <p:spPr>
          <a:xfrm>
            <a:off x="381000" y="838200"/>
            <a:ext cx="8382000" cy="1384995"/>
          </a:xfrm>
          <a:prstGeom prst="rect">
            <a:avLst/>
          </a:prstGeom>
          <a:solidFill>
            <a:schemeClr val="accent6"/>
          </a:solidFill>
        </p:spPr>
        <p:txBody>
          <a:bodyPr wrap="square">
            <a:spAutoFit/>
          </a:bodyPr>
          <a:lstStyle/>
          <a:p>
            <a:r>
              <a:rPr lang="en-US" sz="2800" b="1" dirty="0" smtClean="0">
                <a:solidFill>
                  <a:schemeClr val="accent6">
                    <a:lumMod val="50000"/>
                  </a:schemeClr>
                </a:solidFill>
              </a:rPr>
              <a:t>2. Hunting as a pack (a successful hunting strategy) e.g. African wild dogs</a:t>
            </a:r>
            <a:endParaRPr lang="en-US" sz="2800" dirty="0" smtClean="0">
              <a:solidFill>
                <a:schemeClr val="accent6">
                  <a:lumMod val="50000"/>
                </a:schemeClr>
              </a:solidFill>
            </a:endParaRPr>
          </a:p>
          <a:p>
            <a:endParaRPr lang="en-US" sz="2800" dirty="0">
              <a:solidFill>
                <a:schemeClr val="accent6">
                  <a:lumMod val="50000"/>
                </a:schemeClr>
              </a:solidFill>
            </a:endParaRPr>
          </a:p>
        </p:txBody>
      </p:sp>
      <p:pic>
        <p:nvPicPr>
          <p:cNvPr id="8" name="Picture 2"/>
          <p:cNvPicPr>
            <a:picLocks noChangeAspect="1" noChangeArrowheads="1"/>
          </p:cNvPicPr>
          <p:nvPr/>
        </p:nvPicPr>
        <p:blipFill>
          <a:blip r:embed="rId4"/>
          <a:srcRect l="17569" t="19792" r="66618" b="55208"/>
          <a:stretch>
            <a:fillRect/>
          </a:stretch>
        </p:blipFill>
        <p:spPr bwMode="auto">
          <a:xfrm>
            <a:off x="457199" y="2514600"/>
            <a:ext cx="3601531"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sz="2000" smtClean="0"/>
              <a:t>They chase until their prey tires, reaching speeds up to 55 kmph, and sometimes disembowelling prey while it is still running</a:t>
            </a:r>
            <a:endParaRPr lang="en-ZA" sz="2000" smtClean="0"/>
          </a:p>
        </p:txBody>
      </p:sp>
      <p:pic>
        <p:nvPicPr>
          <p:cNvPr id="80899" name="Content Placeholder 4" descr="wild dogs.jpg"/>
          <p:cNvPicPr>
            <a:picLocks noGrp="1" noChangeAspect="1"/>
          </p:cNvPicPr>
          <p:nvPr>
            <p:ph idx="1"/>
          </p:nvPr>
        </p:nvPicPr>
        <p:blipFill>
          <a:blip r:embed="rId3"/>
          <a:srcRect/>
          <a:stretch>
            <a:fillRect/>
          </a:stretch>
        </p:blipFill>
        <p:spPr>
          <a:xfrm>
            <a:off x="323850" y="1196975"/>
            <a:ext cx="8518525" cy="56610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3124200" cy="4647426"/>
          </a:xfrm>
          <a:prstGeom prst="rect">
            <a:avLst/>
          </a:prstGeom>
        </p:spPr>
        <p:txBody>
          <a:bodyPr wrap="square">
            <a:spAutoFit/>
          </a:bodyPr>
          <a:lstStyle/>
          <a:p>
            <a:r>
              <a:rPr lang="en-US" sz="2000" dirty="0" smtClean="0"/>
              <a:t>Very high success rate for any predator species</a:t>
            </a:r>
          </a:p>
          <a:p>
            <a:endParaRPr lang="en-US" sz="800" dirty="0" smtClean="0"/>
          </a:p>
          <a:p>
            <a:r>
              <a:rPr lang="en-US" sz="2000" dirty="0" smtClean="0"/>
              <a:t>After detecting the prey by sight or sound, they chase it at about 45 km/h.</a:t>
            </a:r>
          </a:p>
          <a:p>
            <a:endParaRPr lang="en-US" sz="800" dirty="0"/>
          </a:p>
          <a:p>
            <a:r>
              <a:rPr lang="en-US" sz="2000" dirty="0" smtClean="0"/>
              <a:t> They are tireless runners who can chase their prey for a hour or more</a:t>
            </a:r>
          </a:p>
          <a:p>
            <a:endParaRPr lang="en-US" sz="2000" dirty="0" smtClean="0"/>
          </a:p>
          <a:p>
            <a:r>
              <a:rPr lang="en-US" sz="2000" dirty="0" smtClean="0"/>
              <a:t>When the prey tires, one grab the tail and  another its upper lip to immobilize it. The rest of the pack then kills it</a:t>
            </a:r>
          </a:p>
        </p:txBody>
      </p:sp>
      <p:pic>
        <p:nvPicPr>
          <p:cNvPr id="3" name="Picture 6" descr="http://www.bio.davidson.edu/people/vecase/behavior/Spring2001/Ward/zebra%20chase.jpg"/>
          <p:cNvPicPr>
            <a:picLocks noChangeAspect="1" noChangeArrowheads="1"/>
          </p:cNvPicPr>
          <p:nvPr/>
        </p:nvPicPr>
        <p:blipFill>
          <a:blip r:embed="rId3"/>
          <a:srcRect/>
          <a:stretch>
            <a:fillRect/>
          </a:stretch>
        </p:blipFill>
        <p:spPr bwMode="auto">
          <a:xfrm>
            <a:off x="3810000" y="1219200"/>
            <a:ext cx="4876800" cy="38937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759</TotalTime>
  <Words>1384</Words>
  <Application>Microsoft Office PowerPoint</Application>
  <PresentationFormat>On-screen Show (4:3)</PresentationFormat>
  <Paragraphs>111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Benefits of living in groups</vt:lpstr>
      <vt:lpstr>Slide 3</vt:lpstr>
      <vt:lpstr>Slide 4</vt:lpstr>
      <vt:lpstr>Slide 5</vt:lpstr>
      <vt:lpstr>Slide 6</vt:lpstr>
      <vt:lpstr>Slide 7</vt:lpstr>
      <vt:lpstr>They chase until their prey tires, reaching speeds up to 55 kmph, and sometimes disembowelling prey while it is still running</vt:lpstr>
      <vt:lpstr>Slide 9</vt:lpstr>
      <vt:lpstr>Slide 10</vt:lpstr>
      <vt:lpstr>Sharks also hunt in groups</vt:lpstr>
      <vt:lpstr>Slide 12</vt:lpstr>
      <vt:lpstr>Animals with dominant breeding pairs-  the giant otter</vt:lpstr>
      <vt:lpstr>The Southern ground hornbill </vt:lpstr>
      <vt:lpstr>Animals with dominant breeding pairs – Lions</vt:lpstr>
      <vt:lpstr>Dominant breeding pairs - meerkat</vt:lpstr>
      <vt:lpstr>Slide 17</vt:lpstr>
      <vt:lpstr>Slide 18</vt:lpstr>
      <vt:lpstr>The workers (females) collect pollen and nectar every day</vt:lpstr>
      <vt:lpstr>Workers have a special wagging dance with which they communicate with other workers on the distance and direction of food sources</vt:lpstr>
      <vt:lpstr>Honey is stored to feed the developing embryos</vt:lpstr>
      <vt:lpstr>Division of labour among members of a colony, e.g. an ant colony</vt:lpstr>
      <vt:lpstr>Slide 23</vt:lpstr>
      <vt:lpstr>Slide 24</vt:lpstr>
      <vt:lpstr>Naked mole-rat</vt:lpstr>
      <vt:lpstr>Slide 26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Rashid</cp:lastModifiedBy>
  <cp:revision>6</cp:revision>
  <dcterms:created xsi:type="dcterms:W3CDTF">2011-09-08T13:27:12Z</dcterms:created>
  <dcterms:modified xsi:type="dcterms:W3CDTF">2014-09-09T12:41:53Z</dcterms:modified>
</cp:coreProperties>
</file>