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87" r:id="rId9"/>
    <p:sldId id="265" r:id="rId10"/>
    <p:sldId id="284" r:id="rId11"/>
    <p:sldId id="288" r:id="rId12"/>
    <p:sldId id="286" r:id="rId13"/>
    <p:sldId id="283" r:id="rId14"/>
    <p:sldId id="285" r:id="rId15"/>
    <p:sldId id="266" r:id="rId16"/>
    <p:sldId id="267" r:id="rId17"/>
    <p:sldId id="268" r:id="rId18"/>
    <p:sldId id="289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1" r:id="rId27"/>
    <p:sldId id="290" r:id="rId28"/>
    <p:sldId id="276" r:id="rId29"/>
    <p:sldId id="277" r:id="rId30"/>
    <p:sldId id="295" r:id="rId31"/>
    <p:sldId id="280" r:id="rId32"/>
    <p:sldId id="292" r:id="rId33"/>
    <p:sldId id="282" r:id="rId34"/>
    <p:sldId id="293" r:id="rId35"/>
    <p:sldId id="294" r:id="rId36"/>
    <p:sldId id="28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9DEFD-13B7-477A-8FA0-0FC3F0CC9674}" type="datetimeFigureOut">
              <a:rPr lang="en-ZA" smtClean="0"/>
              <a:pPr/>
              <a:t>2015/02/11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3DA96-0451-4389-9DB0-502099C8D3C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8530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11</a:t>
            </a:fld>
            <a:endParaRPr lang="en-Z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15</a:t>
            </a:fld>
            <a:endParaRPr lang="en-Z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16</a:t>
            </a:fld>
            <a:endParaRPr lang="en-Z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17</a:t>
            </a:fld>
            <a:endParaRPr lang="en-Z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18</a:t>
            </a:fld>
            <a:endParaRPr lang="en-Z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19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8BCB13-DA1D-4446-B80A-CF19DDF017B7}" type="slidenum">
              <a:rPr lang="en-US"/>
              <a:pPr/>
              <a:t>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20</a:t>
            </a:fld>
            <a:endParaRPr lang="en-Z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21</a:t>
            </a:fld>
            <a:endParaRPr lang="en-Z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22</a:t>
            </a:fld>
            <a:endParaRPr lang="en-Z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23</a:t>
            </a:fld>
            <a:endParaRPr lang="en-Z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24</a:t>
            </a:fld>
            <a:endParaRPr lang="en-Z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25</a:t>
            </a:fld>
            <a:endParaRPr lang="en-Z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26</a:t>
            </a:fld>
            <a:endParaRPr lang="en-Z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27</a:t>
            </a:fld>
            <a:endParaRPr lang="en-Z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28</a:t>
            </a:fld>
            <a:endParaRPr lang="en-Z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29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45FB9C-11D0-4F85-BDC0-6D07483D0C41}" type="slidenum">
              <a:rPr lang="en-US"/>
              <a:pPr/>
              <a:t>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30</a:t>
            </a:fld>
            <a:endParaRPr lang="en-Z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31</a:t>
            </a:fld>
            <a:endParaRPr lang="en-Z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32</a:t>
            </a:fld>
            <a:endParaRPr lang="en-Z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33</a:t>
            </a:fld>
            <a:endParaRPr lang="en-Z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34</a:t>
            </a:fld>
            <a:endParaRPr lang="en-Z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35</a:t>
            </a:fld>
            <a:endParaRPr lang="en-Z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36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6AE8B3E-E78D-4F99-B6A5-5BB690B22EDD}" type="slidenum">
              <a:rPr lang="en-US"/>
              <a:pPr/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DA96-0451-4389-9DB0-502099C8D3C2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A98F-27EF-4311-A72B-5582E1EC045C}" type="datetimeFigureOut">
              <a:rPr lang="en-ZA" smtClean="0"/>
              <a:pPr/>
              <a:t>2015/02/11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0FB739-5FBB-4B82-BE17-8374FB16ABFA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A98F-27EF-4311-A72B-5582E1EC045C}" type="datetimeFigureOut">
              <a:rPr lang="en-ZA" smtClean="0"/>
              <a:pPr/>
              <a:t>2015/02/11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739-5FBB-4B82-BE17-8374FB16ABF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A98F-27EF-4311-A72B-5582E1EC045C}" type="datetimeFigureOut">
              <a:rPr lang="en-ZA" smtClean="0"/>
              <a:pPr/>
              <a:t>2015/02/11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739-5FBB-4B82-BE17-8374FB16ABF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A98F-27EF-4311-A72B-5582E1EC045C}" type="datetimeFigureOut">
              <a:rPr lang="en-ZA" smtClean="0"/>
              <a:pPr/>
              <a:t>2015/02/11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739-5FBB-4B82-BE17-8374FB16ABFA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A98F-27EF-4311-A72B-5582E1EC045C}" type="datetimeFigureOut">
              <a:rPr lang="en-ZA" smtClean="0"/>
              <a:pPr/>
              <a:t>2015/02/11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Z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0FB739-5FBB-4B82-BE17-8374FB16ABF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A98F-27EF-4311-A72B-5582E1EC045C}" type="datetimeFigureOut">
              <a:rPr lang="en-ZA" smtClean="0"/>
              <a:pPr/>
              <a:t>2015/02/11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739-5FBB-4B82-BE17-8374FB16ABFA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A98F-27EF-4311-A72B-5582E1EC045C}" type="datetimeFigureOut">
              <a:rPr lang="en-ZA" smtClean="0"/>
              <a:pPr/>
              <a:t>2015/02/11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739-5FBB-4B82-BE17-8374FB16ABFA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A98F-27EF-4311-A72B-5582E1EC045C}" type="datetimeFigureOut">
              <a:rPr lang="en-ZA" smtClean="0"/>
              <a:pPr/>
              <a:t>2015/02/11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739-5FBB-4B82-BE17-8374FB16ABF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A98F-27EF-4311-A72B-5582E1EC045C}" type="datetimeFigureOut">
              <a:rPr lang="en-ZA" smtClean="0"/>
              <a:pPr/>
              <a:t>2015/02/11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739-5FBB-4B82-BE17-8374FB16ABF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A98F-27EF-4311-A72B-5582E1EC045C}" type="datetimeFigureOut">
              <a:rPr lang="en-ZA" smtClean="0"/>
              <a:pPr/>
              <a:t>2015/02/11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B739-5FBB-4B82-BE17-8374FB16ABFA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A98F-27EF-4311-A72B-5582E1EC045C}" type="datetimeFigureOut">
              <a:rPr lang="en-ZA" smtClean="0"/>
              <a:pPr/>
              <a:t>2015/02/11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0FB739-5FBB-4B82-BE17-8374FB16ABFA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2CA98F-27EF-4311-A72B-5582E1EC045C}" type="datetimeFigureOut">
              <a:rPr lang="en-ZA" smtClean="0"/>
              <a:pPr/>
              <a:t>2015/02/11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0FB739-5FBB-4B82-BE17-8374FB16ABFA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.fed.us/wildflowers/pollinators/birdsandbees.s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http://www.biology-resources.com/images/plant-flower-05-stitchwort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200" dirty="0" smtClean="0"/>
              <a:t>Reproduction in plants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xmlns="" val="121007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09" y="188641"/>
            <a:ext cx="8012584" cy="64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72198" y="571501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REFER TO PG 70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7627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Terms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ZA" dirty="0"/>
              <a:t>Whorl- circular pattern</a:t>
            </a:r>
          </a:p>
          <a:p>
            <a:r>
              <a:rPr lang="en-ZA" dirty="0"/>
              <a:t>Regular- parts of each whorl are identical.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864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67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Dicotyledonous flower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102968"/>
          </a:xfrm>
        </p:spPr>
        <p:txBody>
          <a:bodyPr/>
          <a:lstStyle/>
          <a:p>
            <a:r>
              <a:rPr lang="en-ZA" dirty="0" smtClean="0"/>
              <a:t>Contains 4 whorls androecium, gynaecium, calyx and corolla (calyx + corolla = </a:t>
            </a:r>
            <a:r>
              <a:rPr lang="en-ZA" dirty="0" err="1" smtClean="0"/>
              <a:t>perianth</a:t>
            </a:r>
            <a:r>
              <a:rPr lang="en-ZA" dirty="0" smtClean="0"/>
              <a:t>)</a:t>
            </a:r>
          </a:p>
          <a:p>
            <a:r>
              <a:rPr lang="en-ZA" dirty="0" smtClean="0"/>
              <a:t>Complete flower- has 4 whorls. </a:t>
            </a:r>
          </a:p>
          <a:p>
            <a:r>
              <a:rPr lang="en-ZA" dirty="0" smtClean="0"/>
              <a:t>Parts of each whorl in 2’s or 5’s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39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ZA" dirty="0" smtClean="0"/>
          </a:p>
          <a:p>
            <a:r>
              <a:rPr lang="en-ZA" dirty="0" smtClean="0"/>
              <a:t>Contains 3 </a:t>
            </a:r>
            <a:r>
              <a:rPr lang="en-ZA" dirty="0"/>
              <a:t>whorls androecium, </a:t>
            </a:r>
            <a:r>
              <a:rPr lang="en-ZA" dirty="0" smtClean="0"/>
              <a:t>gynaecium and </a:t>
            </a:r>
            <a:r>
              <a:rPr lang="en-ZA" dirty="0" err="1" smtClean="0"/>
              <a:t>perianth</a:t>
            </a:r>
            <a:r>
              <a:rPr lang="en-ZA" dirty="0" smtClean="0"/>
              <a:t> (</a:t>
            </a:r>
            <a:r>
              <a:rPr lang="en-ZA" dirty="0" err="1" smtClean="0"/>
              <a:t>Perianth</a:t>
            </a:r>
            <a:r>
              <a:rPr lang="en-ZA" dirty="0" smtClean="0"/>
              <a:t> NOT differentiated into corolla and calyx)</a:t>
            </a:r>
          </a:p>
          <a:p>
            <a:r>
              <a:rPr lang="en-ZA" dirty="0"/>
              <a:t>Parts of each whorl in </a:t>
            </a:r>
            <a:r>
              <a:rPr lang="en-ZA" dirty="0" smtClean="0"/>
              <a:t>3’s</a:t>
            </a:r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26064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/>
              <a:t>Monocotyledonous flower</a:t>
            </a:r>
            <a:endParaRPr lang="en-ZA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45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00B0F0"/>
                </a:solidFill>
              </a:rPr>
              <a:t>Pollination </a:t>
            </a:r>
            <a:endParaRPr lang="en-ZA" dirty="0">
              <a:solidFill>
                <a:srgbClr val="00B0F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 transfer of pollen from the anther to the ripe stigma.</a:t>
            </a:r>
          </a:p>
          <a:p>
            <a:pPr eaLnBrk="1" hangingPunct="1"/>
            <a:endParaRPr lang="en-ZA" smtClean="0"/>
          </a:p>
          <a:p>
            <a:pPr eaLnBrk="1" hangingPunct="1">
              <a:buFont typeface="Wingdings 2" pitchFamily="18" charset="2"/>
              <a:buNone/>
            </a:pPr>
            <a:endParaRPr lang="en-ZA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214688"/>
            <a:ext cx="5915025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3"/>
          <p:cNvGrpSpPr>
            <a:grpSpLocks/>
          </p:cNvGrpSpPr>
          <p:nvPr/>
        </p:nvGrpSpPr>
        <p:grpSpPr bwMode="auto">
          <a:xfrm>
            <a:off x="1571625" y="2857500"/>
            <a:ext cx="5340350" cy="3252788"/>
            <a:chOff x="2098" y="1039"/>
            <a:chExt cx="5040" cy="3012"/>
          </a:xfrm>
        </p:grpSpPr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2098" y="1531"/>
              <a:ext cx="108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ZA" sz="800" dirty="0" smtClean="0"/>
                <a:t>Pollen</a:t>
              </a:r>
              <a:endParaRPr lang="en-US" dirty="0"/>
            </a:p>
          </p:txBody>
        </p:sp>
        <p:sp>
          <p:nvSpPr>
            <p:cNvPr id="11271" name="Text Box 5"/>
            <p:cNvSpPr txBox="1">
              <a:spLocks noChangeArrowheads="1"/>
            </p:cNvSpPr>
            <p:nvPr/>
          </p:nvSpPr>
          <p:spPr bwMode="auto">
            <a:xfrm>
              <a:off x="5334" y="1039"/>
              <a:ext cx="108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ZA" sz="2400" dirty="0" smtClean="0"/>
                <a:t>Pollen</a:t>
              </a:r>
              <a:endParaRPr lang="en-US" sz="2400" dirty="0"/>
            </a:p>
          </p:txBody>
        </p:sp>
        <p:sp>
          <p:nvSpPr>
            <p:cNvPr id="11272" name="AutoShape 6"/>
            <p:cNvSpPr>
              <a:spLocks/>
            </p:cNvSpPr>
            <p:nvPr/>
          </p:nvSpPr>
          <p:spPr bwMode="auto">
            <a:xfrm rot="-5400000">
              <a:off x="2818" y="2611"/>
              <a:ext cx="360" cy="180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>
                <a:latin typeface="Calibri" pitchFamily="34" charset="0"/>
              </a:endParaRPr>
            </a:p>
          </p:txBody>
        </p:sp>
        <p:sp>
          <p:nvSpPr>
            <p:cNvPr id="11273" name="AutoShape 7"/>
            <p:cNvSpPr>
              <a:spLocks/>
            </p:cNvSpPr>
            <p:nvPr/>
          </p:nvSpPr>
          <p:spPr bwMode="auto">
            <a:xfrm rot="-5400000">
              <a:off x="5608" y="2341"/>
              <a:ext cx="360" cy="2340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>
                <a:latin typeface="Calibri" pitchFamily="34" charset="0"/>
              </a:endParaRPr>
            </a:p>
          </p:txBody>
        </p:sp>
        <p:sp>
          <p:nvSpPr>
            <p:cNvPr id="11274" name="Text Box 8"/>
            <p:cNvSpPr txBox="1">
              <a:spLocks noChangeArrowheads="1"/>
            </p:cNvSpPr>
            <p:nvPr/>
          </p:nvSpPr>
          <p:spPr bwMode="auto">
            <a:xfrm>
              <a:off x="2278" y="3691"/>
              <a:ext cx="16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ZA" sz="2400"/>
                <a:t>Self-pollination</a:t>
              </a:r>
              <a:endParaRPr lang="en-US" sz="2400"/>
            </a:p>
          </p:txBody>
        </p:sp>
        <p:sp>
          <p:nvSpPr>
            <p:cNvPr id="11275" name="Text Box 9"/>
            <p:cNvSpPr txBox="1">
              <a:spLocks noChangeArrowheads="1"/>
            </p:cNvSpPr>
            <p:nvPr/>
          </p:nvSpPr>
          <p:spPr bwMode="auto">
            <a:xfrm>
              <a:off x="4798" y="3691"/>
              <a:ext cx="23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ZA" sz="2400"/>
                <a:t>Cross-pollination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7821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/>
        </p:nvSpPr>
        <p:spPr bwMode="auto">
          <a:xfrm>
            <a:off x="4572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4400">
                <a:solidFill>
                  <a:schemeClr val="tx2"/>
                </a:solidFill>
                <a:latin typeface="Comic Sans MS" pitchFamily="66" charset="0"/>
              </a:rPr>
              <a:t>Pollination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/>
        </p:nvSpPr>
        <p:spPr bwMode="auto">
          <a:xfrm>
            <a:off x="457200" y="1676400"/>
            <a:ext cx="297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 dirty="0">
                <a:latin typeface="Comic Sans MS" pitchFamily="66" charset="0"/>
              </a:rPr>
              <a:t>Self-pollination</a:t>
            </a:r>
          </a:p>
          <a:p>
            <a:pPr marL="342900" indent="-342900">
              <a:spcBef>
                <a:spcPct val="20000"/>
              </a:spcBef>
            </a:pPr>
            <a:endParaRPr lang="en-GB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dirty="0">
                <a:latin typeface="Comic Sans MS" pitchFamily="66" charset="0"/>
              </a:rPr>
              <a:t>Pollen from the anther is transferred to the </a:t>
            </a:r>
            <a:r>
              <a:rPr lang="en-GB" sz="2800" dirty="0" smtClean="0">
                <a:latin typeface="Comic Sans MS" pitchFamily="66" charset="0"/>
              </a:rPr>
              <a:t>stigma of the </a:t>
            </a:r>
            <a:r>
              <a:rPr lang="en-GB" sz="2800" b="1" dirty="0" smtClean="0">
                <a:latin typeface="Comic Sans MS" pitchFamily="66" charset="0"/>
              </a:rPr>
              <a:t>same flower/plant</a:t>
            </a:r>
            <a:endParaRPr lang="en-GB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dirty="0">
              <a:latin typeface="Comic Sans MS" pitchFamily="66" charset="0"/>
            </a:endParaRPr>
          </a:p>
        </p:txBody>
      </p:sp>
      <p:pic>
        <p:nvPicPr>
          <p:cNvPr id="12292" name="Picture 5" descr="image?id=95387&amp;rendTypeId=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643050"/>
            <a:ext cx="3900487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6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4400">
                <a:solidFill>
                  <a:schemeClr val="tx2"/>
                </a:solidFill>
                <a:latin typeface="Comic Sans MS" pitchFamily="66" charset="0"/>
                <a:hlinkClick r:id="rId3"/>
              </a:rPr>
              <a:t>Cross Pollination</a:t>
            </a:r>
            <a:endParaRPr lang="en-GB" sz="4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/>
        </p:nvSpPr>
        <p:spPr bwMode="auto">
          <a:xfrm>
            <a:off x="800100" y="13716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200" dirty="0">
                <a:latin typeface="Comic Sans MS" pitchFamily="66" charset="0"/>
              </a:rPr>
              <a:t>Pollen from the anther of one plant is transferred to the  stigma of a </a:t>
            </a:r>
            <a:r>
              <a:rPr lang="en-GB" sz="3200" b="1" dirty="0">
                <a:latin typeface="Comic Sans MS" pitchFamily="66" charset="0"/>
              </a:rPr>
              <a:t>different plant</a:t>
            </a:r>
          </a:p>
        </p:txBody>
      </p:sp>
      <p:pic>
        <p:nvPicPr>
          <p:cNvPr id="13316" name="Picture 3" descr="image?id=95388&amp;rendTypeId=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124200"/>
            <a:ext cx="685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85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338" y="404665"/>
            <a:ext cx="878732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164" y="980728"/>
            <a:ext cx="8787324" cy="43204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177164" y="2852935"/>
            <a:ext cx="8787324" cy="43204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817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3368675"/>
          <a:ext cx="6096000" cy="12223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22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800" dirty="0">
                        <a:latin typeface="Arial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40" name="Rectangle 13"/>
          <p:cNvSpPr>
            <a:spLocks noChangeArrowheads="1"/>
          </p:cNvSpPr>
          <p:nvPr/>
        </p:nvSpPr>
        <p:spPr bwMode="auto">
          <a:xfrm>
            <a:off x="571500" y="928688"/>
            <a:ext cx="4572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Wind pollinated flowers</a:t>
            </a:r>
          </a:p>
          <a:p>
            <a:pPr algn="just"/>
            <a:endParaRPr lang="en-US" sz="3200" dirty="0"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 sz="3200" dirty="0">
                <a:cs typeface="Times New Roman" pitchFamily="18" charset="0"/>
              </a:rPr>
              <a:t> Large anthers</a:t>
            </a:r>
          </a:p>
          <a:p>
            <a:pPr algn="just">
              <a:buFont typeface="Arial" charset="0"/>
              <a:buChar char="•"/>
            </a:pPr>
            <a:r>
              <a:rPr lang="en-US" sz="3200" dirty="0">
                <a:cs typeface="Times New Roman" pitchFamily="18" charset="0"/>
              </a:rPr>
              <a:t> No petal</a:t>
            </a:r>
            <a:endParaRPr lang="en-ZA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 sz="3200" dirty="0">
                <a:cs typeface="Times New Roman" pitchFamily="18" charset="0"/>
              </a:rPr>
              <a:t> Large feathery stigma </a:t>
            </a:r>
            <a:endParaRPr lang="en-ZA" sz="3200" dirty="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643313"/>
            <a:ext cx="264318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500438"/>
            <a:ext cx="34829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798" y="351529"/>
            <a:ext cx="2507654" cy="31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25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reproduction?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Reproduction is the process by which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organisms produce more of their own kind.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348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571500"/>
            <a:ext cx="30781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3000375"/>
            <a:ext cx="2881312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img_4692sweetcornfemaleflowe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7150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3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8680"/>
            <a:ext cx="8407400" cy="63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77"/>
          <p:cNvSpPr txBox="1">
            <a:spLocks noChangeArrowheads="1"/>
          </p:cNvSpPr>
          <p:nvPr/>
        </p:nvSpPr>
        <p:spPr bwMode="auto">
          <a:xfrm>
            <a:off x="714375" y="122238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u="sng">
                <a:latin typeface="Comic Sans MS" pitchFamily="66" charset="0"/>
              </a:rPr>
              <a:t>Wind Pollinated Flowers</a:t>
            </a:r>
          </a:p>
        </p:txBody>
      </p:sp>
    </p:spTree>
    <p:extLst>
      <p:ext uri="{BB962C8B-B14F-4D97-AF65-F5344CB8AC3E}">
        <p14:creationId xmlns:p14="http://schemas.microsoft.com/office/powerpoint/2010/main" xmlns="" val="42182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iology-resources.com/images/plant-flower-05-stitchwort.jpg"/>
          <p:cNvPicPr>
            <a:picLocks noChangeAspect="1" noChangeArrowheads="1"/>
          </p:cNvPicPr>
          <p:nvPr/>
        </p:nvPicPr>
        <p:blipFill>
          <a:blip r:embed="rId3" r:link="rId4" cstate="print">
            <a:lum bright="-12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643438"/>
            <a:ext cx="212883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28625" y="428625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200">
                <a:solidFill>
                  <a:srgbClr val="FFFF00"/>
                </a:solidFill>
                <a:cs typeface="Times New Roman" pitchFamily="18" charset="0"/>
              </a:rPr>
              <a:t>Insect pollinated flowers</a:t>
            </a:r>
          </a:p>
          <a:p>
            <a:pPr algn="just"/>
            <a:endParaRPr lang="en-US" sz="3200"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 Small anthers</a:t>
            </a:r>
          </a:p>
          <a:p>
            <a:pPr algn="just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 Big colourfull petals</a:t>
            </a:r>
            <a:endParaRPr lang="en-ZA" sz="32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 Small inside stigma</a:t>
            </a:r>
          </a:p>
          <a:p>
            <a:pPr algn="just">
              <a:buFont typeface="Arial" charset="0"/>
              <a:buChar char="•"/>
            </a:pPr>
            <a:r>
              <a:rPr lang="en-US" sz="3200">
                <a:cs typeface="Times New Roman" pitchFamily="18" charset="0"/>
              </a:rPr>
              <a:t> Nectar  as attraction </a:t>
            </a:r>
            <a:endParaRPr lang="en-ZA" sz="3200"/>
          </a:p>
        </p:txBody>
      </p:sp>
      <p:pic>
        <p:nvPicPr>
          <p:cNvPr id="17412" name="Picture 5" descr="pollination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5750"/>
            <a:ext cx="28575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bee+pollin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0438"/>
            <a:ext cx="3182938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05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oney-bee-population-deaths-and-world-food-supply-unep-re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5" y="642938"/>
            <a:ext cx="6858000" cy="55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6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25" y="706438"/>
            <a:ext cx="8718550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1"/>
          <p:cNvSpPr txBox="1">
            <a:spLocks noChangeArrowheads="1"/>
          </p:cNvSpPr>
          <p:nvPr/>
        </p:nvSpPr>
        <p:spPr bwMode="auto">
          <a:xfrm>
            <a:off x="1889125" y="96838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u="sng" dirty="0">
                <a:latin typeface="Comic Sans MS" pitchFamily="66" charset="0"/>
              </a:rPr>
              <a:t>Insect Pollinated Flowers</a:t>
            </a:r>
          </a:p>
        </p:txBody>
      </p:sp>
    </p:spTree>
    <p:extLst>
      <p:ext uri="{BB962C8B-B14F-4D97-AF65-F5344CB8AC3E}">
        <p14:creationId xmlns:p14="http://schemas.microsoft.com/office/powerpoint/2010/main" xmlns="" val="29886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Nd9GcQzESj39OEGDSsFlhRCPSEe08hT76FyLu9ZG4xnhcA2mJ8x0aXajUfu4r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194" y="714808"/>
            <a:ext cx="3192945" cy="249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pol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714808"/>
            <a:ext cx="355600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175667638455517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3582" y="3573016"/>
            <a:ext cx="3029769" cy="28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4905375"/>
            <a:ext cx="3048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6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320480" cy="432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498" y="1713732"/>
            <a:ext cx="4476600" cy="31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61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1"/>
          <p:cNvSpPr txBox="1">
            <a:spLocks noChangeArrowheads="1"/>
          </p:cNvSpPr>
          <p:nvPr/>
        </p:nvSpPr>
        <p:spPr bwMode="auto">
          <a:xfrm>
            <a:off x="1889125" y="96838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u="sng" dirty="0" smtClean="0">
                <a:latin typeface="Comic Sans MS" pitchFamily="66" charset="0"/>
              </a:rPr>
              <a:t>Bird </a:t>
            </a:r>
            <a:r>
              <a:rPr lang="en-GB" sz="2400" b="1" u="sng" dirty="0">
                <a:latin typeface="Comic Sans MS" pitchFamily="66" charset="0"/>
              </a:rPr>
              <a:t>Pollinated Flowers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052736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Long tube-shaped flowers</a:t>
            </a:r>
          </a:p>
          <a:p>
            <a:r>
              <a:rPr lang="en-ZA" sz="2400" dirty="0" smtClean="0"/>
              <a:t>Bright red and yellow flowers</a:t>
            </a:r>
          </a:p>
          <a:p>
            <a:r>
              <a:rPr lang="en-ZA" sz="2400" dirty="0" smtClean="0"/>
              <a:t>No odour.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07286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097" y="3354924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2515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18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ummingbird_penstemon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8466138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29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056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71625"/>
            <a:ext cx="3800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adap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00063"/>
            <a:ext cx="35433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00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Reproduction: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76400"/>
            <a:ext cx="6400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smtClean="0"/>
              <a:t>The Continuity of Life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14600" y="2971800"/>
            <a:ext cx="3505200" cy="609600"/>
          </a:xfrm>
          <a:prstGeom prst="rect">
            <a:avLst/>
          </a:prstGeom>
          <a:solidFill>
            <a:srgbClr val="CCEC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00"/>
                </a:solidFill>
              </a:rPr>
              <a:t>Reproduction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600200" y="4267200"/>
            <a:ext cx="2057400" cy="1143000"/>
          </a:xfrm>
          <a:prstGeom prst="ellipse">
            <a:avLst/>
          </a:prstGeom>
          <a:solidFill>
            <a:srgbClr val="F2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000000"/>
                </a:solidFill>
              </a:rPr>
              <a:t>Sexual </a:t>
            </a:r>
          </a:p>
          <a:p>
            <a:pPr algn="ctr" eaLnBrk="1" hangingPunct="1"/>
            <a:r>
              <a:rPr lang="en-US">
                <a:solidFill>
                  <a:srgbClr val="000000"/>
                </a:solidFill>
              </a:rPr>
              <a:t>Reproduction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029200" y="4267200"/>
            <a:ext cx="1981200" cy="1066800"/>
          </a:xfrm>
          <a:prstGeom prst="ellipse">
            <a:avLst/>
          </a:prstGeom>
          <a:solidFill>
            <a:srgbClr val="F2F8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000000"/>
                </a:solidFill>
              </a:rPr>
              <a:t>Asexual</a:t>
            </a:r>
          </a:p>
          <a:p>
            <a:pPr algn="ctr" eaLnBrk="1" hangingPunct="1"/>
            <a:r>
              <a:rPr lang="en-US">
                <a:solidFill>
                  <a:srgbClr val="000000"/>
                </a:solidFill>
              </a:rPr>
              <a:t>Reproduction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2895600" y="3657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800600" y="35814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8233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5" y="1285860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Fertilisation: The nucleus of the pollen joins with the nucleus of the egg to form a zygote</a:t>
            </a: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92D050"/>
                </a:solidFill>
              </a:rPr>
              <a:t>After fertilization …</a:t>
            </a:r>
            <a:endParaRPr lang="en-ZA" dirty="0" smtClean="0">
              <a:solidFill>
                <a:srgbClr val="92D05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1139825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GB" sz="12800" dirty="0" smtClean="0"/>
              <a:t>The seed develops from the ovule and fruit from the ovary.</a:t>
            </a:r>
            <a:endParaRPr lang="en-ZA" sz="12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GB" sz="12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.</a:t>
            </a:r>
            <a:endParaRPr lang="en-ZA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 </a:t>
            </a:r>
            <a:endParaRPr lang="en-ZA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ZA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2437814"/>
            <a:ext cx="2782221" cy="315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11595"/>
            <a:ext cx="4392488" cy="239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91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4824536" cy="2325498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Seeds are dispersed and will germinate.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8100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330" y="2586146"/>
            <a:ext cx="6354384" cy="427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054" y="304137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053" y="47844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49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63" y="196850"/>
            <a:ext cx="828675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accent6"/>
                </a:solidFill>
              </a:rPr>
              <a:t>Significance of seeds</a:t>
            </a:r>
          </a:p>
          <a:p>
            <a:pPr>
              <a:defRPr/>
            </a:pPr>
            <a:endParaRPr lang="en-ZA" sz="24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/>
              <a:t>Reduce </a:t>
            </a:r>
            <a:r>
              <a:rPr lang="en-GB" sz="2400" dirty="0"/>
              <a:t>competition </a:t>
            </a:r>
            <a:r>
              <a:rPr lang="en-GB" sz="2400" dirty="0" smtClean="0"/>
              <a:t>when </a:t>
            </a:r>
            <a:r>
              <a:rPr lang="en-GB" sz="2400" dirty="0"/>
              <a:t>dispersed.</a:t>
            </a:r>
            <a:endParaRPr lang="en-ZA" sz="24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/>
              <a:t>Survive harsh  environmental conditions while dormant.</a:t>
            </a:r>
            <a:endParaRPr lang="en-ZA" sz="24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/>
              <a:t>Store food.</a:t>
            </a:r>
            <a:endParaRPr lang="en-ZA" sz="24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/>
              <a:t>Ensure protection of the embryo.</a:t>
            </a:r>
            <a:endParaRPr lang="en-ZA" sz="24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/>
              <a:t>Provide </a:t>
            </a:r>
            <a:r>
              <a:rPr lang="en-GB" sz="2400" dirty="0"/>
              <a:t>seedling with food </a:t>
            </a:r>
            <a:r>
              <a:rPr lang="en-GB" sz="2400" dirty="0" smtClean="0"/>
              <a:t>until it can photosynthesise.</a:t>
            </a:r>
            <a:endParaRPr lang="en-ZA" sz="2400" dirty="0"/>
          </a:p>
          <a:p>
            <a:pPr>
              <a:defRPr/>
            </a:pP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Z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501" y="3356992"/>
            <a:ext cx="5358274" cy="282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60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60648"/>
            <a:ext cx="5282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ZA" sz="3200" b="1" dirty="0">
                <a:solidFill>
                  <a:srgbClr val="855D5D"/>
                </a:solidFill>
              </a:rPr>
              <a:t>Seeds as sources of food: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866" y="1052736"/>
            <a:ext cx="86324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400" dirty="0"/>
              <a:t>Form the staple diet of most people.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400" dirty="0"/>
              <a:t>Can be used to make beverages.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400" dirty="0"/>
              <a:t>Fruits are a source of vitamins and minerals.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400" dirty="0"/>
              <a:t>Used to make </a:t>
            </a:r>
            <a:r>
              <a:rPr lang="en-ZA" sz="2400" dirty="0">
                <a:solidFill>
                  <a:srgbClr val="FF0000"/>
                </a:solidFill>
              </a:rPr>
              <a:t>spices</a:t>
            </a:r>
            <a:r>
              <a:rPr lang="en-ZA" sz="2400" dirty="0"/>
              <a:t>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400" dirty="0"/>
              <a:t>Other parts of plants also provide </a:t>
            </a:r>
            <a:r>
              <a:rPr lang="en-ZA" sz="2400" dirty="0" smtClean="0"/>
              <a:t>food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400" dirty="0" smtClean="0"/>
              <a:t>Seeds are used as feed for animals. </a:t>
            </a:r>
            <a:endParaRPr lang="en-Z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9622" y="3312383"/>
            <a:ext cx="5416946" cy="352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51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348880"/>
            <a:ext cx="50482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4868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 smtClean="0">
                <a:solidFill>
                  <a:srgbClr val="008000"/>
                </a:solidFill>
              </a:rPr>
              <a:t>PRESERVING ENDEMIC SPECIES IN SEED BANKS</a:t>
            </a:r>
            <a:endParaRPr lang="en-ZA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5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1520" y="260649"/>
            <a:ext cx="817810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ZA" sz="2800" dirty="0" smtClean="0"/>
              <a:t>South Africa has high endemism.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2800" dirty="0" smtClean="0"/>
              <a:t>Seed banks can preserve endangered, endemic species and those with medicinal value.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2800" dirty="0" smtClean="0"/>
              <a:t>The </a:t>
            </a:r>
            <a:r>
              <a:rPr lang="en-ZA" sz="2800" dirty="0" err="1" smtClean="0"/>
              <a:t>Millenium</a:t>
            </a:r>
            <a:r>
              <a:rPr lang="en-ZA" sz="2800" dirty="0" smtClean="0"/>
              <a:t> Seed Bank Project was started in 2001 and they partnered with SANBI.</a:t>
            </a:r>
            <a:endParaRPr lang="en-ZA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Seeds of the scarce, endangered and plants that have medicinal value are collected and kept in the seeds </a:t>
            </a:r>
            <a:r>
              <a:rPr lang="en-GB" sz="2800" dirty="0" smtClean="0"/>
              <a:t>banks.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A DNA bank has been established in </a:t>
            </a:r>
            <a:r>
              <a:rPr lang="en-GB" sz="2800" dirty="0" err="1" smtClean="0"/>
              <a:t>Kirstenbosch</a:t>
            </a:r>
            <a:r>
              <a:rPr lang="en-GB" sz="2800" dirty="0" smtClean="0"/>
              <a:t> (W.C.). DNA extracts are stored at -80</a:t>
            </a:r>
            <a:r>
              <a:rPr lang="en-GB" sz="2800" dirty="0" smtClean="0">
                <a:latin typeface="Times New Roman"/>
                <a:cs typeface="Times New Roman"/>
              </a:rPr>
              <a:t>̊ C</a:t>
            </a:r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22764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 is Sexual Reproduction?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ZA" dirty="0" smtClean="0"/>
              <a:t>Two parents involved (sperm/pollen and egg as gametes)</a:t>
            </a:r>
          </a:p>
          <a:p>
            <a:r>
              <a:rPr lang="en-ZA" dirty="0" smtClean="0"/>
              <a:t>Process of mitosis and meiosis occurs.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603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Sexual Reproduction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ADVANTAGES</a:t>
            </a:r>
          </a:p>
          <a:p>
            <a:r>
              <a:rPr lang="en-ZA" dirty="0" smtClean="0"/>
              <a:t>Offspring are </a:t>
            </a:r>
            <a:r>
              <a:rPr lang="en-ZA" b="1" dirty="0" smtClean="0"/>
              <a:t>genetically different </a:t>
            </a:r>
            <a:r>
              <a:rPr lang="en-ZA" dirty="0" smtClean="0"/>
              <a:t>and have a better chance of surviving if conditions change. </a:t>
            </a:r>
          </a:p>
          <a:p>
            <a:r>
              <a:rPr lang="en-ZA" dirty="0" smtClean="0"/>
              <a:t>Zygote can be protected by a thick coat. 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DISADVANTAGE</a:t>
            </a:r>
          </a:p>
          <a:p>
            <a:r>
              <a:rPr lang="en-ZA" dirty="0" smtClean="0"/>
              <a:t>Need to find a mate to reproduce. </a:t>
            </a:r>
          </a:p>
          <a:p>
            <a:r>
              <a:rPr lang="en-ZA" dirty="0" smtClean="0"/>
              <a:t>Is a longer process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600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Asexual Reproduction?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Only one parent is involved.</a:t>
            </a:r>
          </a:p>
          <a:p>
            <a:pPr eaLnBrk="1" hangingPunct="1">
              <a:defRPr/>
            </a:pPr>
            <a:r>
              <a:rPr lang="en-US" dirty="0" smtClean="0"/>
              <a:t>Offspring are genetically identical to their parent (they are all clones-made by mitosis only).</a:t>
            </a:r>
          </a:p>
        </p:txBody>
      </p:sp>
    </p:spTree>
    <p:extLst>
      <p:ext uri="{BB962C8B-B14F-4D97-AF65-F5344CB8AC3E}">
        <p14:creationId xmlns:p14="http://schemas.microsoft.com/office/powerpoint/2010/main" xmlns="" val="382667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Asexual reproduction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ADVANTAGE</a:t>
            </a:r>
          </a:p>
          <a:p>
            <a:r>
              <a:rPr lang="en-ZA" dirty="0" smtClean="0"/>
              <a:t>It is a quicker process.</a:t>
            </a:r>
          </a:p>
          <a:p>
            <a:r>
              <a:rPr lang="en-ZA" dirty="0" smtClean="0"/>
              <a:t>Offspring are identical and have adaptations of the parents. </a:t>
            </a:r>
          </a:p>
          <a:p>
            <a:r>
              <a:rPr lang="en-ZA" dirty="0" smtClean="0"/>
              <a:t>No need to find a mate</a:t>
            </a:r>
          </a:p>
          <a:p>
            <a:endParaRPr lang="en-ZA" dirty="0"/>
          </a:p>
          <a:p>
            <a:pPr marL="0" indent="0">
              <a:buNone/>
            </a:pPr>
            <a:r>
              <a:rPr lang="en-ZA" dirty="0" smtClean="0"/>
              <a:t>DISADVANTAGE</a:t>
            </a:r>
          </a:p>
          <a:p>
            <a:r>
              <a:rPr lang="en-ZA" dirty="0" smtClean="0"/>
              <a:t>Offspring are identical, if conditions change, all might not be suited.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820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 1.2.8 </a:t>
            </a:r>
            <a:r>
              <a:rPr lang="en-ZA" dirty="0" err="1" smtClean="0"/>
              <a:t>pg</a:t>
            </a:r>
            <a:r>
              <a:rPr lang="en-ZA" dirty="0" smtClean="0"/>
              <a:t> 69.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773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</a:rPr>
              <a:t>FLOWERS   AS  REPRODUCTIVE   STRUCTURES</a:t>
            </a:r>
            <a:endParaRPr lang="en-ZA" dirty="0" smtClean="0">
              <a:solidFill>
                <a:schemeClr val="bg1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214688"/>
            <a:ext cx="3822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00375"/>
            <a:ext cx="2581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61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1309</TotalTime>
  <Words>587</Words>
  <Application>Microsoft Office PowerPoint</Application>
  <PresentationFormat>On-screen Show (4:3)</PresentationFormat>
  <Paragraphs>140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Equity</vt:lpstr>
      <vt:lpstr>Reproduction in plants</vt:lpstr>
      <vt:lpstr>What is reproduction?</vt:lpstr>
      <vt:lpstr>Reproduction:</vt:lpstr>
      <vt:lpstr>What is Sexual Reproduction?</vt:lpstr>
      <vt:lpstr>Sexual Reproduction </vt:lpstr>
      <vt:lpstr>What is Asexual Reproduction?</vt:lpstr>
      <vt:lpstr>Asexual reproduction</vt:lpstr>
      <vt:lpstr>Act 1.2.8 pg 69.</vt:lpstr>
      <vt:lpstr>FLOWERS   AS  REPRODUCTIVE   STRUCTURES</vt:lpstr>
      <vt:lpstr>Slide 10</vt:lpstr>
      <vt:lpstr>Terms</vt:lpstr>
      <vt:lpstr>Slide 12</vt:lpstr>
      <vt:lpstr>Dicotyledonous flower</vt:lpstr>
      <vt:lpstr>Slide 14</vt:lpstr>
      <vt:lpstr>Pollination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After fertilization …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</dc:title>
  <dc:creator>home</dc:creator>
  <cp:lastModifiedBy>Rashid</cp:lastModifiedBy>
  <cp:revision>22</cp:revision>
  <dcterms:created xsi:type="dcterms:W3CDTF">2014-02-11T03:39:59Z</dcterms:created>
  <dcterms:modified xsi:type="dcterms:W3CDTF">2015-02-11T12:34:05Z</dcterms:modified>
</cp:coreProperties>
</file>