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4" r:id="rId9"/>
    <p:sldId id="278" r:id="rId10"/>
    <p:sldId id="265" r:id="rId11"/>
    <p:sldId id="267" r:id="rId12"/>
    <p:sldId id="261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0" r:id="rId21"/>
    <p:sldId id="277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6" r:id="rId30"/>
    <p:sldId id="290" r:id="rId31"/>
    <p:sldId id="289" r:id="rId32"/>
    <p:sldId id="291" r:id="rId33"/>
    <p:sldId id="292" r:id="rId34"/>
    <p:sldId id="293" r:id="rId35"/>
    <p:sldId id="295" r:id="rId36"/>
    <p:sldId id="298" r:id="rId37"/>
    <p:sldId id="296" r:id="rId38"/>
    <p:sldId id="297" r:id="rId39"/>
    <p:sldId id="299" r:id="rId40"/>
    <p:sldId id="301" r:id="rId41"/>
    <p:sldId id="304" r:id="rId42"/>
    <p:sldId id="302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3F83E-4946-4DED-A449-579B6C562009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844C5-9CF3-4ABE-8721-CBFC1B16977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663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CCEEAE-769D-4715-A3E6-C3E6A1F7C4D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8784-92F3-44F2-89F6-912D22F0D289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8784-92F3-44F2-89F6-912D22F0D289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49AF69-6A01-4633-BDF6-EFD5EC67644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5AEB95-04FC-4979-B465-E30FFD4BC99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4CA74-720B-449D-AE0C-753C3DD208C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9DA87C-4436-4C32-B05E-9D7F126EAA8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BEFAF-9CA0-42DB-88CA-5064C418215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7F2861-3E7C-4B38-94EA-75E2313E854D}" type="slidenum">
              <a:rPr lang="en-GB" sz="1200" smtClean="0"/>
              <a:pPr eaLnBrk="1" hangingPunct="1"/>
              <a:t>23</a:t>
            </a:fld>
            <a:endParaRPr lang="en-GB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751693-2143-4A27-A790-5C9F0413FC7A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E6B393-5589-4A15-949E-7DE4B6C79033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EF5BF1-DAF4-42E9-A1C0-D5104B7BEAEF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796752-B63A-4EAA-BB64-F726B5CAE53D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36</a:t>
            </a:fld>
            <a:endParaRPr lang="en-Z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24E465-F666-44CB-B90C-3872A80FD3A2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38</a:t>
            </a:fld>
            <a:endParaRPr lang="en-Z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39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337BB-C2AC-49BD-BAFE-061A1C43F2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1CB43E8-BEAA-4D48-90C4-97013D449153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D5988-7391-438D-B798-240B24E0BAC4}" type="slidenum">
              <a:rPr lang="en-ZA" smtClean="0"/>
              <a:pPr>
                <a:defRPr/>
              </a:pPr>
              <a:t>41</a:t>
            </a:fld>
            <a:endParaRPr lang="en-Z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8DB8D7-2C5A-477F-A545-AF3C5A8C4909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43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133898-5446-4D70-B139-A05465F18D05}" type="slidenum">
              <a:rPr lang="en-ZA" sz="1200" smtClean="0"/>
              <a:pPr eaLnBrk="1" hangingPunct="1"/>
              <a:t>6</a:t>
            </a:fld>
            <a:endParaRPr lang="en-ZA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1CDF1-1824-401F-AC7B-E27B4A09D80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44C5-9CF3-4ABE-8721-CBFC1B169774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AA9F57-141F-46F5-A0B6-05B6B4B16A5C}" type="datetimeFigureOut">
              <a:rPr lang="en-US" smtClean="0"/>
              <a:pPr/>
              <a:t>8/20/2015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BF37158-0621-4D4B-8724-D5942AF6B4B1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bcid:com.britannica.oec2.identifier.ArticleIdentifier?articleId=47227&amp;library=EB&amp;query=null&amp;title=larv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ebcid:com.britannica.oec2.identifier.ArticleIdentifier?articleId=61928&amp;library=EB&amp;query=null&amp;title=pup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ebcid:com.britannica.oec2.identifier.ArticleIdentifier?articleId=47227&amp;library=EB&amp;query=null&amp;title=larv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ebcid:com.britannica.oec2.identifier.ArticleIdentifier?articleId=61928&amp;library=EB&amp;query=null&amp;title=pup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975104"/>
          </a:xfrm>
        </p:spPr>
        <p:txBody>
          <a:bodyPr/>
          <a:lstStyle/>
          <a:p>
            <a:r>
              <a:rPr lang="en-ZA" sz="5400" dirty="0" smtClean="0"/>
              <a:t>ENVIRONMENTAL STUDIES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POPULATION ECOLOGY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Human </a:t>
            </a:r>
            <a:r>
              <a:rPr lang="en-ZA" dirty="0" err="1" smtClean="0"/>
              <a:t>natality</a:t>
            </a:r>
            <a:r>
              <a:rPr lang="en-ZA" dirty="0" smtClean="0"/>
              <a:t>	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ZA" dirty="0" smtClean="0"/>
              <a:t>Fertility rate- no. of births per 1000 females of child-bearing age per year.</a:t>
            </a:r>
          </a:p>
          <a:p>
            <a:pPr marL="68580" indent="0">
              <a:buNone/>
            </a:pPr>
            <a:endParaRPr lang="en-ZA" dirty="0" smtClean="0"/>
          </a:p>
          <a:p>
            <a:pPr marL="68580" indent="0">
              <a:buNone/>
            </a:pPr>
            <a:r>
              <a:rPr lang="en-ZA" dirty="0" smtClean="0"/>
              <a:t>Fecundity rate- Average number of children born in one generation per female of child-bearing age.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66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685800"/>
            <a:ext cx="558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/>
              <a:t>Mortality - </a:t>
            </a:r>
            <a:r>
              <a:rPr lang="en-US" sz="4400"/>
              <a:t>death rate</a:t>
            </a:r>
          </a:p>
        </p:txBody>
      </p:sp>
      <p:pic>
        <p:nvPicPr>
          <p:cNvPr id="15363" name="Picture 9" descr="http://www.clickdreams.co.uk/images/Mort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91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2480" cy="914400"/>
          </a:xfrm>
        </p:spPr>
        <p:txBody>
          <a:bodyPr/>
          <a:lstStyle/>
          <a:p>
            <a:r>
              <a:rPr lang="en-ZA" dirty="0" smtClean="0"/>
              <a:t>SURVIVORSHIP CURVES PG 272-273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933190" cy="531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786" y="42860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GB" sz="2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Complete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metamorphosis: 4 stages: </a:t>
            </a:r>
            <a:r>
              <a:rPr lang="en-GB" sz="2400" dirty="0" smtClean="0"/>
              <a:t>egg, </a:t>
            </a:r>
            <a:r>
              <a:rPr lang="en-GB" sz="2400" dirty="0" smtClean="0">
                <a:hlinkClick r:id="rId3"/>
              </a:rPr>
              <a:t>larva</a:t>
            </a:r>
            <a:r>
              <a:rPr lang="en-GB" sz="2400" dirty="0" smtClean="0"/>
              <a:t>, </a:t>
            </a:r>
            <a:r>
              <a:rPr lang="en-GB" sz="2400" dirty="0" smtClean="0">
                <a:hlinkClick r:id="rId4"/>
              </a:rPr>
              <a:t>pupa</a:t>
            </a:r>
            <a:r>
              <a:rPr lang="en-GB" sz="2400" dirty="0" smtClean="0"/>
              <a:t> , and adult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e.g. _______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GB" sz="2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Incomplete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metamorphosis: 3 stages: egg, nymph and adult. e.g.___________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metamrp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71744"/>
            <a:ext cx="3643338" cy="32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NCM_G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571744"/>
            <a:ext cx="3556407" cy="31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472" y="3643314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Complete metamorphosis is characteristic of beetles, butterflies and moths, flies, and wasps. Their life cycle includes four stages: egg, </a:t>
            </a:r>
            <a:r>
              <a:rPr lang="en-GB" sz="2400" dirty="0" smtClean="0">
                <a:hlinkClick r:id="rId3"/>
              </a:rPr>
              <a:t>larva</a:t>
            </a:r>
            <a:r>
              <a:rPr lang="en-GB" sz="2400" dirty="0" smtClean="0"/>
              <a:t>, </a:t>
            </a:r>
            <a:r>
              <a:rPr lang="en-GB" sz="2400" dirty="0" smtClean="0">
                <a:hlinkClick r:id="rId4"/>
              </a:rPr>
              <a:t>pupa</a:t>
            </a:r>
            <a:r>
              <a:rPr lang="en-GB" sz="2400" dirty="0" smtClean="0"/>
              <a:t> , and adult. The larva differs greatly from the adult. It is wingless, and its form and habits are suited for growth and development rather than reproduction</a:t>
            </a:r>
            <a:endParaRPr lang="en-ZA" sz="2400" dirty="0"/>
          </a:p>
        </p:txBody>
      </p:sp>
      <p:pic>
        <p:nvPicPr>
          <p:cNvPr id="5" name="Picture 2" descr="http://2.bp.blogspot.com/_MUXmTJv3YZE/S9DbyUrqkKI/AAAAAAAAA9c/ORRSMKG-8yA/s1600/Metamorphosis%2Bof%2Bmonarch%2Bbutterf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66"/>
            <a:ext cx="2357454" cy="3343907"/>
          </a:xfrm>
          <a:prstGeom prst="rect">
            <a:avLst/>
          </a:prstGeom>
          <a:noFill/>
        </p:spPr>
      </p:pic>
      <p:pic>
        <p:nvPicPr>
          <p:cNvPr id="7" name="Picture 6" descr="http://www.wayfaring.info/wp-content/uploads/2009/06/metamorphosis-of-butterflies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785821"/>
            <a:ext cx="4071966" cy="2357427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928926" y="1357298"/>
            <a:ext cx="107157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257800"/>
            <a:ext cx="8229600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FF00"/>
                </a:solidFill>
              </a:rPr>
              <a:t>Dispersal </a:t>
            </a:r>
            <a:r>
              <a:rPr lang="en-US" sz="2400" dirty="0"/>
              <a:t>- movement of individuals, or parts of individuals, from one habitat to another - immigration, emigration and migration together are called</a:t>
            </a:r>
            <a:r>
              <a:rPr lang="en-US" sz="2400" b="1" dirty="0"/>
              <a:t> dispersion</a:t>
            </a:r>
          </a:p>
        </p:txBody>
      </p:sp>
      <p:pic>
        <p:nvPicPr>
          <p:cNvPr id="16387" name="Picture 9" descr="http://www.africamagicaltours.com/images/migrationCross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87363"/>
            <a:ext cx="7848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4043362" cy="26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85800" y="533400"/>
            <a:ext cx="4572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Immigration </a:t>
            </a:r>
            <a:r>
              <a:rPr lang="en-ZA" sz="2400" b="1" dirty="0"/>
              <a:t>: </a:t>
            </a:r>
            <a:r>
              <a:rPr lang="en-ZA" sz="2400" dirty="0"/>
              <a:t>the process that occurs when an organism enter a new place to settle permanently</a:t>
            </a:r>
          </a:p>
          <a:p>
            <a:endParaRPr lang="en-US" sz="1400" dirty="0"/>
          </a:p>
          <a:p>
            <a:r>
              <a:rPr lang="en-US" sz="2400" b="1" dirty="0"/>
              <a:t>Emigration - </a:t>
            </a:r>
            <a:r>
              <a:rPr lang="en-ZA" sz="2400" dirty="0"/>
              <a:t>the process that occurs when an organism leaves one place to go and live in another </a:t>
            </a:r>
            <a:r>
              <a:rPr lang="en-ZA" sz="2400" dirty="0" smtClean="0"/>
              <a:t>place permanently </a:t>
            </a:r>
            <a:endParaRPr lang="en-ZA" sz="2400" dirty="0"/>
          </a:p>
          <a:p>
            <a:endParaRPr lang="en-US" sz="1400" dirty="0"/>
          </a:p>
          <a:p>
            <a:r>
              <a:rPr lang="en-US" sz="2400" b="1" dirty="0"/>
              <a:t>Migration - </a:t>
            </a:r>
            <a:r>
              <a:rPr lang="en-US" sz="2400" dirty="0"/>
              <a:t>animals move from one </a:t>
            </a:r>
            <a:r>
              <a:rPr lang="en-US" sz="2400" dirty="0" smtClean="0"/>
              <a:t>area to </a:t>
            </a:r>
            <a:r>
              <a:rPr lang="en-US" sz="2400" dirty="0"/>
              <a:t>another because of lack of water, </a:t>
            </a:r>
            <a:r>
              <a:rPr lang="en-US" sz="2400" dirty="0" smtClean="0"/>
              <a:t>food or </a:t>
            </a:r>
            <a:r>
              <a:rPr lang="en-US" sz="2400" dirty="0"/>
              <a:t>to avoid </a:t>
            </a:r>
            <a:r>
              <a:rPr lang="en-US" sz="2400" dirty="0" smtClean="0"/>
              <a:t>winter temporarily</a:t>
            </a:r>
            <a:endParaRPr lang="en-US" sz="2400" dirty="0"/>
          </a:p>
        </p:txBody>
      </p:sp>
      <p:pic>
        <p:nvPicPr>
          <p:cNvPr id="17412" name="Picture 5" descr="http://aburruchaga.blogia.com/upload/20110329163551-immig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85800"/>
            <a:ext cx="3136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ZA" sz="3200" dirty="0" smtClean="0">
                <a:solidFill>
                  <a:schemeClr val="tx1"/>
                </a:solidFill>
              </a:rPr>
              <a:t>Migration of zebra and wildebeest in the Serengeti </a:t>
            </a:r>
          </a:p>
        </p:txBody>
      </p:sp>
      <p:pic>
        <p:nvPicPr>
          <p:cNvPr id="21507" name="Content Placeholder 5" descr="migra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524000"/>
            <a:ext cx="7131050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2800" dirty="0" smtClean="0"/>
              <a:t>Wildebeest migration: migration is a response to seasonal change. The function of migration is to keep animals in a suitable environment throughout the year.</a:t>
            </a:r>
          </a:p>
        </p:txBody>
      </p:sp>
      <p:pic>
        <p:nvPicPr>
          <p:cNvPr id="22531" name="Content Placeholder 3" descr="migra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628775"/>
            <a:ext cx="8520113" cy="4984750"/>
          </a:xfrm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/>
              <a:t>Wildebeest migration: migration is a response to seasonal change. The function of migration is to keep animals in a suitable environment throughout the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3238" y="4800600"/>
            <a:ext cx="8183562" cy="12350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2800" b="0" dirty="0" smtClean="0">
                <a:solidFill>
                  <a:schemeClr val="tx1"/>
                </a:solidFill>
              </a:rPr>
              <a:t>Migration of birds: If habitat quality declines, animals improve their chances of survival and reproduction by going elsewhere</a:t>
            </a:r>
          </a:p>
        </p:txBody>
      </p:sp>
      <p:pic>
        <p:nvPicPr>
          <p:cNvPr id="23555" name="Content Placeholder 3" descr="bird migra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609600"/>
            <a:ext cx="61277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POPULATION SIZE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b="1" dirty="0" smtClean="0">
                <a:latin typeface="Arial" charset="0"/>
              </a:rPr>
              <a:t>Terminology:</a:t>
            </a:r>
          </a:p>
          <a:p>
            <a:r>
              <a:rPr lang="en-ZA" sz="3200" i="1" dirty="0" smtClean="0"/>
              <a:t>Species: a group </a:t>
            </a:r>
            <a:r>
              <a:rPr lang="en-ZA" sz="3200" dirty="0" smtClean="0"/>
              <a:t>of organisms which share the </a:t>
            </a:r>
            <a:r>
              <a:rPr lang="en-ZA" sz="3200" u="sng" dirty="0" smtClean="0"/>
              <a:t>same  characteristics</a:t>
            </a:r>
            <a:r>
              <a:rPr lang="en-ZA" sz="3200" dirty="0" smtClean="0"/>
              <a:t> and are capable of </a:t>
            </a:r>
            <a:r>
              <a:rPr lang="en-ZA" sz="3200" u="sng" dirty="0" smtClean="0"/>
              <a:t>interbreeding</a:t>
            </a:r>
            <a:r>
              <a:rPr lang="en-ZA" sz="3200" dirty="0" smtClean="0"/>
              <a:t> to produce </a:t>
            </a:r>
            <a:r>
              <a:rPr lang="en-ZA" sz="3200" u="sng" dirty="0" smtClean="0"/>
              <a:t>fertile offspring</a:t>
            </a:r>
            <a:r>
              <a:rPr lang="en-ZA" sz="3200" dirty="0" smtClean="0"/>
              <a:t>.</a:t>
            </a:r>
          </a:p>
          <a:p>
            <a:r>
              <a:rPr lang="en-ZA" sz="3200" dirty="0" smtClean="0"/>
              <a:t>Population: a group of organisms of the same species which live in the same habitat so that random interbreeding takes place</a:t>
            </a:r>
          </a:p>
          <a:p>
            <a:r>
              <a:rPr lang="en-ZA" sz="3200" dirty="0" smtClean="0"/>
              <a:t>Community: populations  of different species living and interacting in the same habitat.</a:t>
            </a:r>
          </a:p>
          <a:p>
            <a:r>
              <a:rPr lang="en-ZA" sz="3200" dirty="0" smtClean="0"/>
              <a:t>Ecosystem: The living community and their interactions with the </a:t>
            </a:r>
            <a:r>
              <a:rPr lang="en-ZA" sz="3200" dirty="0" err="1" smtClean="0"/>
              <a:t>abiotic</a:t>
            </a:r>
            <a:r>
              <a:rPr lang="en-ZA" sz="3200" dirty="0" smtClean="0"/>
              <a:t>  component</a:t>
            </a:r>
          </a:p>
          <a:p>
            <a:r>
              <a:rPr lang="en-ZA" dirty="0" smtClean="0"/>
              <a:t>Population ecology- The study of the changes in population size and their causes.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214422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Effects of dispersal are affected by:</a:t>
            </a:r>
          </a:p>
          <a:p>
            <a:r>
              <a:rPr lang="en-ZA" sz="3200" dirty="0" smtClean="0"/>
              <a:t>Population density and</a:t>
            </a:r>
          </a:p>
          <a:p>
            <a:r>
              <a:rPr lang="en-ZA" sz="3200" dirty="0" smtClean="0"/>
              <a:t>Time between movements (rate)</a:t>
            </a:r>
            <a:endParaRPr lang="en-Z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0017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/>
              <a:t>ACT 3.1.1 pg 274 </a:t>
            </a:r>
            <a:endParaRPr lang="en-Z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Population fluctuation and regulation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CARRYING CAPACITY- The maximum population size which the environment can accommodate. (can vary)</a:t>
            </a:r>
          </a:p>
          <a:p>
            <a:r>
              <a:rPr lang="en-ZA" dirty="0" smtClean="0"/>
              <a:t>POPULATION REGULATION- tendency of a population to return to the equilibrium size</a:t>
            </a:r>
          </a:p>
          <a:p>
            <a:r>
              <a:rPr lang="en-ZA" dirty="0" smtClean="0"/>
              <a:t>POPULATION STABILITY- tendency of  a population to remain at a constant size. 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848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200" dirty="0">
                <a:solidFill>
                  <a:schemeClr val="folHlink"/>
                </a:solidFill>
              </a:rPr>
              <a:t>Population size is limited by:</a:t>
            </a:r>
            <a:r>
              <a:rPr lang="en-US" dirty="0">
                <a:solidFill>
                  <a:schemeClr val="folHlink"/>
                </a:solidFill>
              </a:rPr>
              <a:t/>
            </a:r>
            <a:br>
              <a:rPr lang="en-US" dirty="0">
                <a:solidFill>
                  <a:schemeClr val="folHlink"/>
                </a:solidFill>
              </a:rPr>
            </a:b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717675"/>
            <a:ext cx="4038600" cy="4530725"/>
          </a:xfrm>
        </p:spPr>
        <p:txBody>
          <a:bodyPr>
            <a:normAutofit/>
          </a:bodyPr>
          <a:lstStyle/>
          <a:p>
            <a:pPr marL="448056" indent="-384048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density-dependent factors</a:t>
            </a:r>
          </a:p>
          <a:p>
            <a:pPr marL="1106424" lvl="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106424" lvl="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Competition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106424" lvl="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Predators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106424" lvl="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Food </a:t>
            </a:r>
          </a:p>
          <a:p>
            <a:pPr marL="1106424" lvl="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Crowding</a:t>
            </a:r>
          </a:p>
          <a:p>
            <a:pPr marL="1106424" lvl="2">
              <a:lnSpc>
                <a:spcPct val="80000"/>
              </a:lnSpc>
              <a:buFont typeface="Wingdings 2"/>
              <a:buChar char="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Disease</a:t>
            </a:r>
          </a:p>
          <a:p>
            <a:pPr marL="1106424" lvl="2">
              <a:lnSpc>
                <a:spcPct val="80000"/>
              </a:lnSpc>
              <a:buFont typeface="Wingdings 2"/>
              <a:buChar char="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Parasites</a:t>
            </a:r>
          </a:p>
          <a:p>
            <a:pPr marL="1106424" lvl="2">
              <a:lnSpc>
                <a:spcPct val="80000"/>
              </a:lnSpc>
              <a:buFont typeface="Wingdings 2"/>
              <a:buChar char="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greater the population, the greater effect these factors have.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48056" indent="-384048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density-independent factors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Volcanic eruptions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Temperature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Storms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Floods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Drought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Chemical pesticides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Most are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abiotic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factors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63638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POPULATION GROWTH FORM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8496944" cy="5243728"/>
          </a:xfrm>
        </p:spPr>
        <p:txBody>
          <a:bodyPr/>
          <a:lstStyle/>
          <a:p>
            <a:r>
              <a:rPr lang="en-ZA" dirty="0" smtClean="0"/>
              <a:t>GEOMETRIC GROWTH FORM (J-shaped curve)</a:t>
            </a:r>
          </a:p>
          <a:p>
            <a:endParaRPr lang="en-ZA" dirty="0"/>
          </a:p>
        </p:txBody>
      </p:sp>
      <p:pic>
        <p:nvPicPr>
          <p:cNvPr id="5" name="Picture 5" descr="mad18826_4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7175"/>
            <a:ext cx="70866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2986" y="4659948"/>
            <a:ext cx="2823394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LAG PHASE </a:t>
            </a:r>
            <a:r>
              <a:rPr lang="en-ZA" sz="1600" dirty="0" smtClean="0">
                <a:solidFill>
                  <a:schemeClr val="bg1"/>
                </a:solidFill>
              </a:rPr>
              <a:t>( Population is getting accustomed to new environment)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3381418"/>
            <a:ext cx="324036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(GEOMETRIC/LOG)/</a:t>
            </a:r>
            <a:r>
              <a:rPr lang="en-ZA" sz="1600" b="1" dirty="0" smtClean="0">
                <a:solidFill>
                  <a:schemeClr val="bg1"/>
                </a:solidFill>
              </a:rPr>
              <a:t>ACCELERATED GROWTH PHASE</a:t>
            </a:r>
            <a:r>
              <a:rPr lang="en-ZA" sz="1600" dirty="0" smtClean="0">
                <a:solidFill>
                  <a:schemeClr val="bg1"/>
                </a:solidFill>
              </a:rPr>
              <a:t> (Rapid growth)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785926"/>
            <a:ext cx="428628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2285984" y="5786454"/>
            <a:ext cx="521497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dirty="0" smtClean="0"/>
              <a:t>Time</a:t>
            </a:r>
            <a:endParaRPr lang="en-Z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214414" y="2285992"/>
            <a:ext cx="500066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5857884" y="2214554"/>
            <a:ext cx="928694" cy="642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1214414" y="2000240"/>
            <a:ext cx="553998" cy="4000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Population size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874713" y="3541713"/>
            <a:ext cx="464661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1447800" y="5867400"/>
            <a:ext cx="678021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  <a:r>
              <a:rPr lang="en-US" sz="200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-2169318" y="3236118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Number of </a:t>
            </a:r>
            <a:r>
              <a:rPr lang="en-US" sz="2400" dirty="0" err="1"/>
              <a:t>indivuals</a:t>
            </a:r>
            <a:r>
              <a:rPr lang="en-US" sz="2400" dirty="0"/>
              <a:t> – population size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Graph to show a geometric (J-shaped) growth form</a:t>
            </a:r>
          </a:p>
        </p:txBody>
      </p:sp>
      <p:sp>
        <p:nvSpPr>
          <p:cNvPr id="9" name="Freeform 8"/>
          <p:cNvSpPr/>
          <p:nvPr/>
        </p:nvSpPr>
        <p:spPr>
          <a:xfrm>
            <a:off x="1476375" y="1533525"/>
            <a:ext cx="2195513" cy="4076700"/>
          </a:xfrm>
          <a:custGeom>
            <a:avLst/>
            <a:gdLst>
              <a:gd name="connsiteX0" fmla="*/ 0 w 2194560"/>
              <a:gd name="connsiteY0" fmla="*/ 4023360 h 4077286"/>
              <a:gd name="connsiteX1" fmla="*/ 1266092 w 2194560"/>
              <a:gd name="connsiteY1" fmla="*/ 3896751 h 4077286"/>
              <a:gd name="connsiteX2" fmla="*/ 1871003 w 2194560"/>
              <a:gd name="connsiteY2" fmla="*/ 2940148 h 4077286"/>
              <a:gd name="connsiteX3" fmla="*/ 2194560 w 2194560"/>
              <a:gd name="connsiteY3" fmla="*/ 0 h 4077286"/>
              <a:gd name="connsiteX4" fmla="*/ 2194560 w 2194560"/>
              <a:gd name="connsiteY4" fmla="*/ 0 h 4077286"/>
              <a:gd name="connsiteX5" fmla="*/ 2194560 w 2194560"/>
              <a:gd name="connsiteY5" fmla="*/ 0 h 40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560" h="4077286">
                <a:moveTo>
                  <a:pt x="0" y="4023360"/>
                </a:moveTo>
                <a:cubicBezTo>
                  <a:pt x="477129" y="4050323"/>
                  <a:pt x="954258" y="4077286"/>
                  <a:pt x="1266092" y="3896751"/>
                </a:cubicBezTo>
                <a:cubicBezTo>
                  <a:pt x="1577926" y="3716216"/>
                  <a:pt x="1716258" y="3589606"/>
                  <a:pt x="1871003" y="2940148"/>
                </a:cubicBezTo>
                <a:cubicBezTo>
                  <a:pt x="2025748" y="2290690"/>
                  <a:pt x="2194560" y="0"/>
                  <a:pt x="2194560" y="0"/>
                </a:cubicBezTo>
                <a:lnTo>
                  <a:pt x="2194560" y="0"/>
                </a:lnTo>
                <a:lnTo>
                  <a:pt x="219456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57600" y="1524000"/>
            <a:ext cx="2193925" cy="4076700"/>
          </a:xfrm>
          <a:custGeom>
            <a:avLst/>
            <a:gdLst>
              <a:gd name="connsiteX0" fmla="*/ 0 w 2194560"/>
              <a:gd name="connsiteY0" fmla="*/ 4023360 h 4077286"/>
              <a:gd name="connsiteX1" fmla="*/ 1266092 w 2194560"/>
              <a:gd name="connsiteY1" fmla="*/ 3896751 h 4077286"/>
              <a:gd name="connsiteX2" fmla="*/ 1871003 w 2194560"/>
              <a:gd name="connsiteY2" fmla="*/ 2940148 h 4077286"/>
              <a:gd name="connsiteX3" fmla="*/ 2194560 w 2194560"/>
              <a:gd name="connsiteY3" fmla="*/ 0 h 4077286"/>
              <a:gd name="connsiteX4" fmla="*/ 2194560 w 2194560"/>
              <a:gd name="connsiteY4" fmla="*/ 0 h 4077286"/>
              <a:gd name="connsiteX5" fmla="*/ 2194560 w 2194560"/>
              <a:gd name="connsiteY5" fmla="*/ 0 h 40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560" h="4077286">
                <a:moveTo>
                  <a:pt x="0" y="4023360"/>
                </a:moveTo>
                <a:cubicBezTo>
                  <a:pt x="477129" y="4050323"/>
                  <a:pt x="954258" y="4077286"/>
                  <a:pt x="1266092" y="3896751"/>
                </a:cubicBezTo>
                <a:cubicBezTo>
                  <a:pt x="1577926" y="3716216"/>
                  <a:pt x="1716258" y="3589606"/>
                  <a:pt x="1871003" y="2940148"/>
                </a:cubicBezTo>
                <a:cubicBezTo>
                  <a:pt x="2025748" y="2290690"/>
                  <a:pt x="2194560" y="0"/>
                  <a:pt x="2194560" y="0"/>
                </a:cubicBezTo>
                <a:lnTo>
                  <a:pt x="2194560" y="0"/>
                </a:lnTo>
                <a:lnTo>
                  <a:pt x="219456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67400" y="1524000"/>
            <a:ext cx="2193925" cy="4076700"/>
          </a:xfrm>
          <a:custGeom>
            <a:avLst/>
            <a:gdLst>
              <a:gd name="connsiteX0" fmla="*/ 0 w 2194560"/>
              <a:gd name="connsiteY0" fmla="*/ 4023360 h 4077286"/>
              <a:gd name="connsiteX1" fmla="*/ 1266092 w 2194560"/>
              <a:gd name="connsiteY1" fmla="*/ 3896751 h 4077286"/>
              <a:gd name="connsiteX2" fmla="*/ 1871003 w 2194560"/>
              <a:gd name="connsiteY2" fmla="*/ 2940148 h 4077286"/>
              <a:gd name="connsiteX3" fmla="*/ 2194560 w 2194560"/>
              <a:gd name="connsiteY3" fmla="*/ 0 h 4077286"/>
              <a:gd name="connsiteX4" fmla="*/ 2194560 w 2194560"/>
              <a:gd name="connsiteY4" fmla="*/ 0 h 4077286"/>
              <a:gd name="connsiteX5" fmla="*/ 2194560 w 2194560"/>
              <a:gd name="connsiteY5" fmla="*/ 0 h 40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560" h="4077286">
                <a:moveTo>
                  <a:pt x="0" y="4023360"/>
                </a:moveTo>
                <a:cubicBezTo>
                  <a:pt x="477129" y="4050323"/>
                  <a:pt x="954258" y="4077286"/>
                  <a:pt x="1266092" y="3896751"/>
                </a:cubicBezTo>
                <a:cubicBezTo>
                  <a:pt x="1577926" y="3716216"/>
                  <a:pt x="1716258" y="3589606"/>
                  <a:pt x="1871003" y="2940148"/>
                </a:cubicBezTo>
                <a:cubicBezTo>
                  <a:pt x="2025748" y="2290690"/>
                  <a:pt x="2194560" y="0"/>
                  <a:pt x="2194560" y="0"/>
                </a:cubicBezTo>
                <a:lnTo>
                  <a:pt x="2194560" y="0"/>
                </a:lnTo>
                <a:lnTo>
                  <a:pt x="219456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43694" y="3847306"/>
            <a:ext cx="419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47800" y="1752600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Lag phase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62200" y="1676400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Accelerating growth phase</a:t>
            </a:r>
          </a:p>
        </p:txBody>
      </p:sp>
      <p:sp>
        <p:nvSpPr>
          <p:cNvPr id="36877" name="TextBox 14"/>
          <p:cNvSpPr txBox="1">
            <a:spLocks noChangeArrowheads="1"/>
          </p:cNvSpPr>
          <p:nvPr/>
        </p:nvSpPr>
        <p:spPr bwMode="auto">
          <a:xfrm>
            <a:off x="6096000" y="1828800"/>
            <a:ext cx="1981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Repetition in mosquitoes (summer growth, winter death phase)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9094" y="3542506"/>
            <a:ext cx="4038600" cy="1588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848894" y="3542506"/>
            <a:ext cx="4038600" cy="1588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1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LOGISTIC GROWTH FORM </a:t>
            </a:r>
            <a:br>
              <a:rPr lang="en-ZA" dirty="0" smtClean="0"/>
            </a:br>
            <a:r>
              <a:rPr lang="en-ZA" dirty="0" smtClean="0"/>
              <a:t>(S-shaped curve)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772816"/>
            <a:ext cx="7083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4" y="3857628"/>
            <a:ext cx="24288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Accelerated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b="1" dirty="0" smtClean="0">
                <a:solidFill>
                  <a:schemeClr val="bg1"/>
                </a:solidFill>
              </a:rPr>
              <a:t>growth 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857364"/>
            <a:ext cx="553998" cy="4000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</a:rPr>
              <a:t>Population size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2143116"/>
            <a:ext cx="428628" cy="40719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571736" y="6072206"/>
            <a:ext cx="5286412" cy="2857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4929190" y="6286520"/>
            <a:ext cx="1571636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422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-874713" y="3541713"/>
            <a:ext cx="464661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10800000">
            <a:off x="1449388" y="5865813"/>
            <a:ext cx="678021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62484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Time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5400000">
            <a:off x="-1446212" y="3276600"/>
            <a:ext cx="451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Number of indivuals – population size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1447800" y="1676400"/>
            <a:ext cx="678180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12954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Carrying capacity</a:t>
            </a:r>
          </a:p>
        </p:txBody>
      </p:sp>
      <p:sp>
        <p:nvSpPr>
          <p:cNvPr id="15" name="Arc 14"/>
          <p:cNvSpPr/>
          <p:nvPr/>
        </p:nvSpPr>
        <p:spPr>
          <a:xfrm rot="5400000">
            <a:off x="38100" y="1485900"/>
            <a:ext cx="2819400" cy="5486400"/>
          </a:xfrm>
          <a:prstGeom prst="arc">
            <a:avLst>
              <a:gd name="adj1" fmla="val 1633278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Arc 15"/>
          <p:cNvSpPr/>
          <p:nvPr/>
        </p:nvSpPr>
        <p:spPr>
          <a:xfrm rot="16200000">
            <a:off x="5829300" y="342900"/>
            <a:ext cx="2819400" cy="5486400"/>
          </a:xfrm>
          <a:prstGeom prst="arc">
            <a:avLst>
              <a:gd name="adj1" fmla="val 1633278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endCxn id="16" idx="0"/>
          </p:cNvCxnSpPr>
          <p:nvPr/>
        </p:nvCxnSpPr>
        <p:spPr>
          <a:xfrm rot="5400000" flipH="1" flipV="1">
            <a:off x="3665538" y="3505200"/>
            <a:ext cx="1363662" cy="31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272338" y="1617663"/>
            <a:ext cx="946150" cy="134937"/>
          </a:xfrm>
          <a:custGeom>
            <a:avLst/>
            <a:gdLst>
              <a:gd name="connsiteX0" fmla="*/ 0 w 945781"/>
              <a:gd name="connsiteY0" fmla="*/ 84406 h 225083"/>
              <a:gd name="connsiteX1" fmla="*/ 42203 w 945781"/>
              <a:gd name="connsiteY1" fmla="*/ 112541 h 225083"/>
              <a:gd name="connsiteX2" fmla="*/ 126609 w 945781"/>
              <a:gd name="connsiteY2" fmla="*/ 84406 h 225083"/>
              <a:gd name="connsiteX3" fmla="*/ 182880 w 945781"/>
              <a:gd name="connsiteY3" fmla="*/ 98473 h 225083"/>
              <a:gd name="connsiteX4" fmla="*/ 196948 w 945781"/>
              <a:gd name="connsiteY4" fmla="*/ 140677 h 225083"/>
              <a:gd name="connsiteX5" fmla="*/ 239151 w 945781"/>
              <a:gd name="connsiteY5" fmla="*/ 154744 h 225083"/>
              <a:gd name="connsiteX6" fmla="*/ 267286 w 945781"/>
              <a:gd name="connsiteY6" fmla="*/ 98473 h 225083"/>
              <a:gd name="connsiteX7" fmla="*/ 323557 w 945781"/>
              <a:gd name="connsiteY7" fmla="*/ 28135 h 225083"/>
              <a:gd name="connsiteX8" fmla="*/ 365760 w 945781"/>
              <a:gd name="connsiteY8" fmla="*/ 0 h 225083"/>
              <a:gd name="connsiteX9" fmla="*/ 436098 w 945781"/>
              <a:gd name="connsiteY9" fmla="*/ 28135 h 225083"/>
              <a:gd name="connsiteX10" fmla="*/ 450166 w 945781"/>
              <a:gd name="connsiteY10" fmla="*/ 70338 h 225083"/>
              <a:gd name="connsiteX11" fmla="*/ 464234 w 945781"/>
              <a:gd name="connsiteY11" fmla="*/ 126609 h 225083"/>
              <a:gd name="connsiteX12" fmla="*/ 520505 w 945781"/>
              <a:gd name="connsiteY12" fmla="*/ 225083 h 225083"/>
              <a:gd name="connsiteX13" fmla="*/ 604911 w 945781"/>
              <a:gd name="connsiteY13" fmla="*/ 154744 h 225083"/>
              <a:gd name="connsiteX14" fmla="*/ 618978 w 945781"/>
              <a:gd name="connsiteY14" fmla="*/ 112541 h 225083"/>
              <a:gd name="connsiteX15" fmla="*/ 745588 w 945781"/>
              <a:gd name="connsiteY15" fmla="*/ 0 h 225083"/>
              <a:gd name="connsiteX16" fmla="*/ 815926 w 945781"/>
              <a:gd name="connsiteY16" fmla="*/ 14067 h 225083"/>
              <a:gd name="connsiteX17" fmla="*/ 829994 w 945781"/>
              <a:gd name="connsiteY17" fmla="*/ 56270 h 225083"/>
              <a:gd name="connsiteX18" fmla="*/ 858129 w 945781"/>
              <a:gd name="connsiteY18" fmla="*/ 196947 h 225083"/>
              <a:gd name="connsiteX19" fmla="*/ 900332 w 945781"/>
              <a:gd name="connsiteY19" fmla="*/ 168812 h 225083"/>
              <a:gd name="connsiteX20" fmla="*/ 942535 w 945781"/>
              <a:gd name="connsiteY20" fmla="*/ 9847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5781" h="225083">
                <a:moveTo>
                  <a:pt x="0" y="84406"/>
                </a:moveTo>
                <a:cubicBezTo>
                  <a:pt x="14068" y="93784"/>
                  <a:pt x="25296" y="112541"/>
                  <a:pt x="42203" y="112541"/>
                </a:cubicBezTo>
                <a:cubicBezTo>
                  <a:pt x="71860" y="112541"/>
                  <a:pt x="126609" y="84406"/>
                  <a:pt x="126609" y="84406"/>
                </a:cubicBezTo>
                <a:cubicBezTo>
                  <a:pt x="145366" y="89095"/>
                  <a:pt x="167782" y="86395"/>
                  <a:pt x="182880" y="98473"/>
                </a:cubicBezTo>
                <a:cubicBezTo>
                  <a:pt x="194459" y="107737"/>
                  <a:pt x="186462" y="130191"/>
                  <a:pt x="196948" y="140677"/>
                </a:cubicBezTo>
                <a:cubicBezTo>
                  <a:pt x="207433" y="151162"/>
                  <a:pt x="225083" y="150055"/>
                  <a:pt x="239151" y="154744"/>
                </a:cubicBezTo>
                <a:cubicBezTo>
                  <a:pt x="248529" y="135987"/>
                  <a:pt x="256882" y="116681"/>
                  <a:pt x="267286" y="98473"/>
                </a:cubicBezTo>
                <a:cubicBezTo>
                  <a:pt x="282680" y="71532"/>
                  <a:pt x="299232" y="47595"/>
                  <a:pt x="323557" y="28135"/>
                </a:cubicBezTo>
                <a:cubicBezTo>
                  <a:pt x="336759" y="17573"/>
                  <a:pt x="351692" y="9378"/>
                  <a:pt x="365760" y="0"/>
                </a:cubicBezTo>
                <a:cubicBezTo>
                  <a:pt x="389206" y="9378"/>
                  <a:pt x="416699" y="11969"/>
                  <a:pt x="436098" y="28135"/>
                </a:cubicBezTo>
                <a:cubicBezTo>
                  <a:pt x="447490" y="37628"/>
                  <a:pt x="446092" y="56080"/>
                  <a:pt x="450166" y="70338"/>
                </a:cubicBezTo>
                <a:cubicBezTo>
                  <a:pt x="455478" y="88928"/>
                  <a:pt x="457445" y="108506"/>
                  <a:pt x="464234" y="126609"/>
                </a:cubicBezTo>
                <a:cubicBezTo>
                  <a:pt x="479534" y="167409"/>
                  <a:pt x="497180" y="190097"/>
                  <a:pt x="520505" y="225083"/>
                </a:cubicBezTo>
                <a:cubicBezTo>
                  <a:pt x="575445" y="206769"/>
                  <a:pt x="568841" y="217868"/>
                  <a:pt x="604911" y="154744"/>
                </a:cubicBezTo>
                <a:cubicBezTo>
                  <a:pt x="612268" y="141869"/>
                  <a:pt x="609874" y="124246"/>
                  <a:pt x="618978" y="112541"/>
                </a:cubicBezTo>
                <a:cubicBezTo>
                  <a:pt x="670864" y="45830"/>
                  <a:pt x="689176" y="37607"/>
                  <a:pt x="745588" y="0"/>
                </a:cubicBezTo>
                <a:cubicBezTo>
                  <a:pt x="769034" y="4689"/>
                  <a:pt x="796031" y="804"/>
                  <a:pt x="815926" y="14067"/>
                </a:cubicBezTo>
                <a:cubicBezTo>
                  <a:pt x="828264" y="22292"/>
                  <a:pt x="825920" y="42012"/>
                  <a:pt x="829994" y="56270"/>
                </a:cubicBezTo>
                <a:cubicBezTo>
                  <a:pt x="846780" y="115022"/>
                  <a:pt x="847077" y="130634"/>
                  <a:pt x="858129" y="196947"/>
                </a:cubicBezTo>
                <a:cubicBezTo>
                  <a:pt x="872197" y="187569"/>
                  <a:pt x="891944" y="183492"/>
                  <a:pt x="900332" y="168812"/>
                </a:cubicBezTo>
                <a:cubicBezTo>
                  <a:pt x="945781" y="89277"/>
                  <a:pt x="878902" y="98473"/>
                  <a:pt x="942535" y="984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399507" y="3771106"/>
            <a:ext cx="4191000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96094" y="3771106"/>
            <a:ext cx="41910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763294" y="3694906"/>
            <a:ext cx="41910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0" y="1752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Lag phase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67000" y="17526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Accelerating growth phase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00600" y="29718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Decelerating growth phase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934200" y="2971800"/>
            <a:ext cx="167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Equilibrium phase</a:t>
            </a:r>
          </a:p>
          <a:p>
            <a:pPr algn="ctr" eaLnBrk="1" hangingPunct="1"/>
            <a:r>
              <a:rPr lang="en-US" sz="2000"/>
              <a:t>(stationary phase)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76800" y="6858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Environmental resistance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496594" y="14470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877594" y="14470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334794" y="14470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791994" y="14470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249194" y="14470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630194" y="14470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934201" y="1371600"/>
            <a:ext cx="4572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392194" y="13708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7773194" y="13708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953794" y="19042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572794" y="19042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3" name="TextBox 47"/>
          <p:cNvSpPr txBox="1"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Graph to show a logistic (S-shaped) growth form</a:t>
            </a:r>
          </a:p>
        </p:txBody>
      </p:sp>
      <p:sp>
        <p:nvSpPr>
          <p:cNvPr id="34848" name="TextBox 34"/>
          <p:cNvSpPr txBox="1">
            <a:spLocks noChangeArrowheads="1"/>
          </p:cNvSpPr>
          <p:nvPr/>
        </p:nvSpPr>
        <p:spPr bwMode="auto">
          <a:xfrm>
            <a:off x="0" y="6427788"/>
            <a:ext cx="1428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sz="1100" b="1" dirty="0">
                <a:latin typeface="Garamond" pitchFamily="18" charset="0"/>
              </a:rPr>
              <a:t>© </a:t>
            </a:r>
            <a:r>
              <a:rPr lang="en-ZA" sz="1100" b="1" dirty="0" err="1">
                <a:latin typeface="Garamond" pitchFamily="18" charset="0"/>
              </a:rPr>
              <a:t>Lizette</a:t>
            </a:r>
            <a:r>
              <a:rPr lang="en-ZA" sz="1100" b="1" dirty="0">
                <a:latin typeface="Garamond" pitchFamily="18" charset="0"/>
              </a:rPr>
              <a:t> </a:t>
            </a:r>
            <a:r>
              <a:rPr lang="en-ZA" sz="1100" b="1" dirty="0" err="1">
                <a:latin typeface="Garamond" pitchFamily="18" charset="0"/>
              </a:rPr>
              <a:t>Neethling</a:t>
            </a:r>
            <a:endParaRPr lang="en-ZA" sz="1100" b="1" dirty="0">
              <a:latin typeface="Garamond" pitchFamily="18" charset="0"/>
            </a:endParaRPr>
          </a:p>
          <a:p>
            <a:r>
              <a:rPr lang="en-ZA" sz="1100" b="1" dirty="0">
                <a:latin typeface="Garamond" pitchFamily="18" charset="0"/>
              </a:rPr>
              <a:t>    0828246343</a:t>
            </a:r>
          </a:p>
        </p:txBody>
      </p:sp>
    </p:spTree>
    <p:extLst>
      <p:ext uri="{BB962C8B-B14F-4D97-AF65-F5344CB8AC3E}">
        <p14:creationId xmlns:p14="http://schemas.microsoft.com/office/powerpoint/2010/main" xmlns="" val="28842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5" grpId="0" animBg="1"/>
      <p:bldP spid="16" grpId="0" animBg="1"/>
      <p:bldP spid="20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838"/>
            <a:ext cx="8763000" cy="6477000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A	Lag phase		SEE PG 279 T/BOOK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First phase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Population grows slowly, because the organism is getting accustomed to the new environment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B	Accelerating, geometric or logarithmic growth phase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Second phase				    </a:t>
            </a:r>
            <a:r>
              <a:rPr lang="en-US" sz="1800" b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     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Population size increases </a:t>
            </a:r>
            <a:r>
              <a:rPr lang="en-US" sz="1800" b="1" u="sng" dirty="0" smtClean="0">
                <a:latin typeface="Arial" charset="0"/>
                <a:cs typeface="Arial" charset="0"/>
              </a:rPr>
              <a:t>rapidly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Little or no limiting factors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C	Decelerating growth phase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Third phase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Environmental resistance begins to play a role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D	Equilibrium phase or stationary phase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Usually final phase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Reach carrying capacity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Environmental resistance occurs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E	Death phase (not always present)</a:t>
            </a:r>
            <a:endParaRPr lang="en-US" sz="1800" dirty="0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Occurs sometimes as a last phase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Can be result of drought, diseases, accumulation of waste etc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Population size drops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420394" y="3048794"/>
            <a:ext cx="2589213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5716588" y="4343400"/>
            <a:ext cx="29702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44196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99"/>
                </a:solidFill>
              </a:rPr>
              <a:t>Time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4381500" y="2552700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99"/>
                </a:solidFill>
              </a:rPr>
              <a:t> Population size</a:t>
            </a:r>
          </a:p>
        </p:txBody>
      </p:sp>
      <p:sp>
        <p:nvSpPr>
          <p:cNvPr id="12" name="Arc 11"/>
          <p:cNvSpPr/>
          <p:nvPr/>
        </p:nvSpPr>
        <p:spPr>
          <a:xfrm rot="5400000">
            <a:off x="4991100" y="2552700"/>
            <a:ext cx="1447800" cy="1981200"/>
          </a:xfrm>
          <a:prstGeom prst="arc">
            <a:avLst>
              <a:gd name="adj1" fmla="val 1633278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>
            <a:spLocks noChangeArrowheads="1"/>
          </p:cNvSpPr>
          <p:nvPr/>
        </p:nvSpPr>
        <p:spPr bwMode="auto">
          <a:xfrm rot="16200000">
            <a:off x="7124700" y="2019300"/>
            <a:ext cx="1447800" cy="1981200"/>
          </a:xfrm>
          <a:custGeom>
            <a:avLst/>
            <a:gdLst>
              <a:gd name="T0" fmla="*/ 762129 w 1447800"/>
              <a:gd name="T1" fmla="*/ 1382 h 1981200"/>
              <a:gd name="T2" fmla="*/ 723900 w 1447800"/>
              <a:gd name="T3" fmla="*/ 990600 h 1981200"/>
              <a:gd name="T4" fmla="*/ 1447800 w 1447800"/>
              <a:gd name="T5" fmla="*/ 990600 h 1981200"/>
              <a:gd name="T6" fmla="*/ 11796480 60000 65536"/>
              <a:gd name="T7" fmla="*/ 11796480 60000 65536"/>
              <a:gd name="T8" fmla="*/ 5898240 60000 65536"/>
              <a:gd name="T9" fmla="*/ 762129 w 1447800"/>
              <a:gd name="T10" fmla="*/ 1382 h 1981200"/>
              <a:gd name="T11" fmla="*/ 1447800 w 1447800"/>
              <a:gd name="T12" fmla="*/ 990600 h 198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7800" h="1981200" stroke="0">
                <a:moveTo>
                  <a:pt x="762129" y="1382"/>
                </a:moveTo>
                <a:lnTo>
                  <a:pt x="762128" y="1382"/>
                </a:lnTo>
                <a:cubicBezTo>
                  <a:pt x="1146534" y="29200"/>
                  <a:pt x="1447800" y="463835"/>
                  <a:pt x="1447800" y="990600"/>
                </a:cubicBezTo>
                <a:cubicBezTo>
                  <a:pt x="1447800" y="990600"/>
                  <a:pt x="1447799" y="990600"/>
                  <a:pt x="1447799" y="990600"/>
                </a:cubicBezTo>
                <a:lnTo>
                  <a:pt x="723900" y="990600"/>
                </a:lnTo>
                <a:close/>
              </a:path>
              <a:path w="1447800" h="1981200" fill="none">
                <a:moveTo>
                  <a:pt x="762129" y="1382"/>
                </a:moveTo>
                <a:lnTo>
                  <a:pt x="762128" y="1382"/>
                </a:lnTo>
                <a:cubicBezTo>
                  <a:pt x="1146534" y="29200"/>
                  <a:pt x="1447800" y="463835"/>
                  <a:pt x="1447800" y="990600"/>
                </a:cubicBezTo>
                <a:cubicBezTo>
                  <a:pt x="1447800" y="990600"/>
                  <a:pt x="1447799" y="990600"/>
                  <a:pt x="1447799" y="990600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 rot="5400000" flipH="1" flipV="1">
            <a:off x="6477794" y="3198019"/>
            <a:ext cx="608013" cy="155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7850188" y="2292350"/>
            <a:ext cx="914400" cy="1730375"/>
          </a:xfrm>
          <a:custGeom>
            <a:avLst/>
            <a:gdLst>
              <a:gd name="connsiteX0" fmla="*/ 0 w 914400"/>
              <a:gd name="connsiteY0" fmla="*/ 0 h 1730326"/>
              <a:gd name="connsiteX1" fmla="*/ 42203 w 914400"/>
              <a:gd name="connsiteY1" fmla="*/ 42203 h 1730326"/>
              <a:gd name="connsiteX2" fmla="*/ 126610 w 914400"/>
              <a:gd name="connsiteY2" fmla="*/ 98474 h 1730326"/>
              <a:gd name="connsiteX3" fmla="*/ 168813 w 914400"/>
              <a:gd name="connsiteY3" fmla="*/ 126609 h 1730326"/>
              <a:gd name="connsiteX4" fmla="*/ 253219 w 914400"/>
              <a:gd name="connsiteY4" fmla="*/ 211015 h 1730326"/>
              <a:gd name="connsiteX5" fmla="*/ 281354 w 914400"/>
              <a:gd name="connsiteY5" fmla="*/ 239151 h 1730326"/>
              <a:gd name="connsiteX6" fmla="*/ 351693 w 914400"/>
              <a:gd name="connsiteY6" fmla="*/ 323557 h 1730326"/>
              <a:gd name="connsiteX7" fmla="*/ 436099 w 914400"/>
              <a:gd name="connsiteY7" fmla="*/ 478301 h 1730326"/>
              <a:gd name="connsiteX8" fmla="*/ 450166 w 914400"/>
              <a:gd name="connsiteY8" fmla="*/ 562708 h 1730326"/>
              <a:gd name="connsiteX9" fmla="*/ 464234 w 914400"/>
              <a:gd name="connsiteY9" fmla="*/ 604911 h 1730326"/>
              <a:gd name="connsiteX10" fmla="*/ 478302 w 914400"/>
              <a:gd name="connsiteY10" fmla="*/ 661181 h 1730326"/>
              <a:gd name="connsiteX11" fmla="*/ 492370 w 914400"/>
              <a:gd name="connsiteY11" fmla="*/ 787791 h 1730326"/>
              <a:gd name="connsiteX12" fmla="*/ 506437 w 914400"/>
              <a:gd name="connsiteY12" fmla="*/ 844061 h 1730326"/>
              <a:gd name="connsiteX13" fmla="*/ 520505 w 914400"/>
              <a:gd name="connsiteY13" fmla="*/ 1280160 h 1730326"/>
              <a:gd name="connsiteX14" fmla="*/ 534573 w 914400"/>
              <a:gd name="connsiteY14" fmla="*/ 1336431 h 1730326"/>
              <a:gd name="connsiteX15" fmla="*/ 618979 w 914400"/>
              <a:gd name="connsiteY15" fmla="*/ 1406769 h 1730326"/>
              <a:gd name="connsiteX16" fmla="*/ 647114 w 914400"/>
              <a:gd name="connsiteY16" fmla="*/ 1448972 h 1730326"/>
              <a:gd name="connsiteX17" fmla="*/ 675250 w 914400"/>
              <a:gd name="connsiteY17" fmla="*/ 1477108 h 1730326"/>
              <a:gd name="connsiteX18" fmla="*/ 689317 w 914400"/>
              <a:gd name="connsiteY18" fmla="*/ 1519311 h 1730326"/>
              <a:gd name="connsiteX19" fmla="*/ 717453 w 914400"/>
              <a:gd name="connsiteY19" fmla="*/ 1547446 h 1730326"/>
              <a:gd name="connsiteX20" fmla="*/ 745588 w 914400"/>
              <a:gd name="connsiteY20" fmla="*/ 1589649 h 1730326"/>
              <a:gd name="connsiteX21" fmla="*/ 787791 w 914400"/>
              <a:gd name="connsiteY21" fmla="*/ 1617784 h 1730326"/>
              <a:gd name="connsiteX22" fmla="*/ 844062 w 914400"/>
              <a:gd name="connsiteY22" fmla="*/ 1674055 h 1730326"/>
              <a:gd name="connsiteX23" fmla="*/ 914400 w 914400"/>
              <a:gd name="connsiteY23" fmla="*/ 1730326 h 173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" h="1730326">
                <a:moveTo>
                  <a:pt x="0" y="0"/>
                </a:moveTo>
                <a:cubicBezTo>
                  <a:pt x="14068" y="14068"/>
                  <a:pt x="26499" y="29989"/>
                  <a:pt x="42203" y="42203"/>
                </a:cubicBezTo>
                <a:cubicBezTo>
                  <a:pt x="68895" y="62963"/>
                  <a:pt x="98474" y="79717"/>
                  <a:pt x="126610" y="98474"/>
                </a:cubicBezTo>
                <a:cubicBezTo>
                  <a:pt x="140678" y="107852"/>
                  <a:pt x="156858" y="114654"/>
                  <a:pt x="168813" y="126609"/>
                </a:cubicBezTo>
                <a:lnTo>
                  <a:pt x="253219" y="211015"/>
                </a:lnTo>
                <a:cubicBezTo>
                  <a:pt x="262597" y="220394"/>
                  <a:pt x="273997" y="228115"/>
                  <a:pt x="281354" y="239151"/>
                </a:cubicBezTo>
                <a:cubicBezTo>
                  <a:pt x="320526" y="297907"/>
                  <a:pt x="297535" y="269399"/>
                  <a:pt x="351693" y="323557"/>
                </a:cubicBezTo>
                <a:cubicBezTo>
                  <a:pt x="415524" y="451220"/>
                  <a:pt x="384698" y="401201"/>
                  <a:pt x="436099" y="478301"/>
                </a:cubicBezTo>
                <a:cubicBezTo>
                  <a:pt x="440788" y="506437"/>
                  <a:pt x="443978" y="534863"/>
                  <a:pt x="450166" y="562708"/>
                </a:cubicBezTo>
                <a:cubicBezTo>
                  <a:pt x="453383" y="577184"/>
                  <a:pt x="460160" y="590653"/>
                  <a:pt x="464234" y="604911"/>
                </a:cubicBezTo>
                <a:cubicBezTo>
                  <a:pt x="469546" y="623501"/>
                  <a:pt x="473613" y="642424"/>
                  <a:pt x="478302" y="661181"/>
                </a:cubicBezTo>
                <a:cubicBezTo>
                  <a:pt x="482991" y="703384"/>
                  <a:pt x="485913" y="745822"/>
                  <a:pt x="492370" y="787791"/>
                </a:cubicBezTo>
                <a:cubicBezTo>
                  <a:pt x="495310" y="806900"/>
                  <a:pt x="505334" y="824759"/>
                  <a:pt x="506437" y="844061"/>
                </a:cubicBezTo>
                <a:cubicBezTo>
                  <a:pt x="514734" y="989266"/>
                  <a:pt x="512207" y="1134955"/>
                  <a:pt x="520505" y="1280160"/>
                </a:cubicBezTo>
                <a:cubicBezTo>
                  <a:pt x="521608" y="1299463"/>
                  <a:pt x="524980" y="1319644"/>
                  <a:pt x="534573" y="1336431"/>
                </a:cubicBezTo>
                <a:cubicBezTo>
                  <a:pt x="551237" y="1365594"/>
                  <a:pt x="592086" y="1388841"/>
                  <a:pt x="618979" y="1406769"/>
                </a:cubicBezTo>
                <a:cubicBezTo>
                  <a:pt x="628357" y="1420837"/>
                  <a:pt x="636552" y="1435770"/>
                  <a:pt x="647114" y="1448972"/>
                </a:cubicBezTo>
                <a:cubicBezTo>
                  <a:pt x="655400" y="1459329"/>
                  <a:pt x="668426" y="1465735"/>
                  <a:pt x="675250" y="1477108"/>
                </a:cubicBezTo>
                <a:cubicBezTo>
                  <a:pt x="682879" y="1489823"/>
                  <a:pt x="681688" y="1506596"/>
                  <a:pt x="689317" y="1519311"/>
                </a:cubicBezTo>
                <a:cubicBezTo>
                  <a:pt x="696141" y="1530684"/>
                  <a:pt x="709167" y="1537089"/>
                  <a:pt x="717453" y="1547446"/>
                </a:cubicBezTo>
                <a:cubicBezTo>
                  <a:pt x="728015" y="1560648"/>
                  <a:pt x="733633" y="1577694"/>
                  <a:pt x="745588" y="1589649"/>
                </a:cubicBezTo>
                <a:cubicBezTo>
                  <a:pt x="757543" y="1601604"/>
                  <a:pt x="774954" y="1606781"/>
                  <a:pt x="787791" y="1617784"/>
                </a:cubicBezTo>
                <a:cubicBezTo>
                  <a:pt x="807931" y="1635047"/>
                  <a:pt x="821991" y="1659341"/>
                  <a:pt x="844062" y="1674055"/>
                </a:cubicBezTo>
                <a:cubicBezTo>
                  <a:pt x="897300" y="1709548"/>
                  <a:pt x="874310" y="1690236"/>
                  <a:pt x="914400" y="173032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877594" y="3047206"/>
            <a:ext cx="2590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563394" y="3047206"/>
            <a:ext cx="2590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944394" y="3047206"/>
            <a:ext cx="2590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06394" y="3047206"/>
            <a:ext cx="2590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15000" y="1828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48400" y="1839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00" y="1828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391400" y="1828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FF00"/>
                </a:solidFill>
              </a:rPr>
              <a:t>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53400" y="1828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FF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21867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8" dur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3" dur="1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8" dur="1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12" grpId="0" animBg="1"/>
      <p:bldP spid="13" grpId="0" animBg="1"/>
      <p:bldP spid="16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ACTIVTIY 3.1.2 pg 280</a:t>
            </a:r>
            <a:br>
              <a:rPr lang="en-ZA" dirty="0" smtClean="0"/>
            </a:br>
            <a:r>
              <a:rPr lang="en-ZA" dirty="0" smtClean="0"/>
              <a:t>PART A- </a:t>
            </a:r>
            <a:r>
              <a:rPr lang="en-ZA" dirty="0" err="1" smtClean="0"/>
              <a:t>Classwork</a:t>
            </a:r>
            <a:r>
              <a:rPr lang="en-ZA" dirty="0" smtClean="0"/>
              <a:t>/homework </a:t>
            </a:r>
            <a:br>
              <a:rPr lang="en-ZA" dirty="0" smtClean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45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4430" y="1214422"/>
            <a:ext cx="8749570" cy="48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1. Logistic growth</a:t>
            </a:r>
          </a:p>
          <a:p>
            <a:r>
              <a:rPr lang="en-ZA" dirty="0" smtClean="0"/>
              <a:t>2 A- lag phase B- accelerating growth phase </a:t>
            </a:r>
          </a:p>
          <a:p>
            <a:pPr>
              <a:buNone/>
            </a:pPr>
            <a:r>
              <a:rPr lang="en-ZA" dirty="0" smtClean="0"/>
              <a:t>D- Equilibrium/ stationary phase</a:t>
            </a:r>
          </a:p>
          <a:p>
            <a:pPr>
              <a:buNone/>
            </a:pPr>
            <a:r>
              <a:rPr lang="en-ZA" dirty="0" smtClean="0"/>
              <a:t>3. Organisms are still getting used to the environment</a:t>
            </a:r>
          </a:p>
          <a:p>
            <a:pPr>
              <a:buNone/>
            </a:pPr>
            <a:r>
              <a:rPr lang="en-ZA" dirty="0" smtClean="0"/>
              <a:t>4. B</a:t>
            </a:r>
          </a:p>
          <a:p>
            <a:pPr>
              <a:buNone/>
            </a:pPr>
            <a:r>
              <a:rPr lang="en-ZA" dirty="0" smtClean="0"/>
              <a:t>5. A- part C 	B- part D  	C- part B</a:t>
            </a:r>
          </a:p>
          <a:p>
            <a:pPr>
              <a:buNone/>
            </a:pPr>
            <a:r>
              <a:rPr lang="en-ZA" dirty="0" smtClean="0"/>
              <a:t>.6. Climate change, availability of food, space, shelter, predators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426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DETERMINING POPULATION SIZE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601600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Direct technique (census – counting individuals)</a:t>
            </a:r>
          </a:p>
          <a:p>
            <a:pPr marL="68580" indent="0">
              <a:buNone/>
            </a:pP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52437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52820"/>
            <a:ext cx="33956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39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AERIAL PHOTOGRAPHY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49" y="270892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239" y="2204864"/>
            <a:ext cx="6897810" cy="453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44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ZA" dirty="0" smtClean="0"/>
              <a:t>The direct method – best for slow moving organisms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847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4586"/>
            <a:ext cx="7772400" cy="914400"/>
          </a:xfrm>
        </p:spPr>
        <p:txBody>
          <a:bodyPr/>
          <a:lstStyle/>
          <a:p>
            <a:r>
              <a:rPr lang="en-ZA" b="1" dirty="0" smtClean="0"/>
              <a:t>INDIRECT TECHNIQUES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7632848" cy="324036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ZA" dirty="0" smtClean="0"/>
              <a:t>MARK-RECAPTURE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nimals 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are caught, marked and then released to mix thoroughly with the unmarked individuals of the same species. Later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endPara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>
              <a:buNone/>
              <a:defRPr/>
            </a:pP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second sample is taken and the </a:t>
            </a:r>
          </a:p>
          <a:p>
            <a:pPr marL="265176" indent="-265176">
              <a:buNone/>
              <a:defRPr/>
            </a:pP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number of marked  and </a:t>
            </a:r>
          </a:p>
          <a:p>
            <a:pPr marL="265176" indent="-265176">
              <a:buNone/>
              <a:defRPr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unmarked animals is counted.</a:t>
            </a:r>
            <a:r>
              <a:rPr lang="en-Z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Z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93" y="3110747"/>
            <a:ext cx="8676456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01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7"/>
          <p:cNvSpPr txBox="1">
            <a:spLocks noChangeArrowheads="1"/>
          </p:cNvSpPr>
          <p:nvPr/>
        </p:nvSpPr>
        <p:spPr bwMode="auto">
          <a:xfrm>
            <a:off x="285720" y="1371600"/>
            <a:ext cx="885828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P </a:t>
            </a:r>
            <a:r>
              <a:rPr lang="en-US" sz="3200" dirty="0" smtClean="0"/>
              <a:t>=  No. marked initially   </a:t>
            </a:r>
            <a:r>
              <a:rPr lang="en-US" sz="3200" dirty="0"/>
              <a:t>X   </a:t>
            </a:r>
            <a:r>
              <a:rPr lang="en-US" sz="3200" dirty="0" smtClean="0"/>
              <a:t>No. in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sample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smtClean="0"/>
              <a:t>      ----------------------------------------------------------</a:t>
            </a:r>
            <a:br>
              <a:rPr lang="en-US" sz="3200" dirty="0" smtClean="0"/>
            </a:br>
            <a:r>
              <a:rPr lang="en-US" sz="3200" dirty="0" smtClean="0"/>
              <a:t>                   No. marked in 2nd sample</a:t>
            </a:r>
            <a:endParaRPr lang="en-US" sz="3200" dirty="0"/>
          </a:p>
          <a:p>
            <a:pPr eaLnBrk="1" hangingPunct="1"/>
            <a:endParaRPr lang="en-US" sz="3200" b="1" dirty="0" smtClean="0"/>
          </a:p>
          <a:p>
            <a:pPr eaLnBrk="1" hangingPunct="1"/>
            <a:r>
              <a:rPr lang="en-US" sz="3200" b="1" dirty="0" smtClean="0"/>
              <a:t>SEE e.g. </a:t>
            </a:r>
            <a:r>
              <a:rPr lang="en-US" sz="3200" b="1" dirty="0" err="1" smtClean="0"/>
              <a:t>pg</a:t>
            </a:r>
            <a:r>
              <a:rPr lang="en-US" sz="3200" b="1" dirty="0" smtClean="0"/>
              <a:t> 282</a:t>
            </a:r>
            <a:endParaRPr lang="en-US" sz="3200" b="1" dirty="0"/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Indirect technique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–mark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and recapture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027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Mark-recapture mini </a:t>
            </a:r>
            <a:r>
              <a:rPr lang="en-ZA" dirty="0" err="1" smtClean="0"/>
              <a:t>prac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6228768"/>
              </p:ext>
            </p:extLst>
          </p:nvPr>
        </p:nvGraphicFramePr>
        <p:xfrm>
          <a:off x="77736" y="2021858"/>
          <a:ext cx="8958760" cy="277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752"/>
                <a:gridCol w="1791752"/>
                <a:gridCol w="1791752"/>
                <a:gridCol w="1791752"/>
                <a:gridCol w="1791752"/>
              </a:tblGrid>
              <a:tr h="1053972"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Trial</a:t>
                      </a:r>
                      <a:r>
                        <a:rPr lang="en-ZA" sz="2100" baseline="0" dirty="0" smtClean="0"/>
                        <a:t> no</a:t>
                      </a:r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No 1</a:t>
                      </a:r>
                      <a:r>
                        <a:rPr lang="en-ZA" sz="2100" baseline="30000" dirty="0" smtClean="0"/>
                        <a:t>st</a:t>
                      </a:r>
                      <a:r>
                        <a:rPr lang="en-ZA" sz="2100" dirty="0" smtClean="0"/>
                        <a:t> marked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No. in 2</a:t>
                      </a:r>
                      <a:r>
                        <a:rPr lang="en-ZA" sz="2100" baseline="30000" dirty="0" smtClean="0"/>
                        <a:t>nd</a:t>
                      </a:r>
                      <a:r>
                        <a:rPr lang="en-ZA" sz="2100" baseline="0" dirty="0" smtClean="0"/>
                        <a:t> </a:t>
                      </a:r>
                      <a:r>
                        <a:rPr lang="en-ZA" sz="2100" dirty="0" smtClean="0"/>
                        <a:t> sample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No.</a:t>
                      </a:r>
                      <a:r>
                        <a:rPr lang="en-ZA" sz="2100" baseline="0" dirty="0" smtClean="0"/>
                        <a:t> marked in 2</a:t>
                      </a:r>
                      <a:r>
                        <a:rPr lang="en-ZA" sz="2100" baseline="30000" dirty="0" smtClean="0"/>
                        <a:t>nd</a:t>
                      </a:r>
                      <a:r>
                        <a:rPr lang="en-ZA" sz="2100" baseline="0" dirty="0" smtClean="0"/>
                        <a:t> sample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Estimated population size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</a:tr>
              <a:tr h="413062"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1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</a:tr>
              <a:tr h="427444"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2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</a:tr>
              <a:tr h="427444"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3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5397" marR="105397" marT="52699" marB="52699"/>
                </a:tc>
              </a:tr>
              <a:tr h="427444"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ACTUAL</a:t>
                      </a:r>
                      <a:r>
                        <a:rPr lang="en-ZA" sz="2100" baseline="0" dirty="0" smtClean="0"/>
                        <a:t> NO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r>
                        <a:rPr lang="en-ZA" sz="2100" dirty="0" smtClean="0"/>
                        <a:t>AVERAGE</a:t>
                      </a:r>
                      <a:endParaRPr lang="en-ZA" sz="2100" dirty="0"/>
                    </a:p>
                  </a:txBody>
                  <a:tcPr marL="105397" marR="105397" marT="52699" marB="52699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5397" marR="105397" marT="52699" marB="52699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53012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521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776"/>
            <a:ext cx="8382000" cy="5445224"/>
          </a:xfrm>
        </p:spPr>
        <p:txBody>
          <a:bodyPr>
            <a:normAutofit/>
          </a:bodyPr>
          <a:lstStyle/>
          <a:p>
            <a:pPr marL="68580" indent="0" eaLnBrk="1" hangingPunct="1">
              <a:buNone/>
            </a:pPr>
            <a:r>
              <a:rPr lang="en-US" sz="2400" dirty="0" smtClean="0"/>
              <a:t>RELIABILITY</a:t>
            </a:r>
          </a:p>
          <a:p>
            <a:pPr eaLnBrk="1" hangingPunct="1"/>
            <a:r>
              <a:rPr lang="en-US" sz="2400" dirty="0" smtClean="0"/>
              <a:t>repeated several times and calculate the average</a:t>
            </a:r>
          </a:p>
          <a:p>
            <a:pPr marL="68580" indent="0">
              <a:buNone/>
            </a:pPr>
            <a:r>
              <a:rPr lang="en-US" sz="2400" dirty="0" smtClean="0"/>
              <a:t>VALIDITY</a:t>
            </a:r>
          </a:p>
          <a:p>
            <a:r>
              <a:rPr lang="en-US" sz="2400" dirty="0" smtClean="0"/>
              <a:t>Only </a:t>
            </a:r>
            <a:r>
              <a:rPr lang="en-US" sz="2400" dirty="0"/>
              <a:t>a short time should pass between the </a:t>
            </a:r>
            <a:r>
              <a:rPr lang="en-US" sz="2400" dirty="0" smtClean="0"/>
              <a:t>samplings (no </a:t>
            </a:r>
            <a:r>
              <a:rPr lang="en-US" sz="2400" dirty="0"/>
              <a:t>births and deaths </a:t>
            </a:r>
            <a:r>
              <a:rPr lang="en-US" sz="2400" dirty="0" smtClean="0"/>
              <a:t>should occur)</a:t>
            </a:r>
            <a:endParaRPr lang="en-US" sz="2400" dirty="0"/>
          </a:p>
          <a:p>
            <a:pPr eaLnBrk="1" hangingPunct="1"/>
            <a:r>
              <a:rPr lang="en-US" sz="2400" dirty="0" smtClean="0"/>
              <a:t>The marking must not damage the individual</a:t>
            </a:r>
          </a:p>
          <a:p>
            <a:pPr eaLnBrk="1" hangingPunct="1"/>
            <a:r>
              <a:rPr lang="en-US" sz="2400" dirty="0" smtClean="0"/>
              <a:t>Marking must not affect movement or </a:t>
            </a:r>
            <a:r>
              <a:rPr lang="en-US" sz="2400" dirty="0" err="1" smtClean="0"/>
              <a:t>behaviour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The marked animal must mix freely with the rest of the population</a:t>
            </a:r>
          </a:p>
          <a:p>
            <a:pPr eaLnBrk="1" hangingPunct="1"/>
            <a:r>
              <a:rPr lang="en-US" sz="2400" dirty="0" smtClean="0"/>
              <a:t>No immigration or emigration is allowed, (closed population)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0" y="6427788"/>
            <a:ext cx="1428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sz="1100" b="1">
                <a:latin typeface="Garamond" pitchFamily="18" charset="0"/>
              </a:rPr>
              <a:t>© Lizette Neethling</a:t>
            </a:r>
          </a:p>
          <a:p>
            <a:r>
              <a:rPr lang="en-ZA" sz="1100" b="1">
                <a:latin typeface="Garamond" pitchFamily="18" charset="0"/>
              </a:rPr>
              <a:t>    0828246343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914400"/>
          </a:xfrm>
        </p:spPr>
        <p:txBody>
          <a:bodyPr/>
          <a:lstStyle/>
          <a:p>
            <a:r>
              <a:rPr lang="en-ZA" dirty="0" smtClean="0"/>
              <a:t>Improving reliability and validity of results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970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ACTIVITY 3.1.4 pg 284 No 1 only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1.2  the area sample might be one that grasshoppers preferred / did not prefer.</a:t>
            </a:r>
          </a:p>
          <a:p>
            <a:r>
              <a:rPr lang="en-ZA" dirty="0" smtClean="0"/>
              <a:t>Some grasshoppers may have emigrated/immigrated</a:t>
            </a:r>
          </a:p>
          <a:p>
            <a:r>
              <a:rPr lang="en-ZA" dirty="0" smtClean="0"/>
              <a:t>Some grasshoppers may have died.</a:t>
            </a:r>
          </a:p>
          <a:p>
            <a:endParaRPr lang="en-ZA" dirty="0" smtClean="0"/>
          </a:p>
          <a:p>
            <a:r>
              <a:rPr lang="en-ZA" dirty="0" smtClean="0"/>
              <a:t>1.3  sample areas must be taken randomly</a:t>
            </a:r>
          </a:p>
          <a:p>
            <a:r>
              <a:rPr lang="en-ZA" dirty="0" smtClean="0"/>
              <a:t>Repeating the process many times and finding the average estimate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83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SAMPLING</a:t>
            </a:r>
            <a:endParaRPr lang="en-ZA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268413"/>
            <a:ext cx="7772400" cy="5087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Make a physical count of all the animals/plants under investigation in a small sample area of the habitat and calculate the total population using the formula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en-US" sz="2800" dirty="0"/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		=			x</a:t>
            </a:r>
            <a:endParaRPr lang="en-US" sz="2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4648200"/>
            <a:ext cx="2205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Total no. </a:t>
            </a:r>
            <a:r>
              <a:rPr lang="en-US" sz="2400" dirty="0" smtClean="0"/>
              <a:t>in </a:t>
            </a:r>
            <a:r>
              <a:rPr lang="en-US" sz="2400" dirty="0"/>
              <a:t>population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9831" y="4915625"/>
            <a:ext cx="2520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No. </a:t>
            </a:r>
            <a:r>
              <a:rPr lang="en-US" sz="2400" dirty="0" smtClean="0"/>
              <a:t>in </a:t>
            </a:r>
            <a:r>
              <a:rPr lang="en-US" sz="2400" dirty="0"/>
              <a:t>sample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4731327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/>
              <a:t>Habitat size </a:t>
            </a:r>
            <a:r>
              <a:rPr lang="en-US" sz="2400"/>
              <a:t>sample size</a:t>
            </a:r>
          </a:p>
        </p:txBody>
      </p:sp>
    </p:spTree>
    <p:extLst>
      <p:ext uri="{BB962C8B-B14F-4D97-AF65-F5344CB8AC3E}">
        <p14:creationId xmlns:p14="http://schemas.microsoft.com/office/powerpoint/2010/main" xmlns="" val="24166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3238" y="5486400"/>
            <a:ext cx="8183562" cy="99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3200" b="0" dirty="0" smtClean="0">
                <a:solidFill>
                  <a:schemeClr val="tx1"/>
                </a:solidFill>
              </a:rPr>
              <a:t>The relationship between species, populations community and the ecosystem</a:t>
            </a:r>
          </a:p>
        </p:txBody>
      </p:sp>
      <p:pic>
        <p:nvPicPr>
          <p:cNvPr id="12291" name="Content Placeholder 3" descr="pop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62199" y="0"/>
            <a:ext cx="4884145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6858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This method is useful in sampling plants and sessile or slow-moving organisms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676400"/>
            <a:ext cx="61722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2600" y="26670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91000" y="19050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77000" y="29718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37338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67400" y="19812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39624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4384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48400" y="4495800"/>
            <a:ext cx="45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5181600"/>
            <a:ext cx="8229600" cy="411163"/>
          </a:xfrm>
          <a:prstGeom prst="rect">
            <a:avLst/>
          </a:prstGeom>
        </p:spPr>
        <p:txBody>
          <a:bodyPr/>
          <a:lstStyle/>
          <a:p>
            <a:pPr marL="265176" indent="-2651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Choose your samples randomly</a:t>
            </a:r>
          </a:p>
          <a:p>
            <a:pPr marL="265176" indent="-2651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Take several samples and take the </a:t>
            </a:r>
          </a:p>
          <a:p>
            <a:pPr marL="265176" indent="-2651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800" dirty="0">
                <a:latin typeface="+mn-lt"/>
                <a:cs typeface="+mn-cs"/>
              </a:rPr>
              <a:t>   average estimate</a:t>
            </a:r>
          </a:p>
        </p:txBody>
      </p:sp>
    </p:spTree>
    <p:extLst>
      <p:ext uri="{BB962C8B-B14F-4D97-AF65-F5344CB8AC3E}">
        <p14:creationId xmlns:p14="http://schemas.microsoft.com/office/powerpoint/2010/main" xmlns="" val="1508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</p:spPr>
        <p:txBody>
          <a:bodyPr/>
          <a:lstStyle/>
          <a:p>
            <a:pPr algn="l"/>
            <a:r>
              <a:rPr lang="en-ZA" sz="3200" b="1" u="sng" dirty="0" smtClean="0"/>
              <a:t>Random sampling</a:t>
            </a:r>
            <a:r>
              <a:rPr lang="en-ZA" sz="3200" u="sng" dirty="0" smtClean="0"/>
              <a:t>: a sample that is not deliberately selected but is selected by chance. </a:t>
            </a:r>
            <a:r>
              <a:rPr lang="en-ZA" sz="3200" dirty="0" smtClean="0"/>
              <a:t>This means that any area being sampled or any individual in a population being sampled has an equal probability of being selected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686800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b="0" dirty="0" err="1" smtClean="0">
                <a:solidFill>
                  <a:schemeClr val="tx1"/>
                </a:solidFill>
              </a:rPr>
              <a:t>Quadrat</a:t>
            </a:r>
            <a:r>
              <a:rPr lang="en-ZA" b="0" dirty="0" smtClean="0">
                <a:solidFill>
                  <a:schemeClr val="tx1"/>
                </a:solidFill>
              </a:rPr>
              <a:t> sampling method for plants</a:t>
            </a:r>
          </a:p>
        </p:txBody>
      </p:sp>
      <p:pic>
        <p:nvPicPr>
          <p:cNvPr id="40963" name="Content Placeholder 3" descr="Quadrat &amp; pit fall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2" t="2223" b="54820"/>
          <a:stretch>
            <a:fillRect/>
          </a:stretch>
        </p:blipFill>
        <p:spPr>
          <a:xfrm>
            <a:off x="990600" y="457200"/>
            <a:ext cx="7056438" cy="5229225"/>
          </a:xfrm>
        </p:spPr>
      </p:pic>
    </p:spTree>
    <p:extLst>
      <p:ext uri="{BB962C8B-B14F-4D97-AF65-F5344CB8AC3E}">
        <p14:creationId xmlns:p14="http://schemas.microsoft.com/office/powerpoint/2010/main" xmlns="" val="9489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ACTIVITY 3.1.6 PG 287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For the counting, those that are in the block or half or more in are counted as being in.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521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Population size is affected by: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Inborn factors</a:t>
            </a:r>
          </a:p>
          <a:p>
            <a:r>
              <a:rPr lang="en-ZA" dirty="0" smtClean="0"/>
              <a:t>Environmental changes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2895600"/>
            <a:ext cx="3276600" cy="64611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B0F0"/>
                </a:solidFill>
              </a:rPr>
              <a:t>Population size</a:t>
            </a:r>
            <a:endParaRPr lang="en-ZA" sz="36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48768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rgbClr val="FF0000"/>
                </a:solidFill>
              </a:rPr>
              <a:t>Emigration</a:t>
            </a:r>
            <a:endParaRPr lang="en-ZA" sz="3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38800" y="1676400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3600" dirty="0" smtClean="0">
                <a:solidFill>
                  <a:srgbClr val="FF0000"/>
                </a:solidFill>
              </a:rPr>
              <a:t>Mortality</a:t>
            </a:r>
          </a:p>
          <a:p>
            <a:pPr algn="r" eaLnBrk="1" hangingPunct="1"/>
            <a:r>
              <a:rPr lang="en-US" sz="3600" dirty="0" smtClean="0">
                <a:solidFill>
                  <a:srgbClr val="FF0000"/>
                </a:solidFill>
              </a:rPr>
              <a:t>(Death rate)</a:t>
            </a:r>
            <a:endParaRPr lang="en-ZA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487680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Immigration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" y="1377554"/>
            <a:ext cx="5295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dirty="0" err="1" smtClean="0">
                <a:solidFill>
                  <a:srgbClr val="FFFF00"/>
                </a:solidFill>
              </a:rPr>
              <a:t>Natality</a:t>
            </a:r>
            <a:r>
              <a:rPr lang="en-US" sz="3600" dirty="0" smtClean="0">
                <a:solidFill>
                  <a:srgbClr val="FFFF00"/>
                </a:solidFill>
              </a:rPr>
              <a:t> (Birth rate)</a:t>
            </a:r>
            <a:endParaRPr lang="en-ZA" sz="36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2143116"/>
            <a:ext cx="1905000" cy="6858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81200" y="3733800"/>
            <a:ext cx="1981200" cy="9906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53000" y="2057400"/>
            <a:ext cx="1905000" cy="838200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29200" y="3886200"/>
            <a:ext cx="1600200" cy="1219200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732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029200" cy="2286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Natality  </a:t>
            </a:r>
            <a:r>
              <a:rPr lang="en-ZA" b="1" smtClean="0"/>
              <a:t>: </a:t>
            </a:r>
            <a:r>
              <a:rPr lang="en-ZA" smtClean="0"/>
              <a:t>the birth rate. It’s the production of new individuals by birth, hatching, germination or division.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GB" sz="15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5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5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500" smtClean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85800" y="457200"/>
            <a:ext cx="7620000" cy="6413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POPULATION PARAMETERS</a:t>
            </a:r>
          </a:p>
        </p:txBody>
      </p:sp>
      <p:pic>
        <p:nvPicPr>
          <p:cNvPr id="14340" name="Picture 7" descr="http://gis.ttu.edu/arch/Images/nata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19200"/>
            <a:ext cx="1828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Natality strategies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601600"/>
          </a:xfrm>
        </p:spPr>
        <p:txBody>
          <a:bodyPr/>
          <a:lstStyle/>
          <a:p>
            <a:pPr marL="68580" indent="0">
              <a:buNone/>
            </a:pPr>
            <a:r>
              <a:rPr lang="en-ZA" dirty="0" smtClean="0"/>
              <a:t>R-STRATEGY</a:t>
            </a:r>
          </a:p>
          <a:p>
            <a:r>
              <a:rPr lang="en-ZA" dirty="0" smtClean="0"/>
              <a:t>Many offspring</a:t>
            </a:r>
          </a:p>
          <a:p>
            <a:r>
              <a:rPr lang="en-ZA" dirty="0" smtClean="0"/>
              <a:t>Low parental care and low chances of survival</a:t>
            </a:r>
          </a:p>
          <a:p>
            <a:r>
              <a:rPr lang="en-ZA" dirty="0" smtClean="0"/>
              <a:t>Typical of pioneer species</a:t>
            </a:r>
          </a:p>
          <a:p>
            <a:r>
              <a:rPr lang="en-ZA" dirty="0" smtClean="0"/>
              <a:t>e.g. ?</a:t>
            </a:r>
          </a:p>
          <a:p>
            <a:pPr marL="68580" indent="0">
              <a:buNone/>
            </a:pPr>
            <a:r>
              <a:rPr lang="en-ZA" dirty="0" smtClean="0"/>
              <a:t>K-STRATEGY</a:t>
            </a:r>
          </a:p>
          <a:p>
            <a:r>
              <a:rPr lang="en-ZA" dirty="0" smtClean="0"/>
              <a:t>Few offspring</a:t>
            </a:r>
          </a:p>
          <a:p>
            <a:r>
              <a:rPr lang="en-ZA" dirty="0" smtClean="0"/>
              <a:t>High amount of parental care and survival</a:t>
            </a:r>
          </a:p>
          <a:p>
            <a:r>
              <a:rPr lang="en-ZA" dirty="0" smtClean="0"/>
              <a:t>Usually climax species. </a:t>
            </a:r>
          </a:p>
          <a:p>
            <a:r>
              <a:rPr lang="en-ZA" dirty="0" smtClean="0"/>
              <a:t>e.g. 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0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664920" cy="574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6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4347</TotalTime>
  <Words>1156</Words>
  <Application>Microsoft Office PowerPoint</Application>
  <PresentationFormat>On-screen Show (4:3)</PresentationFormat>
  <Paragraphs>262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Metro</vt:lpstr>
      <vt:lpstr>ENVIRONMENTAL STUDIES POPULATION ECOLOGY</vt:lpstr>
      <vt:lpstr>POPULATION SIZE</vt:lpstr>
      <vt:lpstr>Slide 3</vt:lpstr>
      <vt:lpstr>The relationship between species, populations community and the ecosystem</vt:lpstr>
      <vt:lpstr>Population size is affected by: </vt:lpstr>
      <vt:lpstr>Slide 6</vt:lpstr>
      <vt:lpstr>Slide 7</vt:lpstr>
      <vt:lpstr>Natality strategies </vt:lpstr>
      <vt:lpstr>Slide 9</vt:lpstr>
      <vt:lpstr>Human natality  </vt:lpstr>
      <vt:lpstr>Slide 11</vt:lpstr>
      <vt:lpstr>SURVIVORSHIP CURVES PG 272-273</vt:lpstr>
      <vt:lpstr>Slide 13</vt:lpstr>
      <vt:lpstr>Slide 14</vt:lpstr>
      <vt:lpstr>Slide 15</vt:lpstr>
      <vt:lpstr>Slide 16</vt:lpstr>
      <vt:lpstr>Migration of zebra and wildebeest in the Serengeti </vt:lpstr>
      <vt:lpstr>Wildebeest migration: migration is a response to seasonal change. The function of migration is to keep animals in a suitable environment throughout the year.</vt:lpstr>
      <vt:lpstr>Migration of birds: If habitat quality declines, animals improve their chances of survival and reproduction by going elsewhere</vt:lpstr>
      <vt:lpstr>Slide 20</vt:lpstr>
      <vt:lpstr>Slide 21</vt:lpstr>
      <vt:lpstr>Population fluctuation and regulation </vt:lpstr>
      <vt:lpstr> Population size is limited by: </vt:lpstr>
      <vt:lpstr>POPULATION GROWTH FORM</vt:lpstr>
      <vt:lpstr>Slide 25</vt:lpstr>
      <vt:lpstr>LOGISTIC GROWTH FORM  (S-shaped curve)</vt:lpstr>
      <vt:lpstr>Slide 27</vt:lpstr>
      <vt:lpstr>Slide 28</vt:lpstr>
      <vt:lpstr>ACTIVTIY 3.1.2 pg 280 PART A- Classwork/homework  </vt:lpstr>
      <vt:lpstr>A</vt:lpstr>
      <vt:lpstr>DETERMINING POPULATION SIZE</vt:lpstr>
      <vt:lpstr>Slide 32</vt:lpstr>
      <vt:lpstr>Slide 33</vt:lpstr>
      <vt:lpstr>INDIRECT TECHNIQUES</vt:lpstr>
      <vt:lpstr>Slide 35</vt:lpstr>
      <vt:lpstr>Mark-recapture mini prac</vt:lpstr>
      <vt:lpstr>Improving reliability and validity of results</vt:lpstr>
      <vt:lpstr>ACTIVITY 3.1.4 pg 284 No 1 only</vt:lpstr>
      <vt:lpstr>SIMPLE SAMPLING</vt:lpstr>
      <vt:lpstr>Slide 40</vt:lpstr>
      <vt:lpstr>Random sampling: a sample that is not deliberately selected but is selected by chance. This means that any area being sampled or any individual in a population being sampled has an equal probability of being selected</vt:lpstr>
      <vt:lpstr>Quadrat sampling method for plants</vt:lpstr>
      <vt:lpstr>ACTIVITY 3.1.6 PG 287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STUDIES POPULATION ECOLOGY</dc:title>
  <dc:creator>Rashid</dc:creator>
  <cp:lastModifiedBy>Rashid</cp:lastModifiedBy>
  <cp:revision>76</cp:revision>
  <dcterms:created xsi:type="dcterms:W3CDTF">2013-08-21T08:05:26Z</dcterms:created>
  <dcterms:modified xsi:type="dcterms:W3CDTF">2015-08-20T11:50:39Z</dcterms:modified>
</cp:coreProperties>
</file>