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9" r:id="rId3"/>
    <p:sldId id="260" r:id="rId4"/>
    <p:sldId id="261" r:id="rId5"/>
    <p:sldId id="258" r:id="rId6"/>
    <p:sldId id="263" r:id="rId7"/>
    <p:sldId id="264" r:id="rId8"/>
    <p:sldId id="265" r:id="rId9"/>
    <p:sldId id="266" r:id="rId10"/>
    <p:sldId id="269" r:id="rId11"/>
    <p:sldId id="271" r:id="rId12"/>
    <p:sldId id="272" r:id="rId13"/>
    <p:sldId id="273" r:id="rId14"/>
    <p:sldId id="278" r:id="rId15"/>
    <p:sldId id="294" r:id="rId16"/>
    <p:sldId id="274" r:id="rId17"/>
    <p:sldId id="279" r:id="rId18"/>
    <p:sldId id="277" r:id="rId19"/>
    <p:sldId id="280" r:id="rId20"/>
    <p:sldId id="281" r:id="rId21"/>
    <p:sldId id="295" r:id="rId22"/>
    <p:sldId id="282" r:id="rId23"/>
    <p:sldId id="283" r:id="rId24"/>
    <p:sldId id="284" r:id="rId25"/>
    <p:sldId id="293" r:id="rId26"/>
    <p:sldId id="291" r:id="rId27"/>
    <p:sldId id="286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F8056-D573-44D4-B9C4-4E8212206C06}" type="datetimeFigureOut">
              <a:rPr lang="en-ZA" smtClean="0"/>
              <a:t>2015/04/26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8D0C7-912E-43B7-9B41-8C09BBF86E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935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92626-279E-40BF-B4E4-26DB8FC0CB21}" type="slidenum">
              <a:rPr lang="en-US"/>
              <a:pPr/>
              <a:t>1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45AE0-B8DB-4A90-907E-834BB2BD989B}" type="slidenum">
              <a:rPr lang="en-US"/>
              <a:pPr/>
              <a:t>3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2EE1B-5CFC-4FCB-BE86-478B09EC07FD}" type="slidenum">
              <a:rPr lang="en-US"/>
              <a:pPr/>
              <a:t>4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7DDA0-71E2-4B9F-A6C5-4227D31284D2}" type="slidenum">
              <a:rPr lang="en-US"/>
              <a:pPr/>
              <a:t>6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746779-EB16-492C-B9FD-A6490E862C5E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7991E-1FD2-4716-BF5A-39CB4860D8ED}" type="slidenum">
              <a:rPr lang="en-US"/>
              <a:pPr/>
              <a:t>10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0C7-912E-43B7-9B41-8C09BBF86EB7}" type="slidenum">
              <a:rPr lang="en-ZA" smtClean="0"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890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8477-F7E2-4FD7-A1C0-B4B5F8A915D3}" type="datetimeFigureOut">
              <a:rPr lang="en-ZA" smtClean="0"/>
              <a:t>2015/04/26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2C7F-72F7-4171-B598-297FFAE109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834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8477-F7E2-4FD7-A1C0-B4B5F8A915D3}" type="datetimeFigureOut">
              <a:rPr lang="en-ZA" smtClean="0"/>
              <a:t>2015/04/26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2C7F-72F7-4171-B598-297FFAE109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385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8477-F7E2-4FD7-A1C0-B4B5F8A915D3}" type="datetimeFigureOut">
              <a:rPr lang="en-ZA" smtClean="0"/>
              <a:t>2015/04/26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2C7F-72F7-4171-B598-297FFAE109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81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8477-F7E2-4FD7-A1C0-B4B5F8A915D3}" type="datetimeFigureOut">
              <a:rPr lang="en-ZA" smtClean="0"/>
              <a:t>2015/04/26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2C7F-72F7-4171-B598-297FFAE109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270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8477-F7E2-4FD7-A1C0-B4B5F8A915D3}" type="datetimeFigureOut">
              <a:rPr lang="en-ZA" smtClean="0"/>
              <a:t>2015/04/26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2C7F-72F7-4171-B598-297FFAE109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039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8477-F7E2-4FD7-A1C0-B4B5F8A915D3}" type="datetimeFigureOut">
              <a:rPr lang="en-ZA" smtClean="0"/>
              <a:t>2015/04/26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2C7F-72F7-4171-B598-297FFAE109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353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8477-F7E2-4FD7-A1C0-B4B5F8A915D3}" type="datetimeFigureOut">
              <a:rPr lang="en-ZA" smtClean="0"/>
              <a:t>2015/04/26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2C7F-72F7-4171-B598-297FFAE109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336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8477-F7E2-4FD7-A1C0-B4B5F8A915D3}" type="datetimeFigureOut">
              <a:rPr lang="en-ZA" smtClean="0"/>
              <a:t>2015/04/26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2C7F-72F7-4171-B598-297FFAE109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767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8477-F7E2-4FD7-A1C0-B4B5F8A915D3}" type="datetimeFigureOut">
              <a:rPr lang="en-ZA" smtClean="0"/>
              <a:t>2015/04/26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2C7F-72F7-4171-B598-297FFAE109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725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8477-F7E2-4FD7-A1C0-B4B5F8A915D3}" type="datetimeFigureOut">
              <a:rPr lang="en-ZA" smtClean="0"/>
              <a:t>2015/04/26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2C7F-72F7-4171-B598-297FFAE109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001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8477-F7E2-4FD7-A1C0-B4B5F8A915D3}" type="datetimeFigureOut">
              <a:rPr lang="en-ZA" smtClean="0"/>
              <a:t>2015/04/26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2C7F-72F7-4171-B598-297FFAE109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786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28477-F7E2-4FD7-A1C0-B4B5F8A915D3}" type="datetimeFigureOut">
              <a:rPr lang="en-ZA" smtClean="0"/>
              <a:t>2015/04/26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A2C7F-72F7-4171-B598-297FFAE109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213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lantandsoil.unl.edu/croptechnology2005/UserFiles/Image/siteImages/GrowthRegLARG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plantandsoil.unl.edu/croptechnology2005/UserFiles/Image/siteImages/GrowthRegulatorsbinjuryLARGE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biyolojiegitim.yyu.edu.tr/k/Gib/images/Gibberellin_jpg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4762" y="306388"/>
            <a:ext cx="40592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7012" name="Picture 4" descr="plant_grow_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3886200"/>
            <a:ext cx="1620837" cy="2895600"/>
          </a:xfrm>
          <a:prstGeom prst="rect">
            <a:avLst/>
          </a:prstGeom>
          <a:noFill/>
        </p:spPr>
      </p:pic>
      <p:sp>
        <p:nvSpPr>
          <p:cNvPr id="427010" name="Rectangle 2"/>
          <p:cNvSpPr>
            <a:spLocks noChangeArrowheads="1"/>
          </p:cNvSpPr>
          <p:nvPr/>
        </p:nvSpPr>
        <p:spPr bwMode="auto">
          <a:xfrm>
            <a:off x="289560" y="1914062"/>
            <a:ext cx="479520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ZA" sz="4800" dirty="0" smtClean="0"/>
              <a:t>Plant response to </a:t>
            </a:r>
          </a:p>
          <a:p>
            <a:r>
              <a:rPr lang="en-ZA" sz="4800" dirty="0" smtClean="0"/>
              <a:t>the environment</a:t>
            </a:r>
            <a:endParaRPr lang="en-US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2" t="11963" r="52222" b="28822"/>
          <a:stretch/>
        </p:blipFill>
        <p:spPr bwMode="auto">
          <a:xfrm>
            <a:off x="5388769" y="-31531"/>
            <a:ext cx="3773487" cy="150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84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95536" y="1477229"/>
            <a:ext cx="8208912" cy="4414520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Accelerate abscission in leaves and fruit. ABA is produced in ripe fruit and induced fruit fall. </a:t>
            </a:r>
            <a:endParaRPr lang="en-ZA" dirty="0" smtClean="0"/>
          </a:p>
          <a:p>
            <a:pPr lvl="0"/>
            <a:r>
              <a:rPr lang="en-GB" dirty="0" smtClean="0"/>
              <a:t>ABA stimulates the closing of stomata in most plant species. (stimulated by water stress) </a:t>
            </a:r>
          </a:p>
          <a:p>
            <a:pPr lvl="0"/>
            <a:r>
              <a:rPr lang="en-GB" dirty="0" smtClean="0"/>
              <a:t>Causes dormancy of buds in winter.</a:t>
            </a:r>
            <a:endParaRPr lang="en-ZA" dirty="0" smtClean="0"/>
          </a:p>
          <a:p>
            <a:pPr lvl="0"/>
            <a:r>
              <a:rPr lang="en-GB" dirty="0" smtClean="0"/>
              <a:t>Controls seed dormancy (inhibits germination)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151349"/>
            <a:ext cx="8229600" cy="1143000"/>
          </a:xfrm>
        </p:spPr>
        <p:txBody>
          <a:bodyPr/>
          <a:lstStyle/>
          <a:p>
            <a:r>
              <a:rPr lang="en-US" dirty="0" err="1"/>
              <a:t>Abscisic</a:t>
            </a:r>
            <a:r>
              <a:rPr lang="en-US" dirty="0"/>
              <a:t> acid (ABA)</a:t>
            </a:r>
          </a:p>
        </p:txBody>
      </p:sp>
      <p:pic>
        <p:nvPicPr>
          <p:cNvPr id="5" name="Picture 4" descr="Guard cells/stomata open/closed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3696" y="5132333"/>
            <a:ext cx="2139632" cy="170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456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plantandsoil.unl.edu/croptechnology2005/UserFiles/Image/siteImages/GrowthRegSMALL.jpg">
            <a:hlinkClick r:id="rId2" tgtFrame="new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329" y="3253839"/>
            <a:ext cx="2457648" cy="204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plantandsoil.unl.edu/croptechnology2005/UserFiles/Image/siteImages/GrowthRegulatorsbinjurySMALL.jpg">
            <a:hlinkClick r:id="rId4" tgtFrame="new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0765" y="3265715"/>
            <a:ext cx="3063832" cy="194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ow Are Synthetic Auxins Used As Herbicides?thumbnail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7054" y="467542"/>
            <a:ext cx="21431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68136" y="380010"/>
            <a:ext cx="52726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sz="2400" b="1" dirty="0" smtClean="0"/>
              <a:t>Auxins as herbicides</a:t>
            </a:r>
            <a:r>
              <a:rPr lang="en-GB" sz="2400" b="1" dirty="0" smtClean="0"/>
              <a:t> </a:t>
            </a:r>
          </a:p>
          <a:p>
            <a:pPr algn="l"/>
            <a:r>
              <a:rPr lang="en-GB" sz="2400" dirty="0" smtClean="0"/>
              <a:t>Auxins accelerate the metabolism of broad-leaved dicotyledonous weed and therefore stimulate growth These weeds grow so fast that their water absorption and food production are insufficient. The plants weaken and die. See </a:t>
            </a:r>
            <a:r>
              <a:rPr lang="en-GB" sz="2400" dirty="0" err="1" smtClean="0"/>
              <a:t>pg</a:t>
            </a:r>
            <a:r>
              <a:rPr lang="en-GB" sz="2400" dirty="0" smtClean="0"/>
              <a:t> 275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3761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TROPISM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Response of a plant to stimuli. </a:t>
            </a:r>
          </a:p>
          <a:p>
            <a:r>
              <a:rPr lang="en-ZA" dirty="0" smtClean="0"/>
              <a:t>Positive tropism is movement/growth </a:t>
            </a:r>
            <a:r>
              <a:rPr lang="en-ZA" b="1" dirty="0" smtClean="0"/>
              <a:t>towards</a:t>
            </a:r>
            <a:r>
              <a:rPr lang="en-ZA" dirty="0" smtClean="0"/>
              <a:t> the stimulus.</a:t>
            </a:r>
          </a:p>
          <a:p>
            <a:r>
              <a:rPr lang="en-ZA" dirty="0" smtClean="0"/>
              <a:t>Negative tropism is movement/growth </a:t>
            </a:r>
            <a:r>
              <a:rPr lang="en-ZA" b="1" dirty="0" smtClean="0"/>
              <a:t>away from</a:t>
            </a:r>
            <a:r>
              <a:rPr lang="en-ZA" dirty="0" smtClean="0"/>
              <a:t> the stimulus.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237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02920"/>
            <a:ext cx="483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 smtClean="0">
                <a:solidFill>
                  <a:schemeClr val="bg2">
                    <a:lumMod val="25000"/>
                  </a:schemeClr>
                </a:solidFill>
              </a:rPr>
              <a:t>Phototropism</a:t>
            </a:r>
            <a:endParaRPr lang="en-ZA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280160"/>
            <a:ext cx="5897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Movement of plant toward a light stimulus </a:t>
            </a:r>
          </a:p>
          <a:p>
            <a:endParaRPr lang="en-ZA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695658"/>
            <a:ext cx="54102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http://163.16.28.248/bio/activelearner/36/images/ch36c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4264570"/>
            <a:ext cx="2055566" cy="172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259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emc.maricopa.edu/faculty/farabee/biobk/phototrop_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2665" y="1824640"/>
            <a:ext cx="5678021" cy="277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02920"/>
            <a:ext cx="483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 smtClean="0">
                <a:solidFill>
                  <a:schemeClr val="bg2">
                    <a:lumMod val="25000"/>
                  </a:schemeClr>
                </a:solidFill>
              </a:rPr>
              <a:t>Phototropism</a:t>
            </a:r>
            <a:endParaRPr lang="en-ZA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280160"/>
            <a:ext cx="5897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Movement of plant toward a light stimulus </a:t>
            </a:r>
          </a:p>
          <a:p>
            <a:endParaRPr lang="en-ZA" dirty="0"/>
          </a:p>
        </p:txBody>
      </p:sp>
      <p:pic>
        <p:nvPicPr>
          <p:cNvPr id="7" name="Content Placeholder 5" descr="Phototropis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767" y="4682006"/>
            <a:ext cx="2175993" cy="21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PHOTOTROPISM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r>
              <a:rPr lang="en-ZA" dirty="0" smtClean="0"/>
              <a:t>When plants are exposed to light from one side/unilateral light </a:t>
            </a:r>
          </a:p>
          <a:p>
            <a:r>
              <a:rPr lang="en-ZA" dirty="0" smtClean="0"/>
              <a:t>The </a:t>
            </a:r>
            <a:r>
              <a:rPr lang="en-ZA" dirty="0" err="1" smtClean="0"/>
              <a:t>auxins</a:t>
            </a:r>
            <a:r>
              <a:rPr lang="en-ZA" dirty="0" smtClean="0"/>
              <a:t> move to the other side (shaded side)</a:t>
            </a:r>
          </a:p>
          <a:p>
            <a:r>
              <a:rPr lang="en-ZA" dirty="0" err="1" smtClean="0"/>
              <a:t>Auxins</a:t>
            </a:r>
            <a:r>
              <a:rPr lang="en-ZA" dirty="0" smtClean="0"/>
              <a:t> cause cell division and elongation here.</a:t>
            </a:r>
          </a:p>
          <a:p>
            <a:r>
              <a:rPr lang="en-ZA" dirty="0" smtClean="0"/>
              <a:t>The stem grows towards the light source.</a:t>
            </a:r>
          </a:p>
          <a:p>
            <a:r>
              <a:rPr lang="en-ZA" dirty="0" smtClean="0"/>
              <a:t>This is called positive phototropism.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2444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.14_phototropis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277" y="747657"/>
            <a:ext cx="8352864" cy="403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839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49" y="691347"/>
            <a:ext cx="4585792" cy="566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0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214bio.com/IMAGES/BOOK/Plants/ch_3/auxin_tropisms_al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258" y="798286"/>
            <a:ext cx="8679542" cy="390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93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049" y="1844824"/>
            <a:ext cx="6649452" cy="488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5" name="Text Box 1029"/>
          <p:cNvSpPr txBox="1">
            <a:spLocks noChangeArrowheads="1"/>
          </p:cNvSpPr>
          <p:nvPr/>
        </p:nvSpPr>
        <p:spPr bwMode="auto">
          <a:xfrm>
            <a:off x="3048000" y="228600"/>
            <a:ext cx="2495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Geotropism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87624" y="1340768"/>
            <a:ext cx="305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Growth in response to gravity.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59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Responses are controlled by plant growth substances (hormones)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 smtClean="0"/>
              <a:t>Auxins</a:t>
            </a:r>
            <a:endParaRPr lang="en-ZA" dirty="0" smtClean="0"/>
          </a:p>
          <a:p>
            <a:r>
              <a:rPr lang="en-ZA" dirty="0" err="1" smtClean="0"/>
              <a:t>Gibberrellins</a:t>
            </a:r>
            <a:endParaRPr lang="en-ZA" dirty="0" smtClean="0"/>
          </a:p>
          <a:p>
            <a:r>
              <a:rPr lang="en-ZA" dirty="0" err="1" smtClean="0"/>
              <a:t>Abscisic</a:t>
            </a:r>
            <a:r>
              <a:rPr lang="en-ZA" dirty="0" smtClean="0"/>
              <a:t> acid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96543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.14_geotropis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565" y="2216728"/>
            <a:ext cx="6233852" cy="398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2727" y="706582"/>
            <a:ext cx="508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GEOTROPISM</a:t>
            </a:r>
            <a:endParaRPr lang="en-ZA" dirty="0"/>
          </a:p>
        </p:txBody>
      </p:sp>
      <p:pic>
        <p:nvPicPr>
          <p:cNvPr id="5" name="Picture 4" descr="http://myloupe.com/disp_thumb_images/914/display/19049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1343" y="462828"/>
            <a:ext cx="33337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09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GEOTROPISM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r>
              <a:rPr lang="en-ZA" dirty="0" smtClean="0"/>
              <a:t>When plants are laid on their side</a:t>
            </a:r>
          </a:p>
          <a:p>
            <a:r>
              <a:rPr lang="en-ZA" dirty="0" smtClean="0"/>
              <a:t>The </a:t>
            </a:r>
            <a:r>
              <a:rPr lang="en-ZA" dirty="0" err="1" smtClean="0"/>
              <a:t>auxins</a:t>
            </a:r>
            <a:r>
              <a:rPr lang="en-ZA" dirty="0" smtClean="0"/>
              <a:t> move to the bottom (gravity)</a:t>
            </a:r>
          </a:p>
          <a:p>
            <a:r>
              <a:rPr lang="en-ZA" dirty="0" err="1" smtClean="0"/>
              <a:t>Auxins</a:t>
            </a:r>
            <a:r>
              <a:rPr lang="en-ZA" dirty="0" smtClean="0"/>
              <a:t> inhibit cell division and elongation here.</a:t>
            </a:r>
          </a:p>
          <a:p>
            <a:r>
              <a:rPr lang="en-ZA" dirty="0" smtClean="0"/>
              <a:t>Root cells above still grow</a:t>
            </a:r>
          </a:p>
          <a:p>
            <a:r>
              <a:rPr lang="en-ZA" dirty="0" smtClean="0"/>
              <a:t>The root grows towards the gravity (downwards)</a:t>
            </a:r>
          </a:p>
          <a:p>
            <a:r>
              <a:rPr lang="en-ZA" dirty="0" smtClean="0"/>
              <a:t>This is called positive geotropism.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5679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lungtp.com/plantsupport/geotropism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8280" y="1386840"/>
            <a:ext cx="6263640" cy="435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86840" y="0"/>
            <a:ext cx="569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Experiment  to illustrate geotropism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1127760" y="838200"/>
            <a:ext cx="416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Roots growth downwards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228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63" y="953453"/>
            <a:ext cx="64674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21080" y="411480"/>
            <a:ext cx="705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Clinostat turned –roots growth straight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5955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ache2.allpostersimages.com/p/LRG/38/3816/6ZBYF00Z/posters/polking-fritz-scotch-pine-pinus-sylvestris-illustrating-geotropism-europ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880" y="796290"/>
            <a:ext cx="733044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49582" y="300644"/>
            <a:ext cx="497378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dirty="0" smtClean="0"/>
              <a:t>Tropism in nature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403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Unit questions </a:t>
            </a:r>
            <a:r>
              <a:rPr lang="en-ZA" dirty="0" err="1" smtClean="0"/>
              <a:t>pg</a:t>
            </a:r>
            <a:r>
              <a:rPr lang="en-ZA" dirty="0" smtClean="0"/>
              <a:t> 279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844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51274"/>
            <a:ext cx="4286046" cy="228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" y="2204864"/>
            <a:ext cx="4047650" cy="242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PLANT DEFENCE MECHANISMS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606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Acacia-collins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14422"/>
            <a:ext cx="4214842" cy="4697427"/>
          </a:xfrm>
          <a:prstGeom prst="rect">
            <a:avLst/>
          </a:prstGeom>
        </p:spPr>
      </p:pic>
      <p:pic>
        <p:nvPicPr>
          <p:cNvPr id="6" name="Content Placeholder 6" descr="250px-Rose_Prick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470" y="1214422"/>
            <a:ext cx="3532934" cy="45720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560" y="-14599"/>
            <a:ext cx="7772400" cy="1470025"/>
          </a:xfrm>
        </p:spPr>
        <p:txBody>
          <a:bodyPr/>
          <a:lstStyle/>
          <a:p>
            <a:r>
              <a:rPr lang="en-ZA" dirty="0" smtClean="0"/>
              <a:t>THORNS (mechanical defences)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393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5" name="Content Placeholder 4" descr="http://www.missouriplants.com/Whitealt/Acacia_angustissima_plant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22290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images.bidorbuy.co.za/user_images/651/390651_Acacia_senega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928802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357686" y="4786322"/>
            <a:ext cx="3786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Acacia species have thorns to prevent excessive feeding by giraffes, kudu, impala etc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53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286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en-GB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CHEMICAL DEFENCE</a:t>
            </a:r>
            <a:endParaRPr lang="en-ZA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1785926"/>
            <a:ext cx="857255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Many plants produce chemicals known as secondary metabolites that help protect them from herbivores. These chemicals acts as poisons, repellent, or affect the herbivores digestion. These include:</a:t>
            </a:r>
            <a:r>
              <a:rPr kumimoji="0" lang="en-GB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1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1765" y="2227262"/>
            <a:ext cx="8229600" cy="4525963"/>
          </a:xfrm>
        </p:spPr>
        <p:txBody>
          <a:bodyPr/>
          <a:lstStyle/>
          <a:p>
            <a:r>
              <a:rPr lang="en-US" dirty="0" err="1" smtClean="0"/>
              <a:t>auxin</a:t>
            </a:r>
            <a:endParaRPr lang="en-US" dirty="0" smtClean="0"/>
          </a:p>
          <a:p>
            <a:r>
              <a:rPr lang="en-US" dirty="0" smtClean="0"/>
              <a:t>gibberellins</a:t>
            </a:r>
          </a:p>
          <a:p>
            <a:r>
              <a:rPr lang="en-US" dirty="0" err="1" smtClean="0"/>
              <a:t>abscisic</a:t>
            </a:r>
            <a:r>
              <a:rPr lang="en-US" dirty="0" smtClean="0"/>
              <a:t> acid</a:t>
            </a:r>
            <a:endParaRPr lang="en-US" dirty="0"/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5706440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Responses are controlled by plant growth substances (hormones)</a:t>
            </a:r>
            <a:endParaRPr lang="en-US" dirty="0"/>
          </a:p>
        </p:txBody>
      </p:sp>
      <p:pic>
        <p:nvPicPr>
          <p:cNvPr id="480261" name="Picture 5" descr="39-09-FoolishSeedl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2150" y="311150"/>
            <a:ext cx="3162300" cy="2093913"/>
          </a:xfrm>
          <a:prstGeom prst="rect">
            <a:avLst/>
          </a:prstGeom>
          <a:noFill/>
        </p:spPr>
      </p:pic>
      <p:sp>
        <p:nvSpPr>
          <p:cNvPr id="480262" name="Rectangle 6"/>
          <p:cNvSpPr>
            <a:spLocks noChangeArrowheads="1"/>
          </p:cNvSpPr>
          <p:nvPr/>
        </p:nvSpPr>
        <p:spPr bwMode="auto">
          <a:xfrm>
            <a:off x="5000625" y="4137025"/>
            <a:ext cx="836613" cy="706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80263" name="Picture 7" descr="39-08-ApicalDominan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2150" y="2449513"/>
            <a:ext cx="3162300" cy="2205037"/>
          </a:xfrm>
          <a:prstGeom prst="rect">
            <a:avLst/>
          </a:prstGeom>
          <a:noFill/>
        </p:spPr>
      </p:pic>
      <p:pic>
        <p:nvPicPr>
          <p:cNvPr id="480264" name="Picture 8" descr="39-11-GibberellinEffec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2150" y="4700588"/>
            <a:ext cx="3162300" cy="2093912"/>
          </a:xfrm>
          <a:prstGeom prst="rect">
            <a:avLst/>
          </a:prstGeom>
          <a:noFill/>
        </p:spPr>
      </p:pic>
      <p:pic>
        <p:nvPicPr>
          <p:cNvPr id="48026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5616" y="4137025"/>
            <a:ext cx="2427288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221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0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0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0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0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0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404664"/>
            <a:ext cx="750099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Alkaloids – group of nitrogen containing compounds found in plants which act as poison.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Z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Tannin (phenol) – brownish substance found in plants with antiseptic properties that disrupt endocrine activities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Z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Terpenoids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these chemicals destroy the herbivores red blood cells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See</a:t>
            </a:r>
            <a:r>
              <a:rPr kumimoji="0" lang="en-GB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pg</a:t>
            </a:r>
            <a:r>
              <a:rPr kumimoji="0" lang="en-GB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276 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7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8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0" y="1013143"/>
            <a:ext cx="5284788" cy="5006657"/>
          </a:xfrm>
          <a:noFill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ZA" sz="2400" dirty="0" smtClean="0"/>
              <a:t>Functions:</a:t>
            </a:r>
          </a:p>
          <a:p>
            <a:pPr lvl="0"/>
            <a:r>
              <a:rPr lang="en-GB" sz="2400" dirty="0" smtClean="0"/>
              <a:t>Cell division</a:t>
            </a:r>
            <a:endParaRPr lang="en-ZA" sz="2400" dirty="0" smtClean="0"/>
          </a:p>
          <a:p>
            <a:pPr lvl="0"/>
            <a:r>
              <a:rPr lang="en-GB" sz="2400" dirty="0" smtClean="0"/>
              <a:t>Cell elongation (growth in stem length)</a:t>
            </a:r>
          </a:p>
          <a:p>
            <a:r>
              <a:rPr lang="en-GB" sz="2400" dirty="0" smtClean="0"/>
              <a:t>Tropic movement in stem and roots </a:t>
            </a:r>
            <a:endParaRPr lang="en-ZA" sz="2400" dirty="0" smtClean="0"/>
          </a:p>
          <a:p>
            <a:r>
              <a:rPr lang="en-GB" sz="2400" dirty="0" smtClean="0"/>
              <a:t>apical dominance (it suppresses the growth of the lateral buds.)</a:t>
            </a:r>
            <a:endParaRPr lang="en-ZA" sz="2400" dirty="0" smtClean="0"/>
          </a:p>
          <a:p>
            <a:r>
              <a:rPr lang="en-GB" sz="2400" dirty="0" smtClean="0"/>
              <a:t>Prevents the abscission of leaves and fruit</a:t>
            </a:r>
            <a:endParaRPr lang="en-ZA" sz="2400" dirty="0" smtClean="0"/>
          </a:p>
          <a:p>
            <a:pPr lvl="0"/>
            <a:r>
              <a:rPr lang="en-GB" sz="2400" dirty="0" smtClean="0"/>
              <a:t>Root initiation.</a:t>
            </a:r>
            <a:endParaRPr lang="en-ZA" sz="2400" dirty="0" smtClean="0"/>
          </a:p>
          <a:p>
            <a:pPr lvl="0"/>
            <a:r>
              <a:rPr lang="en-GB" sz="2400" dirty="0" smtClean="0"/>
              <a:t>The development of fruit and flowers</a:t>
            </a:r>
            <a:endParaRPr lang="en-ZA" sz="2400" dirty="0" smtClean="0"/>
          </a:p>
          <a:p>
            <a:pPr lvl="0"/>
            <a:r>
              <a:rPr lang="en-GB" sz="2400" dirty="0" smtClean="0"/>
              <a:t>The development of adventitious root in stem cuttings</a:t>
            </a:r>
            <a:endParaRPr lang="en-ZA" sz="2400" dirty="0" smtClean="0"/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title"/>
          </p:nvPr>
        </p:nvSpPr>
        <p:spPr>
          <a:xfrm>
            <a:off x="577850" y="300038"/>
            <a:ext cx="7772400" cy="762000"/>
          </a:xfrm>
        </p:spPr>
        <p:txBody>
          <a:bodyPr/>
          <a:lstStyle/>
          <a:p>
            <a:r>
              <a:rPr lang="en-US" dirty="0" err="1" smtClean="0"/>
              <a:t>Auxin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0700" y="3819525"/>
            <a:ext cx="35433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541" y="760412"/>
            <a:ext cx="41148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00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0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0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0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0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0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0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476"/>
            <a:ext cx="8229600" cy="5881687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Apical dominance</a:t>
            </a:r>
          </a:p>
          <a:p>
            <a:r>
              <a:rPr lang="en-ZA" dirty="0" smtClean="0"/>
              <a:t>The apical (top) shoot grows inhibiting the growth of lateral (side) shoots.</a:t>
            </a:r>
          </a:p>
          <a:p>
            <a:r>
              <a:rPr lang="en-ZA" dirty="0" smtClean="0"/>
              <a:t>By cutting off the apical buds (</a:t>
            </a:r>
            <a:r>
              <a:rPr lang="en-ZA" dirty="0" err="1" smtClean="0"/>
              <a:t>auxin</a:t>
            </a:r>
            <a:r>
              <a:rPr lang="en-ZA" dirty="0" smtClean="0"/>
              <a:t> removed) the growth of lateral branches is stimulated.</a:t>
            </a:r>
          </a:p>
          <a:p>
            <a:endParaRPr lang="en-ZA" dirty="0"/>
          </a:p>
        </p:txBody>
      </p:sp>
      <p:pic>
        <p:nvPicPr>
          <p:cNvPr id="6" name="Picture 9" descr="39_09ApicalDominance_LP"/>
          <p:cNvPicPr>
            <a:picLocks noChangeAspect="1" noChangeArrowheads="1"/>
          </p:cNvPicPr>
          <p:nvPr/>
        </p:nvPicPr>
        <p:blipFill>
          <a:blip r:embed="rId3">
            <a:lum bright="-2000" contrast="20000"/>
          </a:blip>
          <a:srcRect/>
          <a:stretch>
            <a:fillRect/>
          </a:stretch>
        </p:blipFill>
        <p:spPr bwMode="auto">
          <a:xfrm>
            <a:off x="3635896" y="2931125"/>
            <a:ext cx="5194596" cy="378447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3" y="2931125"/>
            <a:ext cx="2575448" cy="352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8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856" y="332656"/>
            <a:ext cx="35052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64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838256" cy="3276600"/>
          </a:xfrm>
        </p:spPr>
        <p:txBody>
          <a:bodyPr/>
          <a:lstStyle/>
          <a:p>
            <a:pPr>
              <a:buNone/>
            </a:pPr>
            <a:r>
              <a:rPr lang="en-GB" sz="2400" b="1" dirty="0" smtClean="0"/>
              <a:t>Stimulate:</a:t>
            </a:r>
            <a:endParaRPr lang="en-ZA" sz="2400" dirty="0" smtClean="0"/>
          </a:p>
          <a:p>
            <a:pPr lvl="0"/>
            <a:r>
              <a:rPr lang="en-GB" sz="2400" dirty="0" smtClean="0"/>
              <a:t>Stem elongation</a:t>
            </a:r>
            <a:endParaRPr lang="en-ZA" sz="2400" dirty="0" smtClean="0"/>
          </a:p>
          <a:p>
            <a:r>
              <a:rPr lang="en-GB" sz="2400" dirty="0" smtClean="0"/>
              <a:t>The germination of seeds</a:t>
            </a:r>
            <a:endParaRPr lang="en-ZA" sz="2400" dirty="0" smtClean="0"/>
          </a:p>
          <a:p>
            <a:pPr lvl="0"/>
            <a:r>
              <a:rPr lang="en-GB" sz="2400" dirty="0" smtClean="0"/>
              <a:t>Root growth</a:t>
            </a:r>
            <a:endParaRPr lang="en-ZA" sz="2400" dirty="0" smtClean="0"/>
          </a:p>
          <a:p>
            <a:pPr lvl="0"/>
            <a:r>
              <a:rPr lang="en-GB" sz="2400" dirty="0" smtClean="0"/>
              <a:t>Promotes flowering and fruit development</a:t>
            </a:r>
            <a:endParaRPr lang="en-ZA" sz="2400" dirty="0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Gibberellins</a:t>
            </a:r>
          </a:p>
        </p:txBody>
      </p:sp>
      <p:pic>
        <p:nvPicPr>
          <p:cNvPr id="486404" name="Picture 4" descr="39_10GibberellinEffect_U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8025" y="4495800"/>
            <a:ext cx="3279775" cy="2328863"/>
          </a:xfrm>
          <a:prstGeom prst="rect">
            <a:avLst/>
          </a:prstGeom>
          <a:noFill/>
        </p:spPr>
      </p:pic>
      <p:pic>
        <p:nvPicPr>
          <p:cNvPr id="486405" name="Picture 5" descr="39_11GAandNutrients_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495800"/>
            <a:ext cx="4495800" cy="2320925"/>
          </a:xfrm>
          <a:prstGeom prst="rect">
            <a:avLst/>
          </a:prstGeom>
          <a:noFill/>
        </p:spPr>
      </p:pic>
      <p:sp>
        <p:nvSpPr>
          <p:cNvPr id="486406" name="AutoShape 6"/>
          <p:cNvSpPr>
            <a:spLocks noChangeArrowheads="1"/>
          </p:cNvSpPr>
          <p:nvPr/>
        </p:nvSpPr>
        <p:spPr bwMode="auto">
          <a:xfrm>
            <a:off x="5599113" y="2992438"/>
            <a:ext cx="3451225" cy="1352550"/>
          </a:xfrm>
          <a:prstGeom prst="roundRect">
            <a:avLst>
              <a:gd name="adj" fmla="val 16667"/>
            </a:avLst>
          </a:prstGeom>
          <a:solidFill>
            <a:srgbClr val="FFCD1E"/>
          </a:solidFill>
          <a:ln w="9525">
            <a:noFill/>
            <a:round/>
            <a:headEnd/>
            <a:tailEnd/>
          </a:ln>
          <a:effectLst/>
        </p:spPr>
        <p:txBody>
          <a:bodyPr tIns="0" rIns="0" bIns="0">
            <a:spAutoFit/>
          </a:bodyPr>
          <a:lstStyle/>
          <a:p>
            <a:pPr algn="l"/>
            <a:r>
              <a:rPr lang="en-US" sz="2000" b="1" dirty="0">
                <a:solidFill>
                  <a:schemeClr val="tx2"/>
                </a:solidFill>
              </a:rPr>
              <a:t>plump grapes in grocery stores have been treated with gibberellin hormones while on the vine</a:t>
            </a:r>
          </a:p>
        </p:txBody>
      </p:sp>
    </p:spTree>
    <p:extLst>
      <p:ext uri="{BB962C8B-B14F-4D97-AF65-F5344CB8AC3E}">
        <p14:creationId xmlns:p14="http://schemas.microsoft.com/office/powerpoint/2010/main" val="120770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8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8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3" grpId="0" build="p" autoUpdateAnimBg="0"/>
      <p:bldP spid="4864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69950"/>
            <a:ext cx="8382000" cy="4737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school.net.th/library/create-web/10000/science/10000-6600/pic1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7374" y="816614"/>
            <a:ext cx="20669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09" name="Rectangle 1"/>
          <p:cNvSpPr>
            <a:spLocks noChangeArrowheads="1"/>
          </p:cNvSpPr>
          <p:nvPr/>
        </p:nvSpPr>
        <p:spPr bwMode="auto">
          <a:xfrm>
            <a:off x="208640" y="1074920"/>
            <a:ext cx="6097158" cy="40011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ordiaUPC" pitchFamily="34" charset="-34"/>
              </a:rPr>
              <a:t>Application of Gibberellins cause cell elongation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pic>
        <p:nvPicPr>
          <p:cNvPr id="4" name="Picture 3" descr="http://plantphys.info/plant_physiology/images/ricebioassay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790" y="1722664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8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biyolojiegitim.yyu.edu.tr/k/Gib/images/Gibberellin_jpg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240" y="1048702"/>
            <a:ext cx="4236720" cy="314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0" y="431521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/>
              <a:t>In this experiment carried out on germinating barley seeds, the results showed that the release of </a:t>
            </a:r>
            <a:r>
              <a:rPr lang="en-US" dirty="0" err="1"/>
              <a:t>gibberellin</a:t>
            </a:r>
            <a:r>
              <a:rPr lang="en-US" dirty="0"/>
              <a:t> from the embryo, </a:t>
            </a:r>
            <a:r>
              <a:rPr lang="en-US" dirty="0" smtClean="0"/>
              <a:t>triggers the germination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95698" y="342009"/>
            <a:ext cx="4227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b="1" dirty="0" smtClean="0"/>
              <a:t>Use  of gibberellins to stimulate seed germination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5222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554</Words>
  <Application>Microsoft Office PowerPoint</Application>
  <PresentationFormat>On-screen Show (4:3)</PresentationFormat>
  <Paragraphs>88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Responses are controlled by plant growth substances (hormones)</vt:lpstr>
      <vt:lpstr>Responses are controlled by plant growth substances (hormones)</vt:lpstr>
      <vt:lpstr>Auxin</vt:lpstr>
      <vt:lpstr>PowerPoint Presentation</vt:lpstr>
      <vt:lpstr>Gibberellins</vt:lpstr>
      <vt:lpstr>PowerPoint Presentation</vt:lpstr>
      <vt:lpstr>PowerPoint Presentation</vt:lpstr>
      <vt:lpstr>PowerPoint Presentation</vt:lpstr>
      <vt:lpstr>Abscisic acid (ABA)</vt:lpstr>
      <vt:lpstr>PowerPoint Presentation</vt:lpstr>
      <vt:lpstr>TROPISM</vt:lpstr>
      <vt:lpstr>PowerPoint Presentation</vt:lpstr>
      <vt:lpstr>PowerPoint Presentation</vt:lpstr>
      <vt:lpstr>PHOTOTROPISM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GEOTROPISM </vt:lpstr>
      <vt:lpstr>PowerPoint Presentation</vt:lpstr>
      <vt:lpstr>PowerPoint Presentation</vt:lpstr>
      <vt:lpstr>PowerPoint Presentation</vt:lpstr>
      <vt:lpstr>Unit questions pg 279</vt:lpstr>
      <vt:lpstr>PLANT DEFENCE MECHANISMS</vt:lpstr>
      <vt:lpstr>THORNS (mechanical defences)</vt:lpstr>
      <vt:lpstr>PowerPoint Presentation</vt:lpstr>
      <vt:lpstr>CHEMICAL DEFENCE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9</cp:revision>
  <dcterms:created xsi:type="dcterms:W3CDTF">2014-05-18T19:10:40Z</dcterms:created>
  <dcterms:modified xsi:type="dcterms:W3CDTF">2015-04-26T08:08:56Z</dcterms:modified>
</cp:coreProperties>
</file>