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41B44-B2D7-498E-ADA4-38AF1F50C648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60609-C1FB-4193-9792-2C8F3C31EB9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200740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20</a:t>
            </a:fld>
            <a:endParaRPr lang="en-Z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60609-C1FB-4193-9792-2C8F3C31EB91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2B8F919-3867-4A0F-97A0-5E934B6E6DF4}" type="datetimeFigureOut">
              <a:rPr lang="en-US" smtClean="0"/>
              <a:pPr/>
              <a:t>4/9/2014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02C0E85-9008-483E-B25D-32623A79E118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260648"/>
            <a:ext cx="3842740" cy="3744416"/>
          </a:xfrm>
        </p:spPr>
        <p:txBody>
          <a:bodyPr/>
          <a:lstStyle/>
          <a:p>
            <a:r>
              <a:rPr lang="en-ZA" dirty="0" smtClean="0"/>
              <a:t>STRAND 2:</a:t>
            </a:r>
            <a:br>
              <a:rPr lang="en-ZA" dirty="0" smtClean="0"/>
            </a:br>
            <a:r>
              <a:rPr lang="en-ZA" dirty="0" smtClean="0"/>
              <a:t>LIFE PROCESSES IN PLANTS AND ANIMALS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ACT 2.1.11 </a:t>
            </a:r>
            <a:r>
              <a:rPr lang="en-ZA" dirty="0" err="1" smtClean="0"/>
              <a:t>pg</a:t>
            </a:r>
            <a:r>
              <a:rPr lang="en-ZA" dirty="0" smtClean="0"/>
              <a:t> 132.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38720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24744" cy="1143000"/>
          </a:xfrm>
        </p:spPr>
        <p:txBody>
          <a:bodyPr/>
          <a:lstStyle/>
          <a:p>
            <a:r>
              <a:rPr lang="en-ZA" dirty="0" smtClean="0"/>
              <a:t>REVISION EXAMPLAR P2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344816" cy="4968552"/>
          </a:xfrm>
        </p:spPr>
        <p:txBody>
          <a:bodyPr/>
          <a:lstStyle/>
          <a:p>
            <a:r>
              <a:rPr lang="en-ZA" dirty="0" smtClean="0"/>
              <a:t>1.1 All excluding 1.1.9</a:t>
            </a:r>
          </a:p>
          <a:p>
            <a:r>
              <a:rPr lang="en-ZA" dirty="0" smtClean="0"/>
              <a:t>1.2.3.</a:t>
            </a:r>
          </a:p>
          <a:p>
            <a:r>
              <a:rPr lang="en-ZA" dirty="0" smtClean="0"/>
              <a:t>1.2.4</a:t>
            </a:r>
          </a:p>
          <a:p>
            <a:r>
              <a:rPr lang="en-ZA" dirty="0" smtClean="0"/>
              <a:t>1.2.6</a:t>
            </a:r>
          </a:p>
          <a:p>
            <a:r>
              <a:rPr lang="en-ZA" dirty="0" smtClean="0"/>
              <a:t>1.2.9</a:t>
            </a:r>
          </a:p>
          <a:p>
            <a:r>
              <a:rPr lang="en-ZA" dirty="0" smtClean="0"/>
              <a:t>1.2.10</a:t>
            </a:r>
          </a:p>
          <a:p>
            <a:r>
              <a:rPr lang="en-ZA" dirty="0" smtClean="0"/>
              <a:t>1.3.1-1.3.3</a:t>
            </a:r>
          </a:p>
          <a:p>
            <a:r>
              <a:rPr lang="en-ZA" dirty="0" smtClean="0"/>
              <a:t>1.3.9-1.3.10</a:t>
            </a:r>
          </a:p>
          <a:p>
            <a:pPr marL="68580" indent="0">
              <a:buNone/>
            </a:pPr>
            <a:r>
              <a:rPr lang="en-ZA" dirty="0" smtClean="0"/>
              <a:t>All of Q2 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045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EXTERNAL FACTORS: </a:t>
            </a:r>
            <a:br>
              <a:rPr lang="en-ZA" dirty="0" smtClean="0"/>
            </a:br>
            <a:r>
              <a:rPr lang="en-ZA" dirty="0" smtClean="0"/>
              <a:t>The Carbon dioxide concentration.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ZA" dirty="0" smtClean="0"/>
          </a:p>
          <a:p>
            <a:r>
              <a:rPr lang="en-ZA" dirty="0" smtClean="0"/>
              <a:t>Low levels of CO</a:t>
            </a:r>
            <a:r>
              <a:rPr lang="en-ZA" sz="1800" dirty="0" smtClean="0"/>
              <a:t>2</a:t>
            </a:r>
            <a:r>
              <a:rPr lang="en-ZA" dirty="0" smtClean="0"/>
              <a:t> result in low levels of photosynthesis.</a:t>
            </a:r>
          </a:p>
          <a:p>
            <a:r>
              <a:rPr lang="en-ZA" dirty="0" smtClean="0"/>
              <a:t>As CO</a:t>
            </a:r>
            <a:r>
              <a:rPr lang="en-ZA" sz="1800" dirty="0" smtClean="0"/>
              <a:t>2</a:t>
            </a:r>
            <a:r>
              <a:rPr lang="en-ZA" dirty="0" smtClean="0"/>
              <a:t> concentration increases, the rate of photosynthesis increases up to a point where the rate levels off.</a:t>
            </a:r>
          </a:p>
          <a:p>
            <a:r>
              <a:rPr lang="en-ZA" dirty="0" smtClean="0"/>
              <a:t>The rate levels off due to the toxic effect of </a:t>
            </a:r>
            <a:r>
              <a:rPr lang="en-ZA" dirty="0"/>
              <a:t>CO</a:t>
            </a:r>
            <a:r>
              <a:rPr lang="en-ZA" sz="1800" dirty="0"/>
              <a:t>2</a:t>
            </a:r>
            <a:r>
              <a:rPr lang="en-ZA" dirty="0"/>
              <a:t> </a:t>
            </a:r>
            <a:r>
              <a:rPr lang="en-ZA" dirty="0" smtClean="0"/>
              <a:t>and/or because the rate was restricted by other limiting factors (e.g. too little water, or light)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86351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Light intensity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As light intensity increases, the rate of photosynthesis increases. </a:t>
            </a:r>
          </a:p>
          <a:p>
            <a:r>
              <a:rPr lang="en-ZA" dirty="0" smtClean="0"/>
              <a:t>It levels off at a particular point, due to other limiting factors (too little </a:t>
            </a:r>
            <a:r>
              <a:rPr lang="en-ZA" dirty="0"/>
              <a:t>CO</a:t>
            </a:r>
            <a:r>
              <a:rPr lang="en-ZA" sz="1800" dirty="0"/>
              <a:t>2</a:t>
            </a:r>
            <a:r>
              <a:rPr lang="en-ZA" dirty="0"/>
              <a:t> </a:t>
            </a:r>
            <a:r>
              <a:rPr lang="en-ZA" dirty="0" smtClean="0"/>
              <a:t>or water). 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48590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Temperature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As temperature rises, the rate of photosynthesis increases until the optimum temperature is reached. </a:t>
            </a:r>
            <a:endParaRPr lang="en-ZA" dirty="0"/>
          </a:p>
          <a:p>
            <a:r>
              <a:rPr lang="en-ZA" dirty="0" smtClean="0"/>
              <a:t>If temperatures are raised above optimum, the rate of photosynthesis decreases because the enzymes denature. 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5417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mtClean="0"/>
              <a:t>BIOLOGICAL </a:t>
            </a:r>
            <a:r>
              <a:rPr lang="en-ZA" dirty="0" smtClean="0"/>
              <a:t>IMPORTANCE OF PHOTOSYNTHESIS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Provides food for other trophic levels.</a:t>
            </a:r>
          </a:p>
          <a:p>
            <a:r>
              <a:rPr lang="en-ZA" dirty="0" smtClean="0"/>
              <a:t>Controls the </a:t>
            </a:r>
            <a:r>
              <a:rPr lang="en-ZA" dirty="0"/>
              <a:t>CO</a:t>
            </a:r>
            <a:r>
              <a:rPr lang="en-ZA" sz="1800" dirty="0"/>
              <a:t>2</a:t>
            </a:r>
            <a:r>
              <a:rPr lang="en-ZA" dirty="0"/>
              <a:t> </a:t>
            </a:r>
            <a:r>
              <a:rPr lang="en-ZA" dirty="0" smtClean="0"/>
              <a:t>and O</a:t>
            </a:r>
            <a:r>
              <a:rPr lang="en-ZA" sz="1800" dirty="0" smtClean="0"/>
              <a:t>2</a:t>
            </a:r>
            <a:r>
              <a:rPr lang="en-ZA" dirty="0" smtClean="0"/>
              <a:t> concentrations.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30164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ACT </a:t>
            </a:r>
            <a:r>
              <a:rPr lang="en-ZA" dirty="0" smtClean="0"/>
              <a:t>2.1.12 </a:t>
            </a:r>
            <a:r>
              <a:rPr lang="en-ZA" dirty="0" smtClean="0"/>
              <a:t>pg </a:t>
            </a:r>
            <a:r>
              <a:rPr lang="en-ZA" dirty="0" smtClean="0"/>
              <a:t>135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428308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GREENHOUSES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COLOUR IS A GREENHOUSE?</a:t>
            </a:r>
          </a:p>
        </p:txBody>
      </p:sp>
    </p:spTree>
    <p:extLst>
      <p:ext uri="{BB962C8B-B14F-4D97-AF65-F5344CB8AC3E}">
        <p14:creationId xmlns="" xmlns:p14="http://schemas.microsoft.com/office/powerpoint/2010/main" val="37431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Made of transparent material. Allows light in.</a:t>
            </a:r>
          </a:p>
          <a:p>
            <a:r>
              <a:rPr lang="en-ZA" dirty="0" smtClean="0"/>
              <a:t>Prevents pests and cold from entering.</a:t>
            </a:r>
          </a:p>
          <a:p>
            <a:r>
              <a:rPr lang="en-ZA" dirty="0" smtClean="0"/>
              <a:t>Light, temperature, </a:t>
            </a:r>
            <a:r>
              <a:rPr lang="en-ZA" dirty="0"/>
              <a:t>CO</a:t>
            </a:r>
            <a:r>
              <a:rPr lang="en-ZA" sz="1800" dirty="0"/>
              <a:t>2</a:t>
            </a:r>
            <a:r>
              <a:rPr lang="en-ZA" dirty="0"/>
              <a:t> </a:t>
            </a:r>
            <a:r>
              <a:rPr lang="en-ZA" dirty="0" smtClean="0"/>
              <a:t>concentration and humidity are controlled to create ideal conditions for the growth of plants. </a:t>
            </a:r>
          </a:p>
          <a:p>
            <a:r>
              <a:rPr lang="en-ZA" dirty="0" smtClean="0"/>
              <a:t>How are each of the above controlled?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608" y="980728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ZA" smtClean="0"/>
              <a:t>GREENHOUSES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2146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ACT 2.1.13 </a:t>
            </a:r>
            <a:r>
              <a:rPr lang="en-ZA" dirty="0" err="1" smtClean="0"/>
              <a:t>pg</a:t>
            </a:r>
            <a:r>
              <a:rPr lang="en-ZA" dirty="0" smtClean="0"/>
              <a:t> 136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48665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984" y="908720"/>
            <a:ext cx="3960440" cy="1470025"/>
          </a:xfrm>
        </p:spPr>
        <p:txBody>
          <a:bodyPr>
            <a:normAutofit/>
          </a:bodyPr>
          <a:lstStyle/>
          <a:p>
            <a:pPr algn="ctr"/>
            <a:r>
              <a:rPr lang="en-ZA" sz="3200" b="1" dirty="0" smtClean="0"/>
              <a:t>PHOTOSYNTHESIS</a:t>
            </a:r>
            <a:endParaRPr lang="en-Z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ACT 2.1.14 </a:t>
            </a:r>
            <a:r>
              <a:rPr lang="en-ZA" dirty="0" err="1" smtClean="0"/>
              <a:t>pg</a:t>
            </a:r>
            <a:r>
              <a:rPr lang="en-ZA" dirty="0" smtClean="0"/>
              <a:t> 137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4156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Act 2.1.15 </a:t>
            </a:r>
            <a:r>
              <a:rPr lang="en-ZA" dirty="0"/>
              <a:t>only part B </a:t>
            </a:r>
            <a:r>
              <a:rPr lang="en-ZA" dirty="0" err="1" smtClean="0"/>
              <a:t>pg</a:t>
            </a:r>
            <a:r>
              <a:rPr lang="en-ZA" dirty="0" smtClean="0"/>
              <a:t> 139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14838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020" y="3501008"/>
            <a:ext cx="2444424" cy="339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-99392"/>
            <a:ext cx="2808430" cy="757888"/>
          </a:xfrm>
        </p:spPr>
        <p:txBody>
          <a:bodyPr/>
          <a:lstStyle/>
          <a:p>
            <a:r>
              <a:rPr lang="en-ZA" dirty="0" smtClean="0"/>
              <a:t>Equation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5"/>
            <a:ext cx="9144000" cy="3096344"/>
          </a:xfrm>
        </p:spPr>
        <p:txBody>
          <a:bodyPr/>
          <a:lstStyle/>
          <a:p>
            <a:pPr>
              <a:buNone/>
            </a:pPr>
            <a:r>
              <a:rPr lang="en-ZA" dirty="0" smtClean="0"/>
              <a:t>     In words:</a:t>
            </a: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Carbon Dioxide + water + Light </a:t>
            </a:r>
            <a:r>
              <a:rPr lang="en-ZA" sz="6000" dirty="0" smtClean="0"/>
              <a:t>→</a:t>
            </a:r>
            <a:r>
              <a:rPr lang="en-ZA" dirty="0" smtClean="0"/>
              <a:t> Glucose +Oxygen</a:t>
            </a:r>
          </a:p>
          <a:p>
            <a:pPr>
              <a:buNone/>
            </a:pPr>
            <a:r>
              <a:rPr lang="en-ZA" dirty="0" smtClean="0"/>
              <a:t>	  In symbols:	</a:t>
            </a:r>
            <a:r>
              <a:rPr lang="en-ZA" dirty="0"/>
              <a:t>	</a:t>
            </a:r>
            <a:r>
              <a:rPr lang="en-ZA" dirty="0" smtClean="0"/>
              <a:t>	</a:t>
            </a:r>
          </a:p>
          <a:p>
            <a:pPr>
              <a:buNone/>
            </a:pPr>
            <a:r>
              <a:rPr lang="en-ZA" dirty="0"/>
              <a:t>		</a:t>
            </a:r>
            <a:r>
              <a:rPr lang="en-ZA" dirty="0" smtClean="0"/>
              <a:t>CO</a:t>
            </a:r>
            <a:r>
              <a:rPr lang="en-ZA" sz="2000" dirty="0" smtClean="0"/>
              <a:t>2</a:t>
            </a:r>
            <a:r>
              <a:rPr lang="en-ZA" dirty="0" smtClean="0"/>
              <a:t>	        + H</a:t>
            </a:r>
            <a:r>
              <a:rPr lang="en-ZA" sz="2000" dirty="0" smtClean="0"/>
              <a:t>2</a:t>
            </a:r>
            <a:r>
              <a:rPr lang="en-ZA" dirty="0" smtClean="0"/>
              <a:t>O     + Energy </a:t>
            </a:r>
            <a:r>
              <a:rPr lang="en-ZA" sz="4800" dirty="0" smtClean="0"/>
              <a:t>→ </a:t>
            </a:r>
            <a:r>
              <a:rPr lang="en-ZA" dirty="0" smtClean="0"/>
              <a:t>C</a:t>
            </a:r>
            <a:r>
              <a:rPr lang="en-ZA" sz="1800" dirty="0" smtClean="0"/>
              <a:t>6</a:t>
            </a:r>
            <a:r>
              <a:rPr lang="en-ZA" dirty="0" smtClean="0"/>
              <a:t>H</a:t>
            </a:r>
            <a:r>
              <a:rPr lang="en-ZA" sz="1800" dirty="0" smtClean="0"/>
              <a:t>12</a:t>
            </a:r>
            <a:r>
              <a:rPr lang="en-ZA" dirty="0" smtClean="0"/>
              <a:t>O</a:t>
            </a:r>
            <a:r>
              <a:rPr lang="en-ZA" sz="1800" dirty="0" smtClean="0"/>
              <a:t>6</a:t>
            </a:r>
            <a:r>
              <a:rPr lang="en-ZA" dirty="0"/>
              <a:t>  </a:t>
            </a:r>
            <a:r>
              <a:rPr lang="en-ZA" dirty="0" smtClean="0"/>
              <a:t>+ O</a:t>
            </a:r>
            <a:r>
              <a:rPr lang="en-ZA" sz="2000" dirty="0" smtClean="0"/>
              <a:t>2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788594" y="213285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Chlorophyll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141277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Enzymes</a:t>
            </a:r>
            <a:endParaRPr lang="en-ZA" dirty="0"/>
          </a:p>
        </p:txBody>
      </p:sp>
      <p:grpSp>
        <p:nvGrpSpPr>
          <p:cNvPr id="10" name="Group 9"/>
          <p:cNvGrpSpPr/>
          <p:nvPr/>
        </p:nvGrpSpPr>
        <p:grpSpPr>
          <a:xfrm>
            <a:off x="251520" y="908721"/>
            <a:ext cx="5182643" cy="4915003"/>
            <a:chOff x="251520" y="908721"/>
            <a:chExt cx="5182643" cy="4915003"/>
          </a:xfrm>
        </p:grpSpPr>
        <p:sp>
          <p:nvSpPr>
            <p:cNvPr id="6" name="Oval 5"/>
            <p:cNvSpPr/>
            <p:nvPr/>
          </p:nvSpPr>
          <p:spPr>
            <a:xfrm>
              <a:off x="251520" y="908721"/>
              <a:ext cx="5182643" cy="3290024"/>
            </a:xfrm>
            <a:prstGeom prst="ellipse">
              <a:avLst/>
            </a:prstGeom>
            <a:solidFill>
              <a:schemeClr val="accent1"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cxnSp>
          <p:nvCxnSpPr>
            <p:cNvPr id="8" name="Straight Connector 7"/>
            <p:cNvCxnSpPr>
              <a:stCxn id="6" idx="4"/>
            </p:cNvCxnSpPr>
            <p:nvPr/>
          </p:nvCxnSpPr>
          <p:spPr>
            <a:xfrm flipH="1">
              <a:off x="2023894" y="4198745"/>
              <a:ext cx="818948" cy="99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434129" y="5115838"/>
              <a:ext cx="3561807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63000"/>
                          <a:sat val="105000"/>
                        </a:schemeClr>
                      </a:gs>
                      <a:gs pos="90000">
                        <a:schemeClr val="accent1">
                          <a:shade val="50000"/>
                          <a:satMod val="100000"/>
                        </a:schemeClr>
                      </a:gs>
                    </a:gsLst>
                    <a:lin ang="5400000"/>
                  </a:gra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</a:rPr>
                <a:t>Requirements</a:t>
              </a:r>
              <a:endParaRPr lang="en-US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857884" y="1597442"/>
            <a:ext cx="1440160" cy="211959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6288792" y="3717032"/>
            <a:ext cx="3714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957255" y="4273416"/>
            <a:ext cx="20922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Product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Can 17"/>
          <p:cNvSpPr/>
          <p:nvPr/>
        </p:nvSpPr>
        <p:spPr>
          <a:xfrm>
            <a:off x="7524328" y="1597442"/>
            <a:ext cx="1152128" cy="2119590"/>
          </a:xfrm>
          <a:prstGeom prst="can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956376" y="3717032"/>
            <a:ext cx="144016" cy="1752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047953" y="5373216"/>
            <a:ext cx="29546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By-product</a:t>
            </a:r>
            <a:endParaRPr lang="en-U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animBg="1"/>
      <p:bldP spid="17" grpId="0"/>
      <p:bldP spid="18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site of photosynthesis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chloroplasts</a:t>
            </a:r>
          </a:p>
          <a:p>
            <a:r>
              <a:rPr lang="en-ZA" dirty="0" smtClean="0"/>
              <a:t>Redraw annotated diagram fig 2.1.7 </a:t>
            </a:r>
            <a:r>
              <a:rPr lang="en-ZA" dirty="0" err="1" smtClean="0"/>
              <a:t>pg</a:t>
            </a:r>
            <a:r>
              <a:rPr lang="en-ZA" dirty="0" smtClean="0"/>
              <a:t> 125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detailed process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01" y="2323652"/>
            <a:ext cx="7480500" cy="3508977"/>
          </a:xfrm>
        </p:spPr>
        <p:txBody>
          <a:bodyPr/>
          <a:lstStyle/>
          <a:p>
            <a:r>
              <a:rPr lang="en-ZA" dirty="0" smtClean="0"/>
              <a:t>See diagram fig. 2.1.8 </a:t>
            </a:r>
            <a:r>
              <a:rPr lang="en-ZA" dirty="0" err="1" smtClean="0"/>
              <a:t>pg</a:t>
            </a:r>
            <a:r>
              <a:rPr lang="en-ZA" dirty="0" smtClean="0"/>
              <a:t> 126</a:t>
            </a:r>
          </a:p>
          <a:p>
            <a:r>
              <a:rPr lang="en-ZA" dirty="0" smtClean="0"/>
              <a:t>LIGHT PHASE (light dependent)</a:t>
            </a:r>
          </a:p>
          <a:p>
            <a:r>
              <a:rPr lang="en-ZA" dirty="0" smtClean="0"/>
              <a:t>Occurs in the grana</a:t>
            </a:r>
          </a:p>
          <a:p>
            <a:r>
              <a:rPr lang="en-ZA" dirty="0" smtClean="0"/>
              <a:t>Light energy: 	1. splits H</a:t>
            </a:r>
            <a:r>
              <a:rPr lang="en-ZA" sz="1800" dirty="0" smtClean="0"/>
              <a:t>2</a:t>
            </a:r>
            <a:r>
              <a:rPr lang="en-ZA" dirty="0" smtClean="0"/>
              <a:t>O into H and </a:t>
            </a:r>
            <a:r>
              <a:rPr lang="en-ZA" dirty="0"/>
              <a:t>O</a:t>
            </a:r>
            <a:r>
              <a:rPr lang="en-ZA" sz="1800" dirty="0"/>
              <a:t>2</a:t>
            </a:r>
            <a:endParaRPr lang="en-ZA" dirty="0"/>
          </a:p>
          <a:p>
            <a:pPr marL="68580" indent="0">
              <a:buNone/>
            </a:pPr>
            <a:r>
              <a:rPr lang="en-ZA" dirty="0"/>
              <a:t>	</a:t>
            </a:r>
            <a:r>
              <a:rPr lang="en-ZA" dirty="0" smtClean="0"/>
              <a:t>		</a:t>
            </a:r>
            <a:r>
              <a:rPr lang="en-ZA" sz="2400" dirty="0" smtClean="0"/>
              <a:t>2. Forms ATP (energy carrier)</a:t>
            </a:r>
          </a:p>
          <a:p>
            <a:r>
              <a:rPr lang="en-ZA" dirty="0" smtClean="0"/>
              <a:t>O</a:t>
            </a:r>
            <a:r>
              <a:rPr lang="en-ZA" sz="1800" dirty="0" smtClean="0"/>
              <a:t>2</a:t>
            </a:r>
            <a:r>
              <a:rPr lang="en-ZA" dirty="0" smtClean="0"/>
              <a:t> is released to the atmosphere</a:t>
            </a:r>
          </a:p>
          <a:p>
            <a:r>
              <a:rPr lang="en-ZA" dirty="0" smtClean="0"/>
              <a:t>H is carried to the dark phase by coenzyme. </a:t>
            </a:r>
            <a:endParaRPr lang="en-ZA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261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en-ZA" dirty="0" smtClean="0"/>
              <a:t>DARK PHASE (light </a:t>
            </a:r>
            <a:r>
              <a:rPr lang="en-ZA" dirty="0" err="1" smtClean="0"/>
              <a:t>independant</a:t>
            </a:r>
            <a:r>
              <a:rPr lang="en-ZA" dirty="0" smtClean="0"/>
              <a:t>)</a:t>
            </a:r>
          </a:p>
          <a:p>
            <a:r>
              <a:rPr lang="en-ZA" dirty="0" smtClean="0"/>
              <a:t>Occurs in the </a:t>
            </a:r>
            <a:r>
              <a:rPr lang="en-ZA" dirty="0" err="1" smtClean="0"/>
              <a:t>stroma</a:t>
            </a:r>
            <a:r>
              <a:rPr lang="en-ZA" dirty="0" smtClean="0"/>
              <a:t>.</a:t>
            </a:r>
          </a:p>
          <a:p>
            <a:r>
              <a:rPr lang="en-ZA" dirty="0" smtClean="0"/>
              <a:t>CO</a:t>
            </a:r>
            <a:r>
              <a:rPr lang="en-ZA" sz="1800" dirty="0" smtClean="0"/>
              <a:t>2</a:t>
            </a:r>
            <a:r>
              <a:rPr lang="en-ZA" dirty="0" smtClean="0"/>
              <a:t> from the atmosphere combines with H from the light phase to form carbohydrates. </a:t>
            </a:r>
          </a:p>
          <a:p>
            <a:r>
              <a:rPr lang="en-ZA" dirty="0" smtClean="0"/>
              <a:t>High energy H and ATP provide energy.</a:t>
            </a:r>
          </a:p>
          <a:p>
            <a:r>
              <a:rPr lang="en-ZA" dirty="0" smtClean="0"/>
              <a:t>Enzymes control the reactions.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0943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024744" cy="1143000"/>
          </a:xfrm>
        </p:spPr>
        <p:txBody>
          <a:bodyPr/>
          <a:lstStyle/>
          <a:p>
            <a:r>
              <a:rPr lang="en-ZA" dirty="0" smtClean="0"/>
              <a:t>ACT. 2.1.8. </a:t>
            </a:r>
            <a:r>
              <a:rPr lang="en-ZA" dirty="0" err="1" smtClean="0"/>
              <a:t>Pg</a:t>
            </a:r>
            <a:r>
              <a:rPr lang="en-ZA" dirty="0" smtClean="0"/>
              <a:t> 127.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051701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41784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/>
          <a:lstStyle/>
          <a:p>
            <a:r>
              <a:rPr lang="en-ZA" dirty="0" smtClean="0"/>
              <a:t>ACT 2.1.10 </a:t>
            </a:r>
            <a:r>
              <a:rPr lang="en-ZA" dirty="0" err="1" smtClean="0"/>
              <a:t>pg</a:t>
            </a:r>
            <a:r>
              <a:rPr lang="en-ZA" dirty="0" smtClean="0"/>
              <a:t> 129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324657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Factors affecting the rate of photosynthesis	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ZA" dirty="0" smtClean="0"/>
              <a:t>*The more ‘ingredients’ available the faster the process</a:t>
            </a:r>
          </a:p>
          <a:p>
            <a:pPr marL="68580" indent="0">
              <a:buNone/>
            </a:pPr>
            <a:r>
              <a:rPr lang="en-ZA" dirty="0" smtClean="0"/>
              <a:t>INTERNAL FACTORS 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Adaptations of leaves </a:t>
            </a:r>
            <a:r>
              <a:rPr lang="en-ZA" dirty="0" err="1" smtClean="0"/>
              <a:t>pg</a:t>
            </a:r>
            <a:r>
              <a:rPr lang="en-ZA" dirty="0" smtClean="0"/>
              <a:t> 130 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+ diagram </a:t>
            </a:r>
            <a:r>
              <a:rPr lang="en-ZA" dirty="0" err="1" smtClean="0"/>
              <a:t>pg</a:t>
            </a:r>
            <a:r>
              <a:rPr lang="en-ZA" dirty="0" smtClean="0"/>
              <a:t> 131.</a:t>
            </a:r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9874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791</TotalTime>
  <Words>405</Words>
  <Application>Microsoft Office PowerPoint</Application>
  <PresentationFormat>On-screen Show (4:3)</PresentationFormat>
  <Paragraphs>92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STRAND 2: LIFE PROCESSES IN PLANTS AND ANIMALS</vt:lpstr>
      <vt:lpstr>PHOTOSYNTHESIS</vt:lpstr>
      <vt:lpstr>Equation</vt:lpstr>
      <vt:lpstr>The site of photosynthesis</vt:lpstr>
      <vt:lpstr>The detailed process</vt:lpstr>
      <vt:lpstr>Slide 6</vt:lpstr>
      <vt:lpstr>ACT. 2.1.8. Pg 127.</vt:lpstr>
      <vt:lpstr>ACT 2.1.10 pg 129</vt:lpstr>
      <vt:lpstr>Factors affecting the rate of photosynthesis </vt:lpstr>
      <vt:lpstr>ACT 2.1.11 pg 132.</vt:lpstr>
      <vt:lpstr>REVISION EXAMPLAR P2</vt:lpstr>
      <vt:lpstr>EXTERNAL FACTORS:  The Carbon dioxide concentration.</vt:lpstr>
      <vt:lpstr>Light intensity</vt:lpstr>
      <vt:lpstr>Temperature </vt:lpstr>
      <vt:lpstr>BIOLOGICAL IMPORTANCE OF PHOTOSYNTHESIS</vt:lpstr>
      <vt:lpstr>ACT 2.1.12 pg 135</vt:lpstr>
      <vt:lpstr>GREENHOUSES</vt:lpstr>
      <vt:lpstr>Slide 18</vt:lpstr>
      <vt:lpstr>ACT 2.1.13 pg 136</vt:lpstr>
      <vt:lpstr>ACT 2.1.14 pg 137</vt:lpstr>
      <vt:lpstr>Act 2.1.15 only part B pg 139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PROCESSES IN PLANTS AND ANIMALS</dc:title>
  <dc:creator>Rashid</dc:creator>
  <cp:lastModifiedBy>Rashid</cp:lastModifiedBy>
  <cp:revision>18</cp:revision>
  <dcterms:created xsi:type="dcterms:W3CDTF">2014-03-04T10:41:22Z</dcterms:created>
  <dcterms:modified xsi:type="dcterms:W3CDTF">2014-04-09T06:27:05Z</dcterms:modified>
</cp:coreProperties>
</file>