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257" r:id="rId3"/>
    <p:sldId id="296" r:id="rId4"/>
    <p:sldId id="258" r:id="rId5"/>
    <p:sldId id="260" r:id="rId6"/>
    <p:sldId id="261" r:id="rId7"/>
    <p:sldId id="320" r:id="rId8"/>
    <p:sldId id="321" r:id="rId9"/>
    <p:sldId id="307" r:id="rId10"/>
    <p:sldId id="259" r:id="rId11"/>
    <p:sldId id="262" r:id="rId12"/>
    <p:sldId id="263" r:id="rId13"/>
    <p:sldId id="264" r:id="rId14"/>
    <p:sldId id="271" r:id="rId15"/>
    <p:sldId id="265" r:id="rId16"/>
    <p:sldId id="300" r:id="rId17"/>
    <p:sldId id="308" r:id="rId18"/>
    <p:sldId id="267" r:id="rId19"/>
    <p:sldId id="314" r:id="rId20"/>
    <p:sldId id="315" r:id="rId21"/>
    <p:sldId id="316" r:id="rId22"/>
    <p:sldId id="324" r:id="rId23"/>
    <p:sldId id="269" r:id="rId24"/>
    <p:sldId id="323" r:id="rId25"/>
    <p:sldId id="325" r:id="rId26"/>
    <p:sldId id="326" r:id="rId27"/>
    <p:sldId id="298" r:id="rId28"/>
    <p:sldId id="299" r:id="rId29"/>
    <p:sldId id="275" r:id="rId30"/>
    <p:sldId id="279" r:id="rId31"/>
    <p:sldId id="276" r:id="rId32"/>
    <p:sldId id="280" r:id="rId33"/>
    <p:sldId id="277" r:id="rId34"/>
    <p:sldId id="281" r:id="rId35"/>
    <p:sldId id="278" r:id="rId36"/>
    <p:sldId id="282" r:id="rId37"/>
    <p:sldId id="322" r:id="rId38"/>
    <p:sldId id="283" r:id="rId39"/>
    <p:sldId id="284" r:id="rId40"/>
    <p:sldId id="285" r:id="rId41"/>
    <p:sldId id="286" r:id="rId42"/>
    <p:sldId id="287" r:id="rId43"/>
    <p:sldId id="288" r:id="rId44"/>
    <p:sldId id="289" r:id="rId45"/>
    <p:sldId id="290" r:id="rId46"/>
    <p:sldId id="291" r:id="rId47"/>
    <p:sldId id="292" r:id="rId48"/>
    <p:sldId id="305" r:id="rId49"/>
    <p:sldId id="319" r:id="rId50"/>
    <p:sldId id="318" r:id="rId51"/>
    <p:sldId id="293" r:id="rId52"/>
    <p:sldId id="309" r:id="rId53"/>
    <p:sldId id="310" r:id="rId54"/>
    <p:sldId id="311" r:id="rId55"/>
    <p:sldId id="312" r:id="rId56"/>
    <p:sldId id="313" r:id="rId57"/>
    <p:sldId id="294" r:id="rId58"/>
    <p:sldId id="327" r:id="rId59"/>
    <p:sldId id="295" r:id="rId60"/>
  </p:sldIdLst>
  <p:sldSz cx="9144000" cy="6858000" type="screen4x3"/>
  <p:notesSz cx="6858000" cy="9715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0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5775"/>
          </a:xfrm>
          <a:prstGeom prst="rect">
            <a:avLst/>
          </a:prstGeom>
        </p:spPr>
        <p:txBody>
          <a:bodyPr vert="horz" lIns="91440" tIns="45720" rIns="91440" bIns="45720" rtlCol="0"/>
          <a:lstStyle>
            <a:lvl1pPr algn="r">
              <a:defRPr sz="1200"/>
            </a:lvl1pPr>
          </a:lstStyle>
          <a:p>
            <a:fld id="{DD8086B0-4F6A-4AFB-AEC1-1289C4C6DF07}" type="datetimeFigureOut">
              <a:rPr lang="en-US" smtClean="0"/>
              <a:t>10/12/2018</a:t>
            </a:fld>
            <a:endParaRPr lang="en-US"/>
          </a:p>
        </p:txBody>
      </p:sp>
      <p:sp>
        <p:nvSpPr>
          <p:cNvPr id="4" name="Slide Image Placeholder 3"/>
          <p:cNvSpPr>
            <a:spLocks noGrp="1" noRot="1" noChangeAspect="1"/>
          </p:cNvSpPr>
          <p:nvPr>
            <p:ph type="sldImg" idx="2"/>
          </p:nvPr>
        </p:nvSpPr>
        <p:spPr>
          <a:xfrm>
            <a:off x="1000125" y="728663"/>
            <a:ext cx="4857750" cy="36433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14863"/>
            <a:ext cx="5486400" cy="43719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8138"/>
            <a:ext cx="2971800" cy="4857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8138"/>
            <a:ext cx="2971800" cy="485775"/>
          </a:xfrm>
          <a:prstGeom prst="rect">
            <a:avLst/>
          </a:prstGeom>
        </p:spPr>
        <p:txBody>
          <a:bodyPr vert="horz" lIns="91440" tIns="45720" rIns="91440" bIns="45720" rtlCol="0" anchor="b"/>
          <a:lstStyle>
            <a:lvl1pPr algn="r">
              <a:defRPr sz="1200"/>
            </a:lvl1pPr>
          </a:lstStyle>
          <a:p>
            <a:fld id="{3DC3B7F6-E93C-4FCA-B09B-9A081089DA9A}" type="slidenum">
              <a:rPr lang="en-US" smtClean="0"/>
              <a:t>‹#›</a:t>
            </a:fld>
            <a:endParaRPr lang="en-US"/>
          </a:p>
        </p:txBody>
      </p:sp>
    </p:spTree>
    <p:extLst>
      <p:ext uri="{BB962C8B-B14F-4D97-AF65-F5344CB8AC3E}">
        <p14:creationId xmlns:p14="http://schemas.microsoft.com/office/powerpoint/2010/main" val="3752133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Note to the teacher:</a:t>
            </a:r>
          </a:p>
          <a:p>
            <a:pPr eaLnBrk="1" hangingPunct="1"/>
            <a:r>
              <a:rPr lang="en-US" smtClean="0"/>
              <a:t>This list can be used as a pre learning tool, were you can ask learners to copy them down and find their meanings before you begin the module.</a:t>
            </a:r>
          </a:p>
          <a:p>
            <a:pPr eaLnBrk="1" hangingPunct="1"/>
            <a:r>
              <a:rPr lang="en-US" smtClean="0"/>
              <a:t>It is also can be used as homework at the end of every sub section.  Learners can be asked to define a few of these terms at the end of every sub section.  The definitions appear on the last slide.</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CE8EBA-5153-4682-A9AA-EDC1C3985FD2}" type="slidenum">
              <a:rPr lang="en-US" smtClean="0"/>
              <a:pPr/>
              <a:t>50</a:t>
            </a:fld>
            <a:endParaRPr lang="en-US" smtClean="0"/>
          </a:p>
        </p:txBody>
      </p:sp>
    </p:spTree>
    <p:extLst>
      <p:ext uri="{BB962C8B-B14F-4D97-AF65-F5344CB8AC3E}">
        <p14:creationId xmlns:p14="http://schemas.microsoft.com/office/powerpoint/2010/main" val="410705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FA1906B-48BA-400F-90AB-7F7062EE187C}" type="datetimeFigureOut">
              <a:rPr lang="en-ZA" smtClean="0"/>
              <a:pPr/>
              <a:t>2018/10/12</a:t>
            </a:fld>
            <a:endParaRPr lang="en-ZA"/>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Z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72BB8F5-A6D3-46B5-98B5-8D02D39BAE41}" type="slidenum">
              <a:rPr lang="en-ZA" smtClean="0"/>
              <a:pPr/>
              <a:t>‹#›</a:t>
            </a:fld>
            <a:endParaRPr lang="en-Z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A1906B-48BA-400F-90AB-7F7062EE187C}" type="datetimeFigureOut">
              <a:rPr lang="en-ZA" smtClean="0"/>
              <a:pPr/>
              <a:t>2018/10/12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72BB8F5-A6D3-46B5-98B5-8D02D39BAE41}"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A1906B-48BA-400F-90AB-7F7062EE187C}" type="datetimeFigureOut">
              <a:rPr lang="en-ZA" smtClean="0"/>
              <a:pPr/>
              <a:t>2018/10/12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72BB8F5-A6D3-46B5-98B5-8D02D39BAE41}"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FA1906B-48BA-400F-90AB-7F7062EE187C}" type="datetimeFigureOut">
              <a:rPr lang="en-ZA" smtClean="0"/>
              <a:pPr/>
              <a:t>2018/10/12</a:t>
            </a:fld>
            <a:endParaRPr lang="en-ZA"/>
          </a:p>
        </p:txBody>
      </p:sp>
      <p:sp>
        <p:nvSpPr>
          <p:cNvPr id="9" name="Slide Number Placeholder 8"/>
          <p:cNvSpPr>
            <a:spLocks noGrp="1"/>
          </p:cNvSpPr>
          <p:nvPr>
            <p:ph type="sldNum" sz="quarter" idx="15"/>
          </p:nvPr>
        </p:nvSpPr>
        <p:spPr/>
        <p:txBody>
          <a:bodyPr rtlCol="0"/>
          <a:lstStyle/>
          <a:p>
            <a:fld id="{E72BB8F5-A6D3-46B5-98B5-8D02D39BAE41}" type="slidenum">
              <a:rPr lang="en-ZA" smtClean="0"/>
              <a:pPr/>
              <a:t>‹#›</a:t>
            </a:fld>
            <a:endParaRPr lang="en-ZA"/>
          </a:p>
        </p:txBody>
      </p:sp>
      <p:sp>
        <p:nvSpPr>
          <p:cNvPr id="10" name="Footer Placeholder 9"/>
          <p:cNvSpPr>
            <a:spLocks noGrp="1"/>
          </p:cNvSpPr>
          <p:nvPr>
            <p:ph type="ftr" sz="quarter" idx="16"/>
          </p:nvPr>
        </p:nvSpPr>
        <p:spPr/>
        <p:txBody>
          <a:bodyPr rtlCol="0"/>
          <a:lstStyle/>
          <a:p>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FA1906B-48BA-400F-90AB-7F7062EE187C}" type="datetimeFigureOut">
              <a:rPr lang="en-ZA" smtClean="0"/>
              <a:pPr/>
              <a:t>2018/10/12</a:t>
            </a:fld>
            <a:endParaRPr lang="en-ZA"/>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Z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72BB8F5-A6D3-46B5-98B5-8D02D39BAE41}" type="slidenum">
              <a:rPr lang="en-ZA" smtClean="0"/>
              <a:pPr/>
              <a:t>‹#›</a:t>
            </a:fld>
            <a:endParaRPr lang="en-Z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FA1906B-48BA-400F-90AB-7F7062EE187C}" type="datetimeFigureOut">
              <a:rPr lang="en-ZA" smtClean="0"/>
              <a:pPr/>
              <a:t>2018/10/12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72BB8F5-A6D3-46B5-98B5-8D02D39BAE41}" type="slidenum">
              <a:rPr lang="en-ZA" smtClean="0"/>
              <a:pPr/>
              <a:t>‹#›</a:t>
            </a:fld>
            <a:endParaRPr lang="en-Z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FA1906B-48BA-400F-90AB-7F7062EE187C}" type="datetimeFigureOut">
              <a:rPr lang="en-ZA" smtClean="0"/>
              <a:pPr/>
              <a:t>2018/10/12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72BB8F5-A6D3-46B5-98B5-8D02D39BAE41}" type="slidenum">
              <a:rPr lang="en-ZA" smtClean="0"/>
              <a:pPr/>
              <a:t>‹#›</a:t>
            </a:fld>
            <a:endParaRPr lang="en-Z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FA1906B-48BA-400F-90AB-7F7062EE187C}" type="datetimeFigureOut">
              <a:rPr lang="en-ZA" smtClean="0"/>
              <a:pPr/>
              <a:t>2018/10/12</a:t>
            </a:fld>
            <a:endParaRPr lang="en-ZA"/>
          </a:p>
        </p:txBody>
      </p:sp>
      <p:sp>
        <p:nvSpPr>
          <p:cNvPr id="7" name="Slide Number Placeholder 6"/>
          <p:cNvSpPr>
            <a:spLocks noGrp="1"/>
          </p:cNvSpPr>
          <p:nvPr>
            <p:ph type="sldNum" sz="quarter" idx="11"/>
          </p:nvPr>
        </p:nvSpPr>
        <p:spPr/>
        <p:txBody>
          <a:bodyPr rtlCol="0"/>
          <a:lstStyle/>
          <a:p>
            <a:fld id="{E72BB8F5-A6D3-46B5-98B5-8D02D39BAE41}" type="slidenum">
              <a:rPr lang="en-ZA" smtClean="0"/>
              <a:pPr/>
              <a:t>‹#›</a:t>
            </a:fld>
            <a:endParaRPr lang="en-ZA"/>
          </a:p>
        </p:txBody>
      </p:sp>
      <p:sp>
        <p:nvSpPr>
          <p:cNvPr id="8" name="Footer Placeholder 7"/>
          <p:cNvSpPr>
            <a:spLocks noGrp="1"/>
          </p:cNvSpPr>
          <p:nvPr>
            <p:ph type="ftr" sz="quarter" idx="12"/>
          </p:nvPr>
        </p:nvSpPr>
        <p:spPr/>
        <p:txBody>
          <a:bodyPr rtlCol="0"/>
          <a:lstStyle/>
          <a:p>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1906B-48BA-400F-90AB-7F7062EE187C}" type="datetimeFigureOut">
              <a:rPr lang="en-ZA" smtClean="0"/>
              <a:pPr/>
              <a:t>2018/10/12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72BB8F5-A6D3-46B5-98B5-8D02D39BAE41}"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FA1906B-48BA-400F-90AB-7F7062EE187C}" type="datetimeFigureOut">
              <a:rPr lang="en-ZA" smtClean="0"/>
              <a:pPr/>
              <a:t>2018/10/12</a:t>
            </a:fld>
            <a:endParaRPr lang="en-ZA"/>
          </a:p>
        </p:txBody>
      </p:sp>
      <p:sp>
        <p:nvSpPr>
          <p:cNvPr id="22" name="Slide Number Placeholder 21"/>
          <p:cNvSpPr>
            <a:spLocks noGrp="1"/>
          </p:cNvSpPr>
          <p:nvPr>
            <p:ph type="sldNum" sz="quarter" idx="15"/>
          </p:nvPr>
        </p:nvSpPr>
        <p:spPr/>
        <p:txBody>
          <a:bodyPr rtlCol="0"/>
          <a:lstStyle/>
          <a:p>
            <a:fld id="{E72BB8F5-A6D3-46B5-98B5-8D02D39BAE41}" type="slidenum">
              <a:rPr lang="en-ZA" smtClean="0"/>
              <a:pPr/>
              <a:t>‹#›</a:t>
            </a:fld>
            <a:endParaRPr lang="en-ZA"/>
          </a:p>
        </p:txBody>
      </p:sp>
      <p:sp>
        <p:nvSpPr>
          <p:cNvPr id="23" name="Footer Placeholder 22"/>
          <p:cNvSpPr>
            <a:spLocks noGrp="1"/>
          </p:cNvSpPr>
          <p:nvPr>
            <p:ph type="ftr" sz="quarter" idx="16"/>
          </p:nvPr>
        </p:nvSpPr>
        <p:spPr/>
        <p:txBody>
          <a:bodyPr rtlCol="0"/>
          <a:lstStyle/>
          <a:p>
            <a:endParaRPr lang="en-Z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FA1906B-48BA-400F-90AB-7F7062EE187C}" type="datetimeFigureOut">
              <a:rPr lang="en-ZA" smtClean="0"/>
              <a:pPr/>
              <a:t>2018/10/12</a:t>
            </a:fld>
            <a:endParaRPr lang="en-ZA"/>
          </a:p>
        </p:txBody>
      </p:sp>
      <p:sp>
        <p:nvSpPr>
          <p:cNvPr id="18" name="Slide Number Placeholder 17"/>
          <p:cNvSpPr>
            <a:spLocks noGrp="1"/>
          </p:cNvSpPr>
          <p:nvPr>
            <p:ph type="sldNum" sz="quarter" idx="11"/>
          </p:nvPr>
        </p:nvSpPr>
        <p:spPr/>
        <p:txBody>
          <a:bodyPr rtlCol="0"/>
          <a:lstStyle/>
          <a:p>
            <a:fld id="{E72BB8F5-A6D3-46B5-98B5-8D02D39BAE41}" type="slidenum">
              <a:rPr lang="en-ZA" smtClean="0"/>
              <a:pPr/>
              <a:t>‹#›</a:t>
            </a:fld>
            <a:endParaRPr lang="en-ZA"/>
          </a:p>
        </p:txBody>
      </p:sp>
      <p:sp>
        <p:nvSpPr>
          <p:cNvPr id="21" name="Footer Placeholder 20"/>
          <p:cNvSpPr>
            <a:spLocks noGrp="1"/>
          </p:cNvSpPr>
          <p:nvPr>
            <p:ph type="ftr" sz="quarter" idx="12"/>
          </p:nvPr>
        </p:nvSpPr>
        <p:spPr/>
        <p:txBody>
          <a:bodyPr rtlCol="0"/>
          <a:lstStyle/>
          <a:p>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FA1906B-48BA-400F-90AB-7F7062EE187C}" type="datetimeFigureOut">
              <a:rPr lang="en-ZA" smtClean="0"/>
              <a:pPr/>
              <a:t>2018/10/12</a:t>
            </a:fld>
            <a:endParaRPr lang="en-Z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Z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72BB8F5-A6D3-46B5-98B5-8D02D39BAE41}"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0"/>
            <a:ext cx="6172200" cy="1894362"/>
          </a:xfrm>
        </p:spPr>
        <p:txBody>
          <a:bodyPr>
            <a:normAutofit/>
          </a:bodyPr>
          <a:lstStyle/>
          <a:p>
            <a:pPr algn="ctr"/>
            <a:r>
              <a:rPr lang="en-ZA" sz="8000" dirty="0" smtClean="0"/>
              <a:t>The heart </a:t>
            </a:r>
            <a:endParaRPr lang="en-ZA" sz="8000" dirty="0"/>
          </a:p>
        </p:txBody>
      </p:sp>
      <p:sp>
        <p:nvSpPr>
          <p:cNvPr id="3" name="Subtitle 2"/>
          <p:cNvSpPr>
            <a:spLocks noGrp="1"/>
          </p:cNvSpPr>
          <p:nvPr>
            <p:ph type="subTitle" idx="1"/>
          </p:nvPr>
        </p:nvSpPr>
        <p:spPr/>
        <p:txBody>
          <a:bodyPr/>
          <a:lstStyle/>
          <a:p>
            <a:endParaRPr lang="en-ZA" dirty="0"/>
          </a:p>
        </p:txBody>
      </p:sp>
      <p:pic>
        <p:nvPicPr>
          <p:cNvPr id="4" name="Picture 3" descr="heart-in-a-body-240x300.jpg"/>
          <p:cNvPicPr>
            <a:picLocks noChangeAspect="1"/>
          </p:cNvPicPr>
          <p:nvPr/>
        </p:nvPicPr>
        <p:blipFill>
          <a:blip r:embed="rId2" cstate="print"/>
          <a:stretch>
            <a:fillRect/>
          </a:stretch>
        </p:blipFill>
        <p:spPr>
          <a:xfrm>
            <a:off x="2915816" y="1844824"/>
            <a:ext cx="4392488" cy="54906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_heart_as_a_double_pump.jpg"/>
          <p:cNvPicPr>
            <a:picLocks noGrp="1" noChangeAspect="1"/>
          </p:cNvPicPr>
          <p:nvPr>
            <p:ph sz="quarter" idx="1"/>
          </p:nvPr>
        </p:nvPicPr>
        <p:blipFill>
          <a:blip r:embed="rId2" cstate="print"/>
          <a:stretch>
            <a:fillRect/>
          </a:stretch>
        </p:blipFill>
        <p:spPr>
          <a:xfrm>
            <a:off x="1547664" y="104857"/>
            <a:ext cx="5544616" cy="675314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Functioning of the heart</a:t>
            </a:r>
            <a:endParaRPr lang="en-ZA" dirty="0"/>
          </a:p>
        </p:txBody>
      </p:sp>
      <p:sp>
        <p:nvSpPr>
          <p:cNvPr id="3" name="Content Placeholder 2"/>
          <p:cNvSpPr>
            <a:spLocks noGrp="1"/>
          </p:cNvSpPr>
          <p:nvPr>
            <p:ph sz="quarter" idx="1"/>
          </p:nvPr>
        </p:nvSpPr>
        <p:spPr/>
        <p:txBody>
          <a:bodyPr/>
          <a:lstStyle/>
          <a:p>
            <a:r>
              <a:rPr lang="en-ZA" dirty="0" smtClean="0"/>
              <a:t>The heart is a pump.</a:t>
            </a:r>
          </a:p>
          <a:p>
            <a:endParaRPr lang="en-ZA" dirty="0" smtClean="0"/>
          </a:p>
          <a:p>
            <a:r>
              <a:rPr lang="en-ZA" dirty="0" smtClean="0"/>
              <a:t>Blood is forced by contractions of the heart into the next chamber.</a:t>
            </a:r>
          </a:p>
          <a:p>
            <a:endParaRPr lang="en-ZA" dirty="0" smtClean="0"/>
          </a:p>
          <a:p>
            <a:r>
              <a:rPr lang="en-ZA" dirty="0" smtClean="0"/>
              <a:t>While the atria are contracting, the ventricles are relaxing and vice versa.</a:t>
            </a:r>
          </a:p>
          <a:p>
            <a:endParaRPr lang="en-ZA" dirty="0" smtClean="0"/>
          </a:p>
          <a:p>
            <a:r>
              <a:rPr lang="en-ZA" dirty="0" smtClean="0"/>
              <a:t>Contraction is known as </a:t>
            </a:r>
            <a:r>
              <a:rPr lang="en-ZA" b="1" dirty="0" smtClean="0"/>
              <a:t>SYSTOLE. </a:t>
            </a:r>
          </a:p>
          <a:p>
            <a:r>
              <a:rPr lang="en-ZA" dirty="0" smtClean="0"/>
              <a:t>Relaxation is known as </a:t>
            </a:r>
            <a:r>
              <a:rPr lang="en-ZA" b="1" dirty="0" smtClean="0"/>
              <a:t>DIASTOLE.</a:t>
            </a:r>
            <a:endParaRPr lang="en-ZA" dirty="0"/>
          </a:p>
        </p:txBody>
      </p:sp>
      <p:pic>
        <p:nvPicPr>
          <p:cNvPr id="4" name="Picture 3" descr="heart-organ-537x324.jpg"/>
          <p:cNvPicPr>
            <a:picLocks noChangeAspect="1"/>
          </p:cNvPicPr>
          <p:nvPr/>
        </p:nvPicPr>
        <p:blipFill>
          <a:blip r:embed="rId2" cstate="print"/>
          <a:stretch>
            <a:fillRect/>
          </a:stretch>
        </p:blipFill>
        <p:spPr>
          <a:xfrm>
            <a:off x="5631765" y="0"/>
            <a:ext cx="3512235" cy="211911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5" descr="a_systole.jpg"/>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Lst>
          </a:blip>
          <a:srcRect t="1807" b="1807"/>
          <a:stretch>
            <a:fillRect/>
          </a:stretch>
        </p:blipFill>
        <p:spPr>
          <a:xfrm>
            <a:off x="5090864" y="1628800"/>
            <a:ext cx="3657600" cy="5257800"/>
          </a:xfrm>
          <a:prstGeom prst="rect">
            <a:avLst/>
          </a:prstGeom>
        </p:spPr>
      </p:pic>
      <p:sp>
        <p:nvSpPr>
          <p:cNvPr id="2" name="Title 1"/>
          <p:cNvSpPr>
            <a:spLocks noGrp="1"/>
          </p:cNvSpPr>
          <p:nvPr>
            <p:ph type="title"/>
          </p:nvPr>
        </p:nvSpPr>
        <p:spPr/>
        <p:txBody>
          <a:bodyPr/>
          <a:lstStyle/>
          <a:p>
            <a:r>
              <a:rPr lang="en-ZA" dirty="0" smtClean="0"/>
              <a:t>Phases of the cycle	</a:t>
            </a:r>
            <a:endParaRPr lang="en-ZA" dirty="0"/>
          </a:p>
        </p:txBody>
      </p:sp>
      <p:sp>
        <p:nvSpPr>
          <p:cNvPr id="3" name="Content Placeholder 2"/>
          <p:cNvSpPr>
            <a:spLocks noGrp="1"/>
          </p:cNvSpPr>
          <p:nvPr>
            <p:ph sz="quarter" idx="1"/>
          </p:nvPr>
        </p:nvSpPr>
        <p:spPr/>
        <p:txBody>
          <a:bodyPr/>
          <a:lstStyle/>
          <a:p>
            <a:r>
              <a:rPr lang="en-ZA" dirty="0" smtClean="0"/>
              <a:t>In one cycle, three phases occur:</a:t>
            </a:r>
          </a:p>
          <a:p>
            <a:pPr lvl="1"/>
            <a:r>
              <a:rPr lang="en-ZA" dirty="0" err="1" smtClean="0"/>
              <a:t>Atrial</a:t>
            </a:r>
            <a:r>
              <a:rPr lang="en-ZA" dirty="0" smtClean="0"/>
              <a:t> systole </a:t>
            </a:r>
          </a:p>
          <a:p>
            <a:pPr lvl="1"/>
            <a:r>
              <a:rPr lang="en-ZA" dirty="0" smtClean="0"/>
              <a:t>Ventricular systole</a:t>
            </a:r>
          </a:p>
          <a:p>
            <a:pPr lvl="1"/>
            <a:r>
              <a:rPr lang="en-ZA" dirty="0" smtClean="0"/>
              <a:t>General diastole</a:t>
            </a:r>
          </a:p>
          <a:p>
            <a:endParaRPr lang="en-ZA" dirty="0" smtClean="0"/>
          </a:p>
          <a:p>
            <a:r>
              <a:rPr lang="en-ZA" b="1" dirty="0" err="1" smtClean="0"/>
              <a:t>Atrial</a:t>
            </a:r>
            <a:r>
              <a:rPr lang="en-ZA" b="1" dirty="0" smtClean="0"/>
              <a:t> systole (0.1 seconds)</a:t>
            </a:r>
          </a:p>
          <a:p>
            <a:pPr lvl="1"/>
            <a:r>
              <a:rPr lang="en-ZA" dirty="0" smtClean="0"/>
              <a:t>SA Node found in the right atrium</a:t>
            </a:r>
          </a:p>
          <a:p>
            <a:pPr lvl="1"/>
            <a:r>
              <a:rPr lang="en-ZA" dirty="0" smtClean="0"/>
              <a:t>Atria contact together</a:t>
            </a:r>
          </a:p>
          <a:p>
            <a:pPr lvl="1"/>
            <a:r>
              <a:rPr lang="en-ZA" dirty="0" smtClean="0"/>
              <a:t>Tricuspid and bicuspid valves open</a:t>
            </a:r>
          </a:p>
          <a:p>
            <a:pPr lvl="1"/>
            <a:r>
              <a:rPr lang="en-ZA" dirty="0" smtClean="0"/>
              <a:t>Blood flows into ventricles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lstStyle/>
          <a:p>
            <a:r>
              <a:rPr lang="en-ZA" b="1" dirty="0" smtClean="0"/>
              <a:t>Ventricular systole (0.3 seconds)</a:t>
            </a:r>
          </a:p>
          <a:p>
            <a:pPr lvl="1"/>
            <a:r>
              <a:rPr lang="en-ZA" dirty="0" smtClean="0"/>
              <a:t>Both ventricles contract together.</a:t>
            </a:r>
          </a:p>
          <a:p>
            <a:pPr lvl="1"/>
            <a:r>
              <a:rPr lang="en-ZA" dirty="0" smtClean="0"/>
              <a:t>Tricuspid and bicuspid valves close.</a:t>
            </a:r>
          </a:p>
          <a:p>
            <a:pPr lvl="1"/>
            <a:r>
              <a:rPr lang="en-ZA" dirty="0" smtClean="0"/>
              <a:t>Blood is forced into the </a:t>
            </a:r>
            <a:r>
              <a:rPr lang="en-ZA" b="1" dirty="0" smtClean="0"/>
              <a:t>Pulmonary Artery </a:t>
            </a:r>
            <a:r>
              <a:rPr lang="en-ZA" dirty="0" smtClean="0"/>
              <a:t>and </a:t>
            </a:r>
            <a:r>
              <a:rPr lang="en-ZA" b="1" dirty="0" smtClean="0"/>
              <a:t>Aorta</a:t>
            </a:r>
          </a:p>
          <a:p>
            <a:endParaRPr lang="en-ZA" dirty="0" smtClean="0"/>
          </a:p>
          <a:p>
            <a:endParaRPr lang="en-ZA" b="1" dirty="0" smtClean="0"/>
          </a:p>
          <a:p>
            <a:endParaRPr lang="en-ZA" b="1" dirty="0" smtClean="0"/>
          </a:p>
          <a:p>
            <a:endParaRPr lang="en-ZA" b="1" dirty="0" smtClean="0"/>
          </a:p>
          <a:p>
            <a:pPr lvl="1"/>
            <a:endParaRPr lang="en-ZA" dirty="0" smtClean="0"/>
          </a:p>
        </p:txBody>
      </p:sp>
      <p:pic>
        <p:nvPicPr>
          <p:cNvPr id="4" name="Picture Placeholder 6" descr="human-heart-anatomy.jpeg"/>
          <p:cNvPicPr>
            <a:picLocks noChangeAspect="1"/>
          </p:cNvPicPr>
          <p:nvPr/>
        </p:nvPicPr>
        <p:blipFill>
          <a:blip r:embed="rId2" cstate="print"/>
          <a:srcRect t="1807" b="1807"/>
          <a:stretch>
            <a:fillRect/>
          </a:stretch>
        </p:blipFill>
        <p:spPr>
          <a:xfrm>
            <a:off x="2555776" y="2276872"/>
            <a:ext cx="3733800" cy="41986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7467600" cy="6069288"/>
          </a:xfrm>
        </p:spPr>
        <p:txBody>
          <a:bodyPr/>
          <a:lstStyle/>
          <a:p>
            <a:r>
              <a:rPr lang="en-ZA" b="1" dirty="0" smtClean="0"/>
              <a:t>General diastole (0.4 seconds)</a:t>
            </a:r>
          </a:p>
          <a:p>
            <a:pPr lvl="1"/>
            <a:r>
              <a:rPr lang="en-ZA" dirty="0" smtClean="0"/>
              <a:t>Both atria and ventricles relax.</a:t>
            </a:r>
          </a:p>
          <a:p>
            <a:pPr lvl="1"/>
            <a:r>
              <a:rPr lang="en-ZA" dirty="0" smtClean="0"/>
              <a:t>Both semi-lunar valves close.</a:t>
            </a:r>
          </a:p>
          <a:p>
            <a:pPr lvl="1"/>
            <a:r>
              <a:rPr lang="en-ZA" dirty="0" smtClean="0"/>
              <a:t>Blood enters the atria through </a:t>
            </a:r>
            <a:r>
              <a:rPr lang="en-ZA" b="1" dirty="0" smtClean="0"/>
              <a:t>Vena Cava </a:t>
            </a:r>
            <a:r>
              <a:rPr lang="en-ZA" dirty="0" smtClean="0"/>
              <a:t>and </a:t>
            </a:r>
            <a:r>
              <a:rPr lang="en-ZA" b="1" dirty="0" smtClean="0"/>
              <a:t>Pulmonary Vein.</a:t>
            </a:r>
          </a:p>
          <a:p>
            <a:endParaRPr lang="en-ZA" dirty="0"/>
          </a:p>
        </p:txBody>
      </p:sp>
      <p:pic>
        <p:nvPicPr>
          <p:cNvPr id="4" name="Picture Placeholder 4" descr="diastole_hond.jpg"/>
          <p:cNvPicPr>
            <a:picLocks noChangeAspect="1"/>
          </p:cNvPicPr>
          <p:nvPr/>
        </p:nvPicPr>
        <p:blipFill>
          <a:blip r:embed="rId2" cstate="print"/>
          <a:srcRect t="12563" b="12563"/>
          <a:stretch>
            <a:fillRect/>
          </a:stretch>
        </p:blipFill>
        <p:spPr>
          <a:xfrm>
            <a:off x="2339752" y="2492896"/>
            <a:ext cx="4114800" cy="418606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48680"/>
            <a:ext cx="7467600" cy="5925272"/>
          </a:xfrm>
        </p:spPr>
        <p:txBody>
          <a:bodyPr>
            <a:normAutofit fontScale="77500" lnSpcReduction="20000"/>
          </a:bodyPr>
          <a:lstStyle/>
          <a:p>
            <a:r>
              <a:rPr lang="en-ZA" dirty="0" smtClean="0"/>
              <a:t>In the </a:t>
            </a:r>
            <a:r>
              <a:rPr lang="en-ZA" b="1" dirty="0" err="1" smtClean="0"/>
              <a:t>Atrial</a:t>
            </a:r>
            <a:r>
              <a:rPr lang="en-ZA" b="1" dirty="0" smtClean="0"/>
              <a:t> Systolic </a:t>
            </a:r>
            <a:r>
              <a:rPr lang="en-ZA" dirty="0" smtClean="0"/>
              <a:t>phase, the </a:t>
            </a:r>
            <a:r>
              <a:rPr lang="en-ZA" b="1" dirty="0" smtClean="0"/>
              <a:t>Ventricles are in diastole.</a:t>
            </a:r>
          </a:p>
          <a:p>
            <a:endParaRPr lang="en-ZA" dirty="0" smtClean="0"/>
          </a:p>
          <a:p>
            <a:r>
              <a:rPr lang="en-ZA" dirty="0" smtClean="0"/>
              <a:t>In the </a:t>
            </a:r>
            <a:r>
              <a:rPr lang="en-ZA" b="1" dirty="0" smtClean="0"/>
              <a:t>Ventricular Systolic </a:t>
            </a:r>
            <a:r>
              <a:rPr lang="en-ZA" dirty="0" smtClean="0"/>
              <a:t>phase, the A</a:t>
            </a:r>
            <a:r>
              <a:rPr lang="en-ZA" b="1" dirty="0" smtClean="0"/>
              <a:t>tria are in diastole.</a:t>
            </a:r>
          </a:p>
          <a:p>
            <a:endParaRPr lang="en-ZA" dirty="0" smtClean="0"/>
          </a:p>
          <a:p>
            <a:r>
              <a:rPr lang="en-ZA" b="1" dirty="0" smtClean="0"/>
              <a:t>All valves close </a:t>
            </a:r>
            <a:r>
              <a:rPr lang="en-ZA" dirty="0" smtClean="0"/>
              <a:t>when blood pushes back on them.</a:t>
            </a:r>
          </a:p>
          <a:p>
            <a:endParaRPr lang="en-ZA" dirty="0" smtClean="0"/>
          </a:p>
          <a:p>
            <a:r>
              <a:rPr lang="en-ZA" dirty="0" smtClean="0"/>
              <a:t>All three phases take </a:t>
            </a:r>
            <a:r>
              <a:rPr lang="en-ZA" b="1" u="sng" dirty="0" smtClean="0"/>
              <a:t>0.8 seconds</a:t>
            </a:r>
          </a:p>
          <a:p>
            <a:pPr lvl="1"/>
            <a:r>
              <a:rPr lang="en-ZA" dirty="0" smtClean="0"/>
              <a:t>0.1 – AS</a:t>
            </a:r>
          </a:p>
          <a:p>
            <a:pPr lvl="1"/>
            <a:r>
              <a:rPr lang="en-ZA" dirty="0" smtClean="0"/>
              <a:t>0.3 – VS</a:t>
            </a:r>
          </a:p>
          <a:p>
            <a:pPr lvl="1"/>
            <a:r>
              <a:rPr lang="en-ZA" dirty="0" smtClean="0"/>
              <a:t>0.4 – GD</a:t>
            </a:r>
          </a:p>
          <a:p>
            <a:r>
              <a:rPr lang="en-ZA" dirty="0" smtClean="0"/>
              <a:t>Mechanism for controlling the cardiac cycle:</a:t>
            </a:r>
          </a:p>
          <a:p>
            <a:r>
              <a:rPr lang="en-ZA" dirty="0" smtClean="0"/>
              <a:t>The SA node</a:t>
            </a:r>
          </a:p>
          <a:p>
            <a:pPr lvl="1"/>
            <a:r>
              <a:rPr lang="en-ZA" dirty="0" smtClean="0"/>
              <a:t>Various levels of needs depending of level of activity</a:t>
            </a:r>
          </a:p>
          <a:p>
            <a:pPr lvl="1"/>
            <a:r>
              <a:rPr lang="en-ZA" dirty="0" smtClean="0"/>
              <a:t>Receptor cells in the carotid arteries detect CO2 changes</a:t>
            </a:r>
          </a:p>
          <a:p>
            <a:pPr lvl="1"/>
            <a:r>
              <a:rPr lang="en-ZA" dirty="0" smtClean="0"/>
              <a:t>Message sent to medulla oblongata</a:t>
            </a:r>
          </a:p>
          <a:p>
            <a:pPr lvl="1"/>
            <a:r>
              <a:rPr lang="en-ZA" dirty="0" smtClean="0"/>
              <a:t>When CO2 level is high – </a:t>
            </a:r>
            <a:r>
              <a:rPr lang="en-ZA" b="1" dirty="0" smtClean="0"/>
              <a:t>sympathetic nerves </a:t>
            </a:r>
            <a:r>
              <a:rPr lang="en-ZA" dirty="0" smtClean="0"/>
              <a:t>from the medulla oblongata stimulate SA node to fire faster.</a:t>
            </a:r>
          </a:p>
          <a:p>
            <a:pPr lvl="1"/>
            <a:r>
              <a:rPr lang="en-ZA" dirty="0" smtClean="0"/>
              <a:t>When CO2 level is low – </a:t>
            </a:r>
            <a:r>
              <a:rPr lang="en-ZA" b="1" dirty="0" smtClean="0"/>
              <a:t>parasympathetic nerves </a:t>
            </a:r>
            <a:r>
              <a:rPr lang="en-ZA" dirty="0" smtClean="0"/>
              <a:t>from medulla oblongata stimulate SA node to fire slower.</a:t>
            </a:r>
          </a:p>
          <a:p>
            <a:pPr lvl="1"/>
            <a:endParaRPr lang="en-ZA" dirty="0"/>
          </a:p>
        </p:txBody>
      </p:sp>
      <p:pic>
        <p:nvPicPr>
          <p:cNvPr id="4" name="Picture 3" descr="205521.jpg"/>
          <p:cNvPicPr>
            <a:picLocks noChangeAspect="1"/>
          </p:cNvPicPr>
          <p:nvPr/>
        </p:nvPicPr>
        <p:blipFill>
          <a:blip r:embed="rId2" cstate="print"/>
          <a:srcRect r="72477" b="65216"/>
          <a:stretch>
            <a:fillRect/>
          </a:stretch>
        </p:blipFill>
        <p:spPr>
          <a:xfrm>
            <a:off x="6983760" y="404664"/>
            <a:ext cx="2160240" cy="2376264"/>
          </a:xfrm>
          <a:prstGeom prst="rect">
            <a:avLst/>
          </a:prstGeom>
        </p:spPr>
      </p:pic>
      <p:pic>
        <p:nvPicPr>
          <p:cNvPr id="5" name="Picture 4" descr="205521.jpg"/>
          <p:cNvPicPr>
            <a:picLocks noChangeAspect="1"/>
          </p:cNvPicPr>
          <p:nvPr/>
        </p:nvPicPr>
        <p:blipFill>
          <a:blip r:embed="rId2" cstate="print"/>
          <a:srcRect t="33412" r="72312" b="21349"/>
          <a:stretch>
            <a:fillRect/>
          </a:stretch>
        </p:blipFill>
        <p:spPr>
          <a:xfrm>
            <a:off x="7289744" y="2636912"/>
            <a:ext cx="1854256" cy="263691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ECG – Electrocardiograph</a:t>
            </a:r>
            <a:endParaRPr lang="en-ZA" dirty="0"/>
          </a:p>
        </p:txBody>
      </p:sp>
      <p:sp>
        <p:nvSpPr>
          <p:cNvPr id="3" name="Content Placeholder 2"/>
          <p:cNvSpPr>
            <a:spLocks noGrp="1"/>
          </p:cNvSpPr>
          <p:nvPr>
            <p:ph sz="quarter" idx="1"/>
          </p:nvPr>
        </p:nvSpPr>
        <p:spPr/>
        <p:txBody>
          <a:bodyPr>
            <a:normAutofit fontScale="70000" lnSpcReduction="20000"/>
          </a:bodyPr>
          <a:lstStyle/>
          <a:p>
            <a:r>
              <a:rPr lang="en-ZA" dirty="0" smtClean="0"/>
              <a:t>The pattern that is produced on paper to represent a heart beat.</a:t>
            </a:r>
          </a:p>
          <a:p>
            <a:r>
              <a:rPr lang="en-ZA" dirty="0" smtClean="0"/>
              <a:t>Used by doctors to determine whether a heart is functioning adequately or not.</a:t>
            </a:r>
          </a:p>
          <a:p>
            <a:r>
              <a:rPr lang="en-ZA" dirty="0" smtClean="0"/>
              <a:t>Even though your heart may be functioning adequately, it will not produce the same ECG as another person.</a:t>
            </a:r>
          </a:p>
          <a:p>
            <a:r>
              <a:rPr lang="en-ZA" dirty="0" smtClean="0"/>
              <a:t>Fig 2.3.10</a:t>
            </a: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r>
              <a:rPr lang="en-ZA" dirty="0" smtClean="0"/>
              <a:t>a</a:t>
            </a:r>
          </a:p>
          <a:p>
            <a:endParaRPr lang="en-ZA" dirty="0"/>
          </a:p>
        </p:txBody>
      </p:sp>
      <p:pic>
        <p:nvPicPr>
          <p:cNvPr id="4" name="Picture 3" descr="ic_1310076605_826x285_true.jpg"/>
          <p:cNvPicPr>
            <a:picLocks noChangeAspect="1"/>
          </p:cNvPicPr>
          <p:nvPr/>
        </p:nvPicPr>
        <p:blipFill>
          <a:blip r:embed="rId2" cstate="print"/>
          <a:stretch>
            <a:fillRect/>
          </a:stretch>
        </p:blipFill>
        <p:spPr>
          <a:xfrm>
            <a:off x="323528" y="3573016"/>
            <a:ext cx="7867650" cy="27051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smtClean="0">
                <a:sym typeface="Wingdings" pitchFamily="2" charset="2"/>
              </a:rPr>
              <a:t></a:t>
            </a:r>
            <a:endParaRPr lang="en-US" dirty="0"/>
          </a:p>
        </p:txBody>
      </p:sp>
      <p:sp>
        <p:nvSpPr>
          <p:cNvPr id="3" name="Content Placeholder 2"/>
          <p:cNvSpPr>
            <a:spLocks noGrp="1"/>
          </p:cNvSpPr>
          <p:nvPr>
            <p:ph sz="quarter" idx="1"/>
          </p:nvPr>
        </p:nvSpPr>
        <p:spPr/>
        <p:txBody>
          <a:bodyPr/>
          <a:lstStyle/>
          <a:p>
            <a:r>
              <a:rPr lang="en-US" dirty="0" smtClean="0"/>
              <a:t>Activity 2.3.3</a:t>
            </a:r>
          </a:p>
          <a:p>
            <a:pPr lvl="1"/>
            <a:r>
              <a:rPr lang="en-US" dirty="0" smtClean="0"/>
              <a:t>Page 203</a:t>
            </a:r>
          </a:p>
          <a:p>
            <a:pPr lvl="1"/>
            <a:endParaRPr lang="en-US" dirty="0"/>
          </a:p>
        </p:txBody>
      </p:sp>
    </p:spTree>
    <p:extLst>
      <p:ext uri="{BB962C8B-B14F-4D97-AF65-F5344CB8AC3E}">
        <p14:creationId xmlns:p14="http://schemas.microsoft.com/office/powerpoint/2010/main" val="3115161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Blood Vessels!!!	</a:t>
            </a:r>
            <a:endParaRPr lang="en-ZA" dirty="0"/>
          </a:p>
        </p:txBody>
      </p:sp>
      <p:sp>
        <p:nvSpPr>
          <p:cNvPr id="3" name="Content Placeholder 2"/>
          <p:cNvSpPr>
            <a:spLocks noGrp="1"/>
          </p:cNvSpPr>
          <p:nvPr>
            <p:ph sz="quarter" idx="1"/>
          </p:nvPr>
        </p:nvSpPr>
        <p:spPr/>
        <p:txBody>
          <a:bodyPr/>
          <a:lstStyle/>
          <a:p>
            <a:r>
              <a:rPr lang="en-ZA" dirty="0" smtClean="0"/>
              <a:t>We have approx.</a:t>
            </a:r>
            <a:r>
              <a:rPr lang="en-ZA" b="1" dirty="0" smtClean="0"/>
              <a:t> 5 litres of blood </a:t>
            </a:r>
            <a:r>
              <a:rPr lang="en-ZA" dirty="0" smtClean="0"/>
              <a:t>in our entire body.</a:t>
            </a:r>
          </a:p>
          <a:p>
            <a:r>
              <a:rPr lang="en-ZA" dirty="0" smtClean="0"/>
              <a:t>Each heartbeat pumps about 150ml out of the heart with enough pressure to pass through the entire body.</a:t>
            </a:r>
          </a:p>
          <a:p>
            <a:r>
              <a:rPr lang="en-ZA" dirty="0" smtClean="0"/>
              <a:t>This blood is carried back and forth by our blood vessels.</a:t>
            </a:r>
          </a:p>
          <a:p>
            <a:r>
              <a:rPr lang="en-ZA" dirty="0" smtClean="0"/>
              <a:t>Three types of vessels occur:</a:t>
            </a:r>
          </a:p>
          <a:p>
            <a:pPr lvl="1"/>
            <a:r>
              <a:rPr lang="en-ZA" dirty="0" smtClean="0"/>
              <a:t>Arteries </a:t>
            </a:r>
          </a:p>
          <a:p>
            <a:pPr lvl="1"/>
            <a:r>
              <a:rPr lang="en-ZA" dirty="0" smtClean="0"/>
              <a:t>Veins</a:t>
            </a:r>
          </a:p>
          <a:p>
            <a:pPr lvl="1"/>
            <a:r>
              <a:rPr lang="en-ZA" dirty="0" smtClean="0"/>
              <a:t>capillaries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Cross section artery"/>
          <p:cNvPicPr>
            <a:picLocks noGrp="1" noChangeAspect="1" noChangeArrowheads="1"/>
          </p:cNvPicPr>
          <p:nvPr>
            <p:ph sz="half" idx="1"/>
          </p:nvPr>
        </p:nvPicPr>
        <p:blipFill>
          <a:blip r:embed="rId2" cstate="print"/>
          <a:srcRect/>
          <a:stretch>
            <a:fillRect/>
          </a:stretch>
        </p:blipFill>
        <p:spPr bwMode="auto">
          <a:xfrm>
            <a:off x="381000" y="1219200"/>
            <a:ext cx="3054096" cy="3675888"/>
          </a:xfrm>
          <a:prstGeom prst="rect">
            <a:avLst/>
          </a:prstGeom>
          <a:noFill/>
          <a:ln w="9525">
            <a:noFill/>
            <a:miter lim="800000"/>
            <a:headEnd/>
            <a:tailEnd/>
          </a:ln>
        </p:spPr>
      </p:pic>
      <p:sp>
        <p:nvSpPr>
          <p:cNvPr id="4" name="Content Placeholder 3"/>
          <p:cNvSpPr>
            <a:spLocks noGrp="1"/>
          </p:cNvSpPr>
          <p:nvPr>
            <p:ph sz="half" idx="2"/>
          </p:nvPr>
        </p:nvSpPr>
        <p:spPr>
          <a:xfrm>
            <a:off x="4191000" y="1295400"/>
            <a:ext cx="4800600" cy="3657600"/>
          </a:xfrm>
        </p:spPr>
        <p:txBody>
          <a:bodyPr>
            <a:normAutofit fontScale="70000" lnSpcReduction="20000"/>
          </a:bodyPr>
          <a:lstStyle/>
          <a:p>
            <a:r>
              <a:rPr lang="en-US" b="0" dirty="0" smtClean="0">
                <a:latin typeface="Calibri" pitchFamily="34" charset="0"/>
                <a:cs typeface="Calibri" pitchFamily="34" charset="0"/>
              </a:rPr>
              <a:t>Arteries carry blood away from the heart to the</a:t>
            </a:r>
          </a:p>
          <a:p>
            <a:r>
              <a:rPr lang="en-US" b="0" dirty="0" smtClean="0">
                <a:latin typeface="Calibri" pitchFamily="34" charset="0"/>
                <a:cs typeface="Calibri" pitchFamily="34" charset="0"/>
              </a:rPr>
              <a:t>organs and limbs of the body.</a:t>
            </a:r>
          </a:p>
          <a:p>
            <a:r>
              <a:rPr lang="en-US" b="0" dirty="0" smtClean="0">
                <a:latin typeface="Calibri" pitchFamily="34" charset="0"/>
                <a:cs typeface="Calibri" pitchFamily="34" charset="0"/>
              </a:rPr>
              <a:t>They have thick elastic walls because arteries</a:t>
            </a:r>
          </a:p>
          <a:p>
            <a:r>
              <a:rPr lang="en-US" b="0" dirty="0" smtClean="0">
                <a:latin typeface="Calibri" pitchFamily="34" charset="0"/>
                <a:cs typeface="Calibri" pitchFamily="34" charset="0"/>
              </a:rPr>
              <a:t>must be able to stretch when blood is pumped</a:t>
            </a:r>
          </a:p>
          <a:p>
            <a:r>
              <a:rPr lang="en-US" b="0" dirty="0" smtClean="0">
                <a:latin typeface="Calibri" pitchFamily="34" charset="0"/>
                <a:cs typeface="Calibri" pitchFamily="34" charset="0"/>
              </a:rPr>
              <a:t>into them by the heart.</a:t>
            </a:r>
          </a:p>
          <a:p>
            <a:r>
              <a:rPr lang="en-US" b="0" dirty="0" smtClean="0">
                <a:latin typeface="Calibri" pitchFamily="34" charset="0"/>
                <a:cs typeface="Calibri" pitchFamily="34" charset="0"/>
              </a:rPr>
              <a:t>The blood surges with each heartbeat. </a:t>
            </a:r>
          </a:p>
          <a:p>
            <a:r>
              <a:rPr lang="en-US" b="0" dirty="0" smtClean="0">
                <a:latin typeface="Calibri" pitchFamily="34" charset="0"/>
                <a:cs typeface="Calibri" pitchFamily="34" charset="0"/>
              </a:rPr>
              <a:t>This pulse can be felt where an artery runs near</a:t>
            </a:r>
          </a:p>
          <a:p>
            <a:r>
              <a:rPr lang="en-US" b="0" dirty="0" smtClean="0">
                <a:latin typeface="Calibri" pitchFamily="34" charset="0"/>
                <a:cs typeface="Calibri" pitchFamily="34" charset="0"/>
              </a:rPr>
              <a:t>the surface of the skin or over a bone. </a:t>
            </a:r>
          </a:p>
          <a:p>
            <a:r>
              <a:rPr lang="en-US" b="0" dirty="0" smtClean="0">
                <a:latin typeface="Calibri" pitchFamily="34" charset="0"/>
                <a:cs typeface="Calibri" pitchFamily="34" charset="0"/>
              </a:rPr>
              <a:t>Arteries divide into thinner vessels, arterioles,</a:t>
            </a:r>
          </a:p>
          <a:p>
            <a:r>
              <a:rPr lang="en-US" b="0" dirty="0" smtClean="0">
                <a:latin typeface="Calibri" pitchFamily="34" charset="0"/>
                <a:cs typeface="Calibri" pitchFamily="34" charset="0"/>
              </a:rPr>
              <a:t>These arterioles branch to form a dense network </a:t>
            </a:r>
          </a:p>
          <a:p>
            <a:r>
              <a:rPr lang="en-US" b="0" dirty="0" smtClean="0">
                <a:latin typeface="Calibri" pitchFamily="34" charset="0"/>
                <a:cs typeface="Calibri" pitchFamily="34" charset="0"/>
              </a:rPr>
              <a:t>of capillaries in the body organs.</a:t>
            </a:r>
          </a:p>
          <a:p>
            <a:endParaRPr lang="en-US" dirty="0"/>
          </a:p>
        </p:txBody>
      </p:sp>
      <p:sp>
        <p:nvSpPr>
          <p:cNvPr id="2" name="Title 1"/>
          <p:cNvSpPr>
            <a:spLocks noGrp="1"/>
          </p:cNvSpPr>
          <p:nvPr>
            <p:ph type="title"/>
          </p:nvPr>
        </p:nvSpPr>
        <p:spPr>
          <a:xfrm>
            <a:off x="914400" y="381000"/>
            <a:ext cx="7520940" cy="548640"/>
          </a:xfrm>
        </p:spPr>
        <p:txBody>
          <a:bodyPr>
            <a:normAutofit/>
          </a:bodyPr>
          <a:lstStyle/>
          <a:p>
            <a:r>
              <a:rPr lang="en-US" b="1" dirty="0" smtClean="0">
                <a:latin typeface="Calibri" pitchFamily="34" charset="0"/>
                <a:cs typeface="Calibri" pitchFamily="34" charset="0"/>
              </a:rPr>
              <a:t>Blood vessel:  Arteries, veins and capillaries</a:t>
            </a:r>
            <a:r>
              <a:rPr lang="en-US" dirty="0" smtClean="0">
                <a:latin typeface="Calibri" pitchFamily="34" charset="0"/>
                <a:cs typeface="Calibri" pitchFamily="34" charset="0"/>
              </a:rPr>
              <a:t>.</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392139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rt-organ-537x324.jpg"/>
          <p:cNvPicPr>
            <a:picLocks noChangeAspect="1"/>
          </p:cNvPicPr>
          <p:nvPr/>
        </p:nvPicPr>
        <p:blipFill>
          <a:blip r:embed="rId2" cstate="print"/>
          <a:stretch>
            <a:fillRect/>
          </a:stretch>
        </p:blipFill>
        <p:spPr>
          <a:xfrm>
            <a:off x="6444208" y="0"/>
            <a:ext cx="3512235" cy="2119114"/>
          </a:xfrm>
          <a:prstGeom prst="rect">
            <a:avLst/>
          </a:prstGeom>
        </p:spPr>
      </p:pic>
      <p:sp>
        <p:nvSpPr>
          <p:cNvPr id="2" name="Title 1"/>
          <p:cNvSpPr>
            <a:spLocks noGrp="1"/>
          </p:cNvSpPr>
          <p:nvPr>
            <p:ph type="title"/>
          </p:nvPr>
        </p:nvSpPr>
        <p:spPr/>
        <p:txBody>
          <a:bodyPr/>
          <a:lstStyle/>
          <a:p>
            <a:r>
              <a:rPr lang="en-ZA" dirty="0" smtClean="0"/>
              <a:t>To circulate or not to circulate?</a:t>
            </a:r>
            <a:endParaRPr lang="en-ZA" dirty="0"/>
          </a:p>
        </p:txBody>
      </p:sp>
      <p:sp>
        <p:nvSpPr>
          <p:cNvPr id="3" name="Content Placeholder 2"/>
          <p:cNvSpPr>
            <a:spLocks noGrp="1"/>
          </p:cNvSpPr>
          <p:nvPr>
            <p:ph sz="quarter" idx="1"/>
          </p:nvPr>
        </p:nvSpPr>
        <p:spPr/>
        <p:txBody>
          <a:bodyPr>
            <a:normAutofit lnSpcReduction="10000"/>
          </a:bodyPr>
          <a:lstStyle/>
          <a:p>
            <a:r>
              <a:rPr lang="en-ZA" dirty="0" smtClean="0"/>
              <a:t>Some animals don’t have a transport system</a:t>
            </a:r>
          </a:p>
          <a:p>
            <a:pPr lvl="1"/>
            <a:r>
              <a:rPr lang="en-ZA" dirty="0" smtClean="0"/>
              <a:t>Simple body structures that don’t require elaborate systems.</a:t>
            </a:r>
          </a:p>
          <a:p>
            <a:pPr lvl="1"/>
            <a:r>
              <a:rPr lang="en-ZA" dirty="0" smtClean="0"/>
              <a:t>Can get all their needs and get rid of wastes through simple diffusion.</a:t>
            </a:r>
          </a:p>
          <a:p>
            <a:r>
              <a:rPr lang="en-ZA" dirty="0" smtClean="0"/>
              <a:t>Slightly more complex organisms have gut pouches which provide nutrients to some cells which in-turn, provide other cells with nutrition.</a:t>
            </a:r>
          </a:p>
          <a:p>
            <a:r>
              <a:rPr lang="en-ZA" dirty="0" smtClean="0"/>
              <a:t>Some animals require a transport system.</a:t>
            </a:r>
          </a:p>
          <a:p>
            <a:pPr lvl="1"/>
            <a:r>
              <a:rPr lang="en-ZA" dirty="0" smtClean="0"/>
              <a:t>Most cells are too far away for diffusion to work effectively.</a:t>
            </a:r>
          </a:p>
          <a:p>
            <a:pPr lvl="1"/>
            <a:r>
              <a:rPr lang="en-ZA" dirty="0" smtClean="0"/>
              <a:t>Require an elaborate transport system to deliver nutrients and essentials and carry away wastes</a:t>
            </a:r>
          </a:p>
          <a:p>
            <a:endParaRPr lang="en-ZA" dirty="0" smtClean="0"/>
          </a:p>
          <a:p>
            <a:endParaRPr lang="en-ZA"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ross section vein"/>
          <p:cNvPicPr>
            <a:picLocks noGrp="1" noChangeAspect="1" noChangeArrowheads="1"/>
          </p:cNvPicPr>
          <p:nvPr>
            <p:ph sz="half" idx="1"/>
          </p:nvPr>
        </p:nvPicPr>
        <p:blipFill>
          <a:blip r:embed="rId2" cstate="print"/>
          <a:stretch>
            <a:fillRect/>
          </a:stretch>
        </p:blipFill>
        <p:spPr bwMode="auto">
          <a:xfrm>
            <a:off x="304800" y="1371600"/>
            <a:ext cx="2971801" cy="3352800"/>
          </a:xfrm>
          <a:prstGeom prst="rect">
            <a:avLst/>
          </a:prstGeom>
          <a:noFill/>
          <a:ln w="9525">
            <a:noFill/>
            <a:miter lim="800000"/>
            <a:headEnd/>
            <a:tailEnd/>
          </a:ln>
        </p:spPr>
      </p:pic>
      <p:sp>
        <p:nvSpPr>
          <p:cNvPr id="4" name="Content Placeholder 3"/>
          <p:cNvSpPr>
            <a:spLocks noGrp="1"/>
          </p:cNvSpPr>
          <p:nvPr>
            <p:ph sz="half" idx="2"/>
          </p:nvPr>
        </p:nvSpPr>
        <p:spPr>
          <a:xfrm>
            <a:off x="3581400" y="1524000"/>
            <a:ext cx="5486400" cy="3352800"/>
          </a:xfrm>
        </p:spPr>
        <p:txBody>
          <a:bodyPr>
            <a:normAutofit fontScale="77500" lnSpcReduction="20000"/>
          </a:bodyPr>
          <a:lstStyle/>
          <a:p>
            <a:r>
              <a:rPr lang="en-US" b="0" dirty="0" smtClean="0">
                <a:latin typeface="Calibri" pitchFamily="34" charset="0"/>
                <a:cs typeface="Calibri" pitchFamily="34" charset="0"/>
              </a:rPr>
              <a:t>Veins have </a:t>
            </a:r>
            <a:r>
              <a:rPr lang="en-US" b="0" dirty="0" smtClean="0">
                <a:solidFill>
                  <a:srgbClr val="0070C0"/>
                </a:solidFill>
                <a:latin typeface="Calibri" pitchFamily="34" charset="0"/>
                <a:cs typeface="Calibri" pitchFamily="34" charset="0"/>
              </a:rPr>
              <a:t>thinner less elastic walls</a:t>
            </a:r>
            <a:r>
              <a:rPr lang="en-US" b="0" dirty="0" smtClean="0">
                <a:latin typeface="Calibri" pitchFamily="34" charset="0"/>
                <a:cs typeface="Calibri" pitchFamily="34" charset="0"/>
              </a:rPr>
              <a:t> than arteries.</a:t>
            </a:r>
          </a:p>
          <a:p>
            <a:r>
              <a:rPr lang="en-US" b="0" dirty="0">
                <a:latin typeface="Calibri" pitchFamily="34" charset="0"/>
                <a:cs typeface="Calibri" pitchFamily="34" charset="0"/>
              </a:rPr>
              <a:t>T</a:t>
            </a:r>
            <a:r>
              <a:rPr lang="en-US" b="0" dirty="0" smtClean="0">
                <a:latin typeface="Calibri" pitchFamily="34" charset="0"/>
                <a:cs typeface="Calibri" pitchFamily="34" charset="0"/>
              </a:rPr>
              <a:t>hey provide a </a:t>
            </a:r>
            <a:r>
              <a:rPr lang="en-US" b="0" dirty="0" smtClean="0">
                <a:solidFill>
                  <a:srgbClr val="0070C0"/>
                </a:solidFill>
                <a:latin typeface="Calibri" pitchFamily="34" charset="0"/>
                <a:cs typeface="Calibri" pitchFamily="34" charset="0"/>
              </a:rPr>
              <a:t>wider passage </a:t>
            </a:r>
            <a:r>
              <a:rPr lang="en-US" b="0" dirty="0" smtClean="0">
                <a:latin typeface="Calibri" pitchFamily="34" charset="0"/>
                <a:cs typeface="Calibri" pitchFamily="34" charset="0"/>
              </a:rPr>
              <a:t>for blood flow. </a:t>
            </a:r>
          </a:p>
          <a:p>
            <a:r>
              <a:rPr lang="en-US" b="0" dirty="0" smtClean="0">
                <a:latin typeface="Calibri" pitchFamily="34" charset="0"/>
                <a:cs typeface="Calibri" pitchFamily="34" charset="0"/>
              </a:rPr>
              <a:t>As the </a:t>
            </a:r>
            <a:r>
              <a:rPr lang="en-US" b="0" dirty="0" smtClean="0">
                <a:solidFill>
                  <a:srgbClr val="0070C0"/>
                </a:solidFill>
                <a:latin typeface="Calibri" pitchFamily="34" charset="0"/>
                <a:cs typeface="Calibri" pitchFamily="34" charset="0"/>
              </a:rPr>
              <a:t>blood pressure is  very low </a:t>
            </a:r>
            <a:r>
              <a:rPr lang="en-US" b="0" dirty="0" smtClean="0">
                <a:latin typeface="Calibri" pitchFamily="34" charset="0"/>
                <a:cs typeface="Calibri" pitchFamily="34" charset="0"/>
              </a:rPr>
              <a:t>in veins blood</a:t>
            </a:r>
          </a:p>
          <a:p>
            <a:r>
              <a:rPr lang="en-US" b="0" dirty="0" smtClean="0">
                <a:latin typeface="Calibri" pitchFamily="34" charset="0"/>
                <a:cs typeface="Calibri" pitchFamily="34" charset="0"/>
              </a:rPr>
              <a:t>could flow backwards.</a:t>
            </a:r>
          </a:p>
          <a:p>
            <a:r>
              <a:rPr lang="en-US" b="0" dirty="0" smtClean="0">
                <a:latin typeface="Calibri" pitchFamily="34" charset="0"/>
                <a:cs typeface="Calibri" pitchFamily="34" charset="0"/>
              </a:rPr>
              <a:t>To prevent the blood from flowing backward </a:t>
            </a:r>
          </a:p>
          <a:p>
            <a:r>
              <a:rPr lang="en-US" b="0" dirty="0" smtClean="0">
                <a:latin typeface="Calibri" pitchFamily="34" charset="0"/>
                <a:cs typeface="Calibri" pitchFamily="34" charset="0"/>
              </a:rPr>
              <a:t>veins have a system of </a:t>
            </a:r>
            <a:r>
              <a:rPr lang="en-US" b="0" dirty="0" smtClean="0">
                <a:solidFill>
                  <a:srgbClr val="0070C0"/>
                </a:solidFill>
                <a:latin typeface="Calibri" pitchFamily="34" charset="0"/>
                <a:cs typeface="Calibri" pitchFamily="34" charset="0"/>
              </a:rPr>
              <a:t>one way valves </a:t>
            </a:r>
            <a:r>
              <a:rPr lang="en-US" b="0" dirty="0" smtClean="0">
                <a:latin typeface="Calibri" pitchFamily="34" charset="0"/>
                <a:cs typeface="Calibri" pitchFamily="34" charset="0"/>
              </a:rPr>
              <a:t>that prevent </a:t>
            </a:r>
          </a:p>
          <a:p>
            <a:r>
              <a:rPr lang="en-US" b="0" dirty="0">
                <a:latin typeface="Calibri" pitchFamily="34" charset="0"/>
                <a:cs typeface="Calibri" pitchFamily="34" charset="0"/>
              </a:rPr>
              <a:t>t</a:t>
            </a:r>
            <a:r>
              <a:rPr lang="en-US" b="0" dirty="0" smtClean="0">
                <a:latin typeface="Calibri" pitchFamily="34" charset="0"/>
                <a:cs typeface="Calibri" pitchFamily="34" charset="0"/>
              </a:rPr>
              <a:t>he backflow of blood.</a:t>
            </a:r>
          </a:p>
          <a:p>
            <a:r>
              <a:rPr lang="en-US" b="0" dirty="0" smtClean="0">
                <a:latin typeface="Calibri" pitchFamily="34" charset="0"/>
                <a:cs typeface="Calibri" pitchFamily="34" charset="0"/>
              </a:rPr>
              <a:t>When the blood flows backwards the valves close </a:t>
            </a:r>
          </a:p>
          <a:p>
            <a:r>
              <a:rPr lang="en-US" b="0" dirty="0" smtClean="0">
                <a:latin typeface="Calibri" pitchFamily="34" charset="0"/>
                <a:cs typeface="Calibri" pitchFamily="34" charset="0"/>
              </a:rPr>
              <a:t>to prevent this.</a:t>
            </a:r>
          </a:p>
          <a:p>
            <a:endParaRPr lang="en-US" dirty="0"/>
          </a:p>
        </p:txBody>
      </p:sp>
      <p:sp>
        <p:nvSpPr>
          <p:cNvPr id="2" name="Title 1"/>
          <p:cNvSpPr>
            <a:spLocks noGrp="1"/>
          </p:cNvSpPr>
          <p:nvPr>
            <p:ph type="title"/>
          </p:nvPr>
        </p:nvSpPr>
        <p:spPr/>
        <p:txBody>
          <a:bodyPr/>
          <a:lstStyle/>
          <a:p>
            <a:r>
              <a:rPr lang="en-US" sz="3200" b="1" dirty="0" smtClean="0">
                <a:latin typeface="Calibri" pitchFamily="34" charset="0"/>
                <a:cs typeface="Calibri" pitchFamily="34" charset="0"/>
              </a:rPr>
              <a:t>Veins</a:t>
            </a:r>
            <a:endParaRPr lang="en-US" sz="3200" b="1" i="1" dirty="0">
              <a:latin typeface="Calibri" pitchFamily="34" charset="0"/>
              <a:cs typeface="Calibri" pitchFamily="34" charset="0"/>
            </a:endParaRPr>
          </a:p>
        </p:txBody>
      </p:sp>
    </p:spTree>
    <p:extLst>
      <p:ext uri="{BB962C8B-B14F-4D97-AF65-F5344CB8AC3E}">
        <p14:creationId xmlns:p14="http://schemas.microsoft.com/office/powerpoint/2010/main" val="577704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ross section capillary"/>
          <p:cNvPicPr>
            <a:picLocks noGrp="1" noChangeAspect="1" noChangeArrowheads="1"/>
          </p:cNvPicPr>
          <p:nvPr>
            <p:ph sz="half" idx="1"/>
          </p:nvPr>
        </p:nvPicPr>
        <p:blipFill>
          <a:blip r:embed="rId2" cstate="print"/>
          <a:stretch>
            <a:fillRect/>
          </a:stretch>
        </p:blipFill>
        <p:spPr bwMode="auto">
          <a:xfrm>
            <a:off x="533400" y="1676400"/>
            <a:ext cx="2668443" cy="3200400"/>
          </a:xfrm>
          <a:prstGeom prst="rect">
            <a:avLst/>
          </a:prstGeom>
          <a:noFill/>
          <a:ln w="9525">
            <a:noFill/>
            <a:miter lim="800000"/>
            <a:headEnd/>
            <a:tailEnd/>
          </a:ln>
        </p:spPr>
      </p:pic>
      <p:sp>
        <p:nvSpPr>
          <p:cNvPr id="4" name="Content Placeholder 3"/>
          <p:cNvSpPr>
            <a:spLocks noGrp="1"/>
          </p:cNvSpPr>
          <p:nvPr>
            <p:ph sz="half" idx="2"/>
          </p:nvPr>
        </p:nvSpPr>
        <p:spPr>
          <a:xfrm>
            <a:off x="3200400" y="1219200"/>
            <a:ext cx="5943600" cy="3581400"/>
          </a:xfrm>
        </p:spPr>
        <p:txBody>
          <a:bodyPr>
            <a:normAutofit fontScale="25000" lnSpcReduction="20000"/>
          </a:bodyPr>
          <a:lstStyle/>
          <a:p>
            <a:r>
              <a:rPr lang="en-US" sz="6400" b="0" dirty="0" smtClean="0">
                <a:latin typeface="Calibri" pitchFamily="34" charset="0"/>
                <a:cs typeface="Calibri" pitchFamily="34" charset="0"/>
              </a:rPr>
              <a:t>Capillaries are </a:t>
            </a:r>
            <a:r>
              <a:rPr lang="en-US" sz="6400" b="0" dirty="0" smtClean="0">
                <a:solidFill>
                  <a:srgbClr val="0070C0"/>
                </a:solidFill>
                <a:latin typeface="Calibri" pitchFamily="34" charset="0"/>
                <a:cs typeface="Calibri" pitchFamily="34" charset="0"/>
              </a:rPr>
              <a:t>thinner</a:t>
            </a:r>
            <a:r>
              <a:rPr lang="en-US" sz="6400" b="0" dirty="0" smtClean="0">
                <a:latin typeface="Calibri" pitchFamily="34" charset="0"/>
                <a:cs typeface="Calibri" pitchFamily="34" charset="0"/>
              </a:rPr>
              <a:t> than a human hair. </a:t>
            </a:r>
          </a:p>
          <a:p>
            <a:r>
              <a:rPr lang="en-US" sz="6400" b="0" dirty="0" smtClean="0">
                <a:latin typeface="Calibri" pitchFamily="34" charset="0"/>
                <a:cs typeface="Calibri" pitchFamily="34" charset="0"/>
              </a:rPr>
              <a:t>Their  walls are only one cell thick, with spaces between the cells so</a:t>
            </a:r>
          </a:p>
          <a:p>
            <a:r>
              <a:rPr lang="en-US" sz="6400" b="0" dirty="0" smtClean="0">
                <a:latin typeface="Calibri" pitchFamily="34" charset="0"/>
                <a:cs typeface="Calibri" pitchFamily="34" charset="0"/>
              </a:rPr>
              <a:t>that plasma and  white blood cells can pass through.</a:t>
            </a:r>
          </a:p>
          <a:p>
            <a:r>
              <a:rPr lang="en-US" sz="6400" b="0" dirty="0" smtClean="0">
                <a:latin typeface="Calibri" pitchFamily="34" charset="0"/>
                <a:cs typeface="Calibri" pitchFamily="34" charset="0"/>
              </a:rPr>
              <a:t>Plasma </a:t>
            </a:r>
            <a:r>
              <a:rPr lang="en-US" sz="6400" b="0" dirty="0" smtClean="0">
                <a:solidFill>
                  <a:srgbClr val="0070C0"/>
                </a:solidFill>
                <a:latin typeface="Calibri" pitchFamily="34" charset="0"/>
                <a:cs typeface="Calibri" pitchFamily="34" charset="0"/>
              </a:rPr>
              <a:t>carries dissolved food and oxygen </a:t>
            </a:r>
            <a:r>
              <a:rPr lang="en-US" sz="6400" b="0" dirty="0" smtClean="0">
                <a:latin typeface="Calibri" pitchFamily="34" charset="0"/>
                <a:cs typeface="Calibri" pitchFamily="34" charset="0"/>
              </a:rPr>
              <a:t>directly to the tissue cells,</a:t>
            </a:r>
          </a:p>
          <a:p>
            <a:r>
              <a:rPr lang="en-US" sz="6400" b="0" dirty="0" smtClean="0">
                <a:latin typeface="Calibri" pitchFamily="34" charset="0"/>
                <a:cs typeface="Calibri" pitchFamily="34" charset="0"/>
              </a:rPr>
              <a:t>and carbon-dioxide and other waste products are carried away.</a:t>
            </a:r>
          </a:p>
          <a:p>
            <a:r>
              <a:rPr lang="en-US" sz="6400" b="0" dirty="0" smtClean="0">
                <a:latin typeface="Calibri" pitchFamily="34" charset="0"/>
                <a:cs typeface="Calibri" pitchFamily="34" charset="0"/>
              </a:rPr>
              <a:t>Blood flow </a:t>
            </a:r>
            <a:r>
              <a:rPr lang="en-US" sz="6400" b="0" dirty="0" smtClean="0">
                <a:solidFill>
                  <a:srgbClr val="0070C0"/>
                </a:solidFill>
                <a:latin typeface="Calibri" pitchFamily="34" charset="0"/>
                <a:cs typeface="Calibri" pitchFamily="34" charset="0"/>
              </a:rPr>
              <a:t>slows down </a:t>
            </a:r>
            <a:r>
              <a:rPr lang="en-US" sz="6400" b="0" dirty="0" smtClean="0">
                <a:latin typeface="Calibri" pitchFamily="34" charset="0"/>
                <a:cs typeface="Calibri" pitchFamily="34" charset="0"/>
              </a:rPr>
              <a:t>in the capillaries so that this exchange has</a:t>
            </a:r>
          </a:p>
          <a:p>
            <a:r>
              <a:rPr lang="en-US" sz="6400" b="0" dirty="0">
                <a:latin typeface="Calibri" pitchFamily="34" charset="0"/>
                <a:cs typeface="Calibri" pitchFamily="34" charset="0"/>
              </a:rPr>
              <a:t>m</a:t>
            </a:r>
            <a:r>
              <a:rPr lang="en-US" sz="6400" b="0" dirty="0" smtClean="0">
                <a:latin typeface="Calibri" pitchFamily="34" charset="0"/>
                <a:cs typeface="Calibri" pitchFamily="34" charset="0"/>
              </a:rPr>
              <a:t>ore time to take place between tissue fluid and the capillary.</a:t>
            </a:r>
          </a:p>
          <a:p>
            <a:r>
              <a:rPr lang="en-US" sz="6400" b="0" dirty="0" smtClean="0">
                <a:latin typeface="Calibri" pitchFamily="34" charset="0"/>
                <a:cs typeface="Calibri" pitchFamily="34" charset="0"/>
              </a:rPr>
              <a:t>Red blood cells </a:t>
            </a:r>
            <a:r>
              <a:rPr lang="en-US" sz="6400" b="0" dirty="0" smtClean="0">
                <a:solidFill>
                  <a:srgbClr val="0070C0"/>
                </a:solidFill>
                <a:latin typeface="Calibri" pitchFamily="34" charset="0"/>
                <a:cs typeface="Calibri" pitchFamily="34" charset="0"/>
              </a:rPr>
              <a:t>do not leave </a:t>
            </a:r>
            <a:r>
              <a:rPr lang="en-US" sz="6400" b="0" dirty="0" smtClean="0">
                <a:latin typeface="Calibri" pitchFamily="34" charset="0"/>
                <a:cs typeface="Calibri" pitchFamily="34" charset="0"/>
              </a:rPr>
              <a:t>the capillaries. </a:t>
            </a:r>
          </a:p>
          <a:p>
            <a:r>
              <a:rPr lang="en-US" sz="6400" b="0" dirty="0" smtClean="0">
                <a:latin typeface="Calibri" pitchFamily="34" charset="0"/>
                <a:cs typeface="Calibri" pitchFamily="34" charset="0"/>
              </a:rPr>
              <a:t>Capillaries </a:t>
            </a:r>
            <a:r>
              <a:rPr lang="en-US" sz="6400" b="0" dirty="0" smtClean="0">
                <a:solidFill>
                  <a:srgbClr val="0070C0"/>
                </a:solidFill>
                <a:latin typeface="Calibri" pitchFamily="34" charset="0"/>
                <a:cs typeface="Calibri" pitchFamily="34" charset="0"/>
              </a:rPr>
              <a:t>join to form wider</a:t>
            </a:r>
            <a:r>
              <a:rPr lang="en-US" sz="6400" b="0" dirty="0" smtClean="0">
                <a:latin typeface="Calibri" pitchFamily="34" charset="0"/>
                <a:cs typeface="Calibri" pitchFamily="34" charset="0"/>
              </a:rPr>
              <a:t> vessels called </a:t>
            </a:r>
            <a:r>
              <a:rPr lang="en-US" sz="6400" b="0" dirty="0" err="1" smtClean="0">
                <a:latin typeface="Calibri" pitchFamily="34" charset="0"/>
                <a:cs typeface="Calibri" pitchFamily="34" charset="0"/>
              </a:rPr>
              <a:t>venules</a:t>
            </a:r>
            <a:r>
              <a:rPr lang="en-US" sz="6400" b="0" dirty="0" smtClean="0">
                <a:latin typeface="Calibri" pitchFamily="34" charset="0"/>
                <a:cs typeface="Calibri" pitchFamily="34" charset="0"/>
              </a:rPr>
              <a:t>  which then</a:t>
            </a:r>
          </a:p>
          <a:p>
            <a:r>
              <a:rPr lang="en-US" sz="6400" b="0" dirty="0" smtClean="0">
                <a:latin typeface="Calibri" pitchFamily="34" charset="0"/>
                <a:cs typeface="Calibri" pitchFamily="34" charset="0"/>
              </a:rPr>
              <a:t>become veins.</a:t>
            </a:r>
          </a:p>
          <a:p>
            <a:endParaRPr lang="en-US" dirty="0"/>
          </a:p>
        </p:txBody>
      </p:sp>
      <p:sp>
        <p:nvSpPr>
          <p:cNvPr id="2" name="Title 1"/>
          <p:cNvSpPr>
            <a:spLocks noGrp="1"/>
          </p:cNvSpPr>
          <p:nvPr>
            <p:ph type="title"/>
          </p:nvPr>
        </p:nvSpPr>
        <p:spPr>
          <a:xfrm>
            <a:off x="381000" y="685800"/>
            <a:ext cx="8229600" cy="1143000"/>
          </a:xfrm>
        </p:spPr>
        <p:txBody>
          <a:bodyPr>
            <a:noAutofit/>
          </a:bodyPr>
          <a:lstStyle/>
          <a:p>
            <a:r>
              <a:rPr lang="en-US" sz="4000" b="1" dirty="0" smtClean="0">
                <a:latin typeface="Calibri" pitchFamily="34" charset="0"/>
                <a:cs typeface="Calibri" pitchFamily="34" charset="0"/>
              </a:rPr>
              <a:t>Capillaries.</a:t>
            </a:r>
            <a:br>
              <a:rPr lang="en-US" sz="4000" b="1" dirty="0" smtClean="0">
                <a:latin typeface="Calibri" pitchFamily="34" charset="0"/>
                <a:cs typeface="Calibri" pitchFamily="34" charset="0"/>
              </a:rPr>
            </a:br>
            <a:endParaRPr lang="en-US" sz="4000" b="1" dirty="0">
              <a:latin typeface="Calibri" pitchFamily="34" charset="0"/>
              <a:cs typeface="Calibri" pitchFamily="34" charset="0"/>
            </a:endParaRPr>
          </a:p>
        </p:txBody>
      </p:sp>
    </p:spTree>
    <p:extLst>
      <p:ext uri="{BB962C8B-B14F-4D97-AF65-F5344CB8AC3E}">
        <p14:creationId xmlns:p14="http://schemas.microsoft.com/office/powerpoint/2010/main" val="300245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632906" cy="354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854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normAutofit lnSpcReduction="10000"/>
          </a:bodyPr>
          <a:lstStyle/>
          <a:p>
            <a:r>
              <a:rPr lang="en-ZA" dirty="0" smtClean="0"/>
              <a:t>Why is the middle muscle layer of the veins thinner than those found in the arteries?</a:t>
            </a:r>
          </a:p>
          <a:p>
            <a:endParaRPr lang="en-ZA" dirty="0" smtClean="0"/>
          </a:p>
          <a:p>
            <a:r>
              <a:rPr lang="en-ZA" dirty="0" smtClean="0"/>
              <a:t>Blood in the veins has lost its pressure due to the distance it has been transported, and due to being squeezed through the capillaries.</a:t>
            </a:r>
          </a:p>
          <a:p>
            <a:endParaRPr lang="en-ZA" dirty="0" smtClean="0"/>
          </a:p>
          <a:p>
            <a:r>
              <a:rPr lang="en-ZA" dirty="0" smtClean="0"/>
              <a:t>Blood in the veins has TWO problems.</a:t>
            </a:r>
          </a:p>
          <a:p>
            <a:pPr lvl="1"/>
            <a:r>
              <a:rPr lang="en-ZA" dirty="0" smtClean="0"/>
              <a:t>Not enough pressure to travel back to the heart.</a:t>
            </a:r>
          </a:p>
          <a:p>
            <a:pPr lvl="1"/>
            <a:r>
              <a:rPr lang="en-ZA" dirty="0" smtClean="0"/>
              <a:t>Blood may flow backwards due to gravity.</a:t>
            </a:r>
          </a:p>
          <a:p>
            <a:endParaRPr lang="en-ZA" dirty="0" smtClean="0"/>
          </a:p>
          <a:p>
            <a:r>
              <a:rPr lang="en-ZA" dirty="0" smtClean="0"/>
              <a:t>Muscular movements such as running/walking assist is creating a squeezing force.</a:t>
            </a:r>
          </a:p>
          <a:p>
            <a:r>
              <a:rPr lang="en-ZA" dirty="0" smtClean="0"/>
              <a:t>Semi-lunar valves are found at intervals in the veins.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480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467600" cy="1417638"/>
          </a:xfrm>
        </p:spPr>
        <p:txBody>
          <a:bodyPr>
            <a:normAutofit fontScale="90000"/>
          </a:bodyPr>
          <a:lstStyle/>
          <a:p>
            <a:r>
              <a:rPr lang="en-US" sz="3200" dirty="0" smtClean="0">
                <a:latin typeface="Calibri" pitchFamily="34" charset="0"/>
                <a:cs typeface="Calibri" pitchFamily="34" charset="0"/>
              </a:rPr>
              <a:t>Copy this table showing the different blood vessels found in the heart and complete it.</a:t>
            </a:r>
            <a:br>
              <a:rPr lang="en-US" sz="3200" dirty="0" smtClean="0">
                <a:latin typeface="Calibri" pitchFamily="34" charset="0"/>
                <a:cs typeface="Calibri" pitchFamily="34" charset="0"/>
              </a:rPr>
            </a:br>
            <a:endParaRPr lang="en-ZA" dirty="0"/>
          </a:p>
        </p:txBody>
      </p:sp>
      <p:sp>
        <p:nvSpPr>
          <p:cNvPr id="4" name="Content Placeholder 5"/>
          <p:cNvSpPr>
            <a:spLocks noGrp="1"/>
          </p:cNvSpPr>
          <p:nvPr>
            <p:ph sz="quarter" idx="1"/>
          </p:nvPr>
        </p:nvSpPr>
        <p:spPr/>
        <p:txBody>
          <a:bodyPr/>
          <a:lstStyle/>
          <a:p>
            <a:pPr>
              <a:buNone/>
            </a:pPr>
            <a:endParaRPr lang="en-US" dirty="0"/>
          </a:p>
        </p:txBody>
      </p:sp>
      <p:pic>
        <p:nvPicPr>
          <p:cNvPr id="6" name="Picture 5" descr="Picture1.png"/>
          <p:cNvPicPr>
            <a:picLocks noChangeAspect="1"/>
          </p:cNvPicPr>
          <p:nvPr/>
        </p:nvPicPr>
        <p:blipFill>
          <a:blip r:embed="rId2" cstate="print"/>
          <a:stretch>
            <a:fillRect/>
          </a:stretch>
        </p:blipFill>
        <p:spPr>
          <a:xfrm>
            <a:off x="323528" y="1556792"/>
            <a:ext cx="8149679" cy="4102269"/>
          </a:xfrm>
          <a:prstGeom prst="rect">
            <a:avLst/>
          </a:prstGeom>
        </p:spPr>
      </p:pic>
      <p:sp>
        <p:nvSpPr>
          <p:cNvPr id="5" name="Rectangle 4"/>
          <p:cNvSpPr/>
          <p:nvPr/>
        </p:nvSpPr>
        <p:spPr>
          <a:xfrm>
            <a:off x="6372200" y="2204864"/>
            <a:ext cx="2016224" cy="648072"/>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4427984" y="4221088"/>
            <a:ext cx="2016224" cy="720080"/>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4427984" y="2852936"/>
            <a:ext cx="2016224" cy="648072"/>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153868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95400"/>
            <a:ext cx="8229600" cy="4343401"/>
          </a:xfrm>
        </p:spPr>
        <p:txBody>
          <a:bodyPr/>
          <a:lstStyle/>
          <a:p>
            <a:pPr>
              <a:buNone/>
            </a:pPr>
            <a:r>
              <a:rPr lang="en-US" sz="1600" b="1" dirty="0" smtClean="0"/>
              <a:t>Table showing the different blood vessels found in the heart</a:t>
            </a:r>
            <a:r>
              <a:rPr lang="en-US" sz="1600" dirty="0" smtClean="0"/>
              <a:t>.</a:t>
            </a:r>
          </a:p>
          <a:p>
            <a:endParaRPr lang="en-US" dirty="0"/>
          </a:p>
        </p:txBody>
      </p:sp>
      <p:sp>
        <p:nvSpPr>
          <p:cNvPr id="2" name="Title 1"/>
          <p:cNvSpPr>
            <a:spLocks noGrp="1"/>
          </p:cNvSpPr>
          <p:nvPr>
            <p:ph type="title"/>
          </p:nvPr>
        </p:nvSpPr>
        <p:spPr>
          <a:xfrm>
            <a:off x="611560" y="381000"/>
            <a:ext cx="8229600" cy="914400"/>
          </a:xfrm>
        </p:spPr>
        <p:txBody>
          <a:bodyPr>
            <a:normAutofit/>
          </a:bodyPr>
          <a:lstStyle/>
          <a:p>
            <a:r>
              <a:rPr lang="en-US" sz="4000" b="1" dirty="0" smtClean="0">
                <a:latin typeface="Calibri" pitchFamily="34" charset="0"/>
                <a:cs typeface="Calibri" pitchFamily="34" charset="0"/>
              </a:rPr>
              <a:t>Solution</a:t>
            </a:r>
            <a:endParaRPr lang="en-US" sz="4000" b="1" dirty="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61795467"/>
              </p:ext>
            </p:extLst>
          </p:nvPr>
        </p:nvGraphicFramePr>
        <p:xfrm>
          <a:off x="685800" y="1752600"/>
          <a:ext cx="7391400" cy="4433169"/>
        </p:xfrm>
        <a:graphic>
          <a:graphicData uri="http://schemas.openxmlformats.org/drawingml/2006/table">
            <a:tbl>
              <a:tblPr firstRow="1" bandRow="1">
                <a:tableStyleId>{5940675A-B579-460E-94D1-54222C63F5DA}</a:tableStyleId>
              </a:tblPr>
              <a:tblGrid>
                <a:gridCol w="1847850"/>
                <a:gridCol w="1832471"/>
                <a:gridCol w="1863229"/>
                <a:gridCol w="1847850"/>
              </a:tblGrid>
              <a:tr h="8173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Name of blood vessel</a:t>
                      </a:r>
                      <a:endParaRPr lang="en-US" sz="1600" dirty="0"/>
                    </a:p>
                  </a:txBody>
                  <a:tcPr/>
                </a:tc>
                <a:tc>
                  <a:txBody>
                    <a:bodyPr/>
                    <a:lstStyle/>
                    <a:p>
                      <a:r>
                        <a:rPr lang="en-US" sz="1600" b="1" dirty="0" smtClean="0"/>
                        <a:t>Type of blood carried</a:t>
                      </a:r>
                      <a:endParaRPr lang="en-US" sz="1600" b="1" dirty="0"/>
                    </a:p>
                  </a:txBody>
                  <a:tcPr/>
                </a:tc>
                <a:tc>
                  <a:txBody>
                    <a:bodyPr/>
                    <a:lstStyle/>
                    <a:p>
                      <a:r>
                        <a:rPr lang="en-US" sz="1600" b="1" dirty="0" smtClean="0"/>
                        <a:t>Where does the blood come from? </a:t>
                      </a:r>
                      <a:endParaRPr lang="en-US" sz="1600" b="1" dirty="0"/>
                    </a:p>
                  </a:txBody>
                  <a:tcPr/>
                </a:tc>
                <a:tc>
                  <a:txBody>
                    <a:bodyPr/>
                    <a:lstStyle/>
                    <a:p>
                      <a:r>
                        <a:rPr lang="en-US" sz="1600" b="1" dirty="0" smtClean="0"/>
                        <a:t>Where does the blood go to?</a:t>
                      </a:r>
                      <a:endParaRPr lang="en-US" sz="1600" b="1" dirty="0"/>
                    </a:p>
                  </a:txBody>
                  <a:tcPr/>
                </a:tc>
              </a:tr>
              <a:tr h="817323">
                <a:tc>
                  <a:txBody>
                    <a:bodyPr/>
                    <a:lstStyle/>
                    <a:p>
                      <a:r>
                        <a:rPr lang="en-US" sz="1600" dirty="0" smtClean="0"/>
                        <a:t>Pulmonary vein</a:t>
                      </a:r>
                      <a:endParaRPr lang="en-US" sz="1600" dirty="0"/>
                    </a:p>
                  </a:txBody>
                  <a:tcPr/>
                </a:tc>
                <a:tc>
                  <a:txBody>
                    <a:bodyPr/>
                    <a:lstStyle/>
                    <a:p>
                      <a:r>
                        <a:rPr lang="en-US" sz="1600" dirty="0" smtClean="0">
                          <a:solidFill>
                            <a:srgbClr val="0070C0"/>
                          </a:solidFill>
                        </a:rPr>
                        <a:t>oxygenated</a:t>
                      </a:r>
                      <a:endParaRPr lang="en-US" sz="1600" dirty="0">
                        <a:solidFill>
                          <a:srgbClr val="0070C0"/>
                        </a:solidFill>
                      </a:endParaRPr>
                    </a:p>
                  </a:txBody>
                  <a:tcPr/>
                </a:tc>
                <a:tc>
                  <a:txBody>
                    <a:bodyPr/>
                    <a:lstStyle/>
                    <a:p>
                      <a:r>
                        <a:rPr lang="en-US" sz="1600" dirty="0" smtClean="0">
                          <a:solidFill>
                            <a:srgbClr val="0070C0"/>
                          </a:solidFill>
                        </a:rPr>
                        <a:t>lungs</a:t>
                      </a:r>
                      <a:endParaRPr lang="en-US" sz="1600" dirty="0">
                        <a:solidFill>
                          <a:srgbClr val="0070C0"/>
                        </a:solidFill>
                      </a:endParaRPr>
                    </a:p>
                  </a:txBody>
                  <a:tcPr/>
                </a:tc>
                <a:tc>
                  <a:txBody>
                    <a:bodyPr/>
                    <a:lstStyle/>
                    <a:p>
                      <a:r>
                        <a:rPr lang="en-US" sz="1600" dirty="0" smtClean="0"/>
                        <a:t>The left</a:t>
                      </a:r>
                      <a:r>
                        <a:rPr lang="en-US" sz="1600" baseline="0" dirty="0" smtClean="0"/>
                        <a:t> atrium of the heart</a:t>
                      </a:r>
                      <a:endParaRPr lang="en-US" sz="1600" dirty="0"/>
                    </a:p>
                  </a:txBody>
                  <a:tcPr/>
                </a:tc>
              </a:tr>
              <a:tr h="575153">
                <a:tc>
                  <a:txBody>
                    <a:bodyPr/>
                    <a:lstStyle/>
                    <a:p>
                      <a:r>
                        <a:rPr lang="en-US" sz="1600" dirty="0" smtClean="0">
                          <a:solidFill>
                            <a:srgbClr val="0070C0"/>
                          </a:solidFill>
                        </a:rPr>
                        <a:t>Pulmonary artery</a:t>
                      </a:r>
                      <a:endParaRPr lang="en-US" sz="1600" dirty="0">
                        <a:solidFill>
                          <a:srgbClr val="0070C0"/>
                        </a:solidFill>
                      </a:endParaRPr>
                    </a:p>
                  </a:txBody>
                  <a:tcPr/>
                </a:tc>
                <a:tc>
                  <a:txBody>
                    <a:bodyPr/>
                    <a:lstStyle/>
                    <a:p>
                      <a:r>
                        <a:rPr lang="en-US" sz="1600" dirty="0" smtClean="0"/>
                        <a:t>deoxygenated</a:t>
                      </a:r>
                      <a:endParaRPr lang="en-US" sz="1600" dirty="0"/>
                    </a:p>
                  </a:txBody>
                  <a:tcPr/>
                </a:tc>
                <a:tc>
                  <a:txBody>
                    <a:bodyPr/>
                    <a:lstStyle/>
                    <a:p>
                      <a:r>
                        <a:rPr lang="en-US" sz="1600" dirty="0" smtClean="0"/>
                        <a:t>Right</a:t>
                      </a:r>
                      <a:r>
                        <a:rPr lang="en-US" sz="1600" baseline="0" dirty="0" smtClean="0"/>
                        <a:t> ventricle</a:t>
                      </a:r>
                      <a:endParaRPr lang="en-US" sz="1600" dirty="0"/>
                    </a:p>
                  </a:txBody>
                  <a:tcPr/>
                </a:tc>
                <a:tc>
                  <a:txBody>
                    <a:bodyPr/>
                    <a:lstStyle/>
                    <a:p>
                      <a:r>
                        <a:rPr lang="en-US" sz="1600" dirty="0" smtClean="0"/>
                        <a:t>The lungs</a:t>
                      </a:r>
                      <a:endParaRPr lang="en-US" sz="1600" dirty="0"/>
                    </a:p>
                  </a:txBody>
                  <a:tcPr/>
                </a:tc>
              </a:tr>
              <a:tr h="817323">
                <a:tc>
                  <a:txBody>
                    <a:bodyPr/>
                    <a:lstStyle/>
                    <a:p>
                      <a:r>
                        <a:rPr lang="en-US" sz="1600" dirty="0" smtClean="0"/>
                        <a:t>Superior vena cava</a:t>
                      </a:r>
                      <a:endParaRPr lang="en-US" sz="1600" dirty="0"/>
                    </a:p>
                  </a:txBody>
                  <a:tcPr/>
                </a:tc>
                <a:tc>
                  <a:txBody>
                    <a:bodyPr/>
                    <a:lstStyle/>
                    <a:p>
                      <a:r>
                        <a:rPr lang="en-US" sz="1600" dirty="0" smtClean="0"/>
                        <a:t>deoxygenated</a:t>
                      </a:r>
                      <a:endParaRPr lang="en-US" sz="1600" dirty="0"/>
                    </a:p>
                  </a:txBody>
                  <a:tcPr/>
                </a:tc>
                <a:tc>
                  <a:txBody>
                    <a:bodyPr/>
                    <a:lstStyle/>
                    <a:p>
                      <a:r>
                        <a:rPr lang="en-US" sz="1600" dirty="0" smtClean="0">
                          <a:solidFill>
                            <a:srgbClr val="0070C0"/>
                          </a:solidFill>
                        </a:rPr>
                        <a:t>The upper parts of the body</a:t>
                      </a:r>
                      <a:endParaRPr lang="en-US" sz="1600" dirty="0">
                        <a:solidFill>
                          <a:srgbClr val="0070C0"/>
                        </a:solidFill>
                      </a:endParaRPr>
                    </a:p>
                  </a:txBody>
                  <a:tcPr/>
                </a:tc>
                <a:tc>
                  <a:txBody>
                    <a:bodyPr/>
                    <a:lstStyle/>
                    <a:p>
                      <a:r>
                        <a:rPr lang="en-US" sz="1600" dirty="0" smtClean="0">
                          <a:solidFill>
                            <a:srgbClr val="0070C0"/>
                          </a:solidFill>
                        </a:rPr>
                        <a:t>The right atrium of the heart</a:t>
                      </a:r>
                      <a:endParaRPr lang="en-US" sz="1600" dirty="0">
                        <a:solidFill>
                          <a:srgbClr val="0070C0"/>
                        </a:solidFill>
                      </a:endParaRPr>
                    </a:p>
                  </a:txBody>
                  <a:tcPr/>
                </a:tc>
              </a:tr>
              <a:tr h="817323">
                <a:tc>
                  <a:txBody>
                    <a:bodyPr/>
                    <a:lstStyle/>
                    <a:p>
                      <a:r>
                        <a:rPr lang="en-US" sz="1600" dirty="0" smtClean="0">
                          <a:solidFill>
                            <a:srgbClr val="0070C0"/>
                          </a:solidFill>
                        </a:rPr>
                        <a:t>Inferior</a:t>
                      </a:r>
                      <a:r>
                        <a:rPr lang="en-US" sz="1600" baseline="0" dirty="0" smtClean="0">
                          <a:solidFill>
                            <a:srgbClr val="0070C0"/>
                          </a:solidFill>
                        </a:rPr>
                        <a:t> vena cava</a:t>
                      </a:r>
                      <a:endParaRPr lang="en-US" sz="1600" dirty="0">
                        <a:solidFill>
                          <a:srgbClr val="0070C0"/>
                        </a:solidFill>
                      </a:endParaRPr>
                    </a:p>
                  </a:txBody>
                  <a:tcPr/>
                </a:tc>
                <a:tc>
                  <a:txBody>
                    <a:bodyPr/>
                    <a:lstStyle/>
                    <a:p>
                      <a:r>
                        <a:rPr lang="en-US" sz="1600" dirty="0" smtClean="0"/>
                        <a:t>deoxygenated</a:t>
                      </a:r>
                      <a:endParaRPr lang="en-US" sz="1600" dirty="0"/>
                    </a:p>
                  </a:txBody>
                  <a:tcPr/>
                </a:tc>
                <a:tc>
                  <a:txBody>
                    <a:bodyPr/>
                    <a:lstStyle/>
                    <a:p>
                      <a:r>
                        <a:rPr lang="en-US" sz="1600" dirty="0" smtClean="0"/>
                        <a:t>The lower parts of the body</a:t>
                      </a:r>
                      <a:endParaRPr lang="en-US" sz="1600" dirty="0"/>
                    </a:p>
                  </a:txBody>
                  <a:tcPr/>
                </a:tc>
                <a:tc>
                  <a:txBody>
                    <a:bodyPr/>
                    <a:lstStyle/>
                    <a:p>
                      <a:r>
                        <a:rPr lang="en-US" sz="1600" dirty="0" smtClean="0"/>
                        <a:t>The right atrium of the heart</a:t>
                      </a:r>
                      <a:endParaRPr lang="en-US" sz="1600" dirty="0"/>
                    </a:p>
                  </a:txBody>
                  <a:tcPr/>
                </a:tc>
              </a:tr>
              <a:tr h="575153">
                <a:tc>
                  <a:txBody>
                    <a:bodyPr/>
                    <a:lstStyle/>
                    <a:p>
                      <a:r>
                        <a:rPr lang="en-US" sz="1600" dirty="0" smtClean="0"/>
                        <a:t>Aorta</a:t>
                      </a:r>
                      <a:endParaRPr lang="en-US" sz="1600" dirty="0"/>
                    </a:p>
                  </a:txBody>
                  <a:tcPr/>
                </a:tc>
                <a:tc>
                  <a:txBody>
                    <a:bodyPr/>
                    <a:lstStyle/>
                    <a:p>
                      <a:r>
                        <a:rPr lang="en-US" sz="1600" dirty="0" smtClean="0">
                          <a:solidFill>
                            <a:srgbClr val="0070C0"/>
                          </a:solidFill>
                        </a:rPr>
                        <a:t>oxygenated</a:t>
                      </a:r>
                      <a:endParaRPr lang="en-US" sz="1600" dirty="0">
                        <a:solidFill>
                          <a:srgbClr val="0070C0"/>
                        </a:solidFill>
                      </a:endParaRPr>
                    </a:p>
                  </a:txBody>
                  <a:tcPr/>
                </a:tc>
                <a:tc>
                  <a:txBody>
                    <a:bodyPr/>
                    <a:lstStyle/>
                    <a:p>
                      <a:r>
                        <a:rPr lang="en-US" sz="1600" dirty="0" smtClean="0">
                          <a:solidFill>
                            <a:srgbClr val="0070C0"/>
                          </a:solidFill>
                        </a:rPr>
                        <a:t>Left ventricle of the heart</a:t>
                      </a:r>
                      <a:endParaRPr lang="en-US" sz="1600" dirty="0">
                        <a:solidFill>
                          <a:srgbClr val="0070C0"/>
                        </a:solidFill>
                      </a:endParaRPr>
                    </a:p>
                  </a:txBody>
                  <a:tcPr/>
                </a:tc>
                <a:tc>
                  <a:txBody>
                    <a:bodyPr/>
                    <a:lstStyle/>
                    <a:p>
                      <a:r>
                        <a:rPr lang="en-US" sz="1600" dirty="0" smtClean="0">
                          <a:solidFill>
                            <a:srgbClr val="0070C0"/>
                          </a:solidFill>
                        </a:rPr>
                        <a:t>All parts of the body</a:t>
                      </a:r>
                      <a:endParaRPr lang="en-US" sz="1600" dirty="0">
                        <a:solidFill>
                          <a:srgbClr val="0070C0"/>
                        </a:solidFill>
                      </a:endParaRPr>
                    </a:p>
                  </a:txBody>
                  <a:tcPr/>
                </a:tc>
              </a:tr>
            </a:tbl>
          </a:graphicData>
        </a:graphic>
      </p:graphicFrame>
    </p:spTree>
    <p:extLst>
      <p:ext uri="{BB962C8B-B14F-4D97-AF65-F5344CB8AC3E}">
        <p14:creationId xmlns:p14="http://schemas.microsoft.com/office/powerpoint/2010/main" val="3371446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Double Circulation</a:t>
            </a:r>
            <a:endParaRPr lang="en-ZA" dirty="0"/>
          </a:p>
        </p:txBody>
      </p:sp>
      <p:sp>
        <p:nvSpPr>
          <p:cNvPr id="3" name="Content Placeholder 2"/>
          <p:cNvSpPr>
            <a:spLocks noGrp="1"/>
          </p:cNvSpPr>
          <p:nvPr>
            <p:ph sz="quarter" idx="1"/>
          </p:nvPr>
        </p:nvSpPr>
        <p:spPr/>
        <p:txBody>
          <a:bodyPr>
            <a:normAutofit/>
          </a:bodyPr>
          <a:lstStyle/>
          <a:p>
            <a:r>
              <a:rPr lang="en-US" dirty="0" smtClean="0">
                <a:cs typeface="Calibri" pitchFamily="34" charset="0"/>
              </a:rPr>
              <a:t>Humans have </a:t>
            </a:r>
            <a:r>
              <a:rPr lang="en-US" b="1" dirty="0" smtClean="0">
                <a:cs typeface="Calibri" pitchFamily="34" charset="0"/>
              </a:rPr>
              <a:t>two circuits </a:t>
            </a:r>
            <a:r>
              <a:rPr lang="en-US" dirty="0" smtClean="0">
                <a:cs typeface="Calibri" pitchFamily="34" charset="0"/>
              </a:rPr>
              <a:t>of blood flow.  This is called </a:t>
            </a:r>
            <a:r>
              <a:rPr lang="en-US" b="1" dirty="0" smtClean="0">
                <a:cs typeface="Calibri" pitchFamily="34" charset="0"/>
              </a:rPr>
              <a:t>double circulation</a:t>
            </a:r>
            <a:r>
              <a:rPr lang="en-US" dirty="0" smtClean="0">
                <a:cs typeface="Calibri" pitchFamily="34" charset="0"/>
              </a:rPr>
              <a:t>.  This means that blood flows in </a:t>
            </a:r>
            <a:r>
              <a:rPr lang="en-US" b="1" dirty="0" smtClean="0">
                <a:cs typeface="Calibri" pitchFamily="34" charset="0"/>
              </a:rPr>
              <a:t>two different </a:t>
            </a:r>
            <a:r>
              <a:rPr lang="en-US" dirty="0" smtClean="0">
                <a:cs typeface="Calibri" pitchFamily="34" charset="0"/>
              </a:rPr>
              <a:t>directions at the same time.</a:t>
            </a:r>
          </a:p>
          <a:p>
            <a:r>
              <a:rPr lang="en-US" dirty="0" smtClean="0">
                <a:cs typeface="Calibri" pitchFamily="34" charset="0"/>
              </a:rPr>
              <a:t>These two circuits of blood flow are :</a:t>
            </a:r>
          </a:p>
          <a:p>
            <a:pPr lvl="1"/>
            <a:r>
              <a:rPr lang="en-US" dirty="0" smtClean="0">
                <a:cs typeface="Calibri" pitchFamily="34" charset="0"/>
              </a:rPr>
              <a:t>The pulmonary circuit. </a:t>
            </a:r>
          </a:p>
          <a:p>
            <a:pPr lvl="1"/>
            <a:r>
              <a:rPr lang="en-US" dirty="0" smtClean="0">
                <a:cs typeface="Calibri" pitchFamily="34" charset="0"/>
              </a:rPr>
              <a:t>The  systemic circuit.</a:t>
            </a:r>
          </a:p>
          <a:p>
            <a:pPr marL="342900" indent="-342900"/>
            <a:r>
              <a:rPr lang="en-US" dirty="0" smtClean="0">
                <a:cs typeface="Calibri" pitchFamily="34" charset="0"/>
              </a:rPr>
              <a:t>In the </a:t>
            </a:r>
            <a:r>
              <a:rPr lang="en-US" b="1" dirty="0" smtClean="0">
                <a:cs typeface="Calibri" pitchFamily="34" charset="0"/>
              </a:rPr>
              <a:t>pulmonary circuit</a:t>
            </a:r>
            <a:r>
              <a:rPr lang="en-US" dirty="0" smtClean="0">
                <a:cs typeface="Calibri" pitchFamily="34" charset="0"/>
              </a:rPr>
              <a:t> blood flows from the </a:t>
            </a:r>
            <a:r>
              <a:rPr lang="en-US" b="1" dirty="0" smtClean="0">
                <a:cs typeface="Calibri" pitchFamily="34" charset="0"/>
              </a:rPr>
              <a:t>heart to the lungs</a:t>
            </a:r>
            <a:r>
              <a:rPr lang="en-US" dirty="0" smtClean="0">
                <a:cs typeface="Calibri" pitchFamily="34" charset="0"/>
              </a:rPr>
              <a:t> and back to the heart.</a:t>
            </a:r>
          </a:p>
          <a:p>
            <a:pPr marL="342900" indent="-342900"/>
            <a:r>
              <a:rPr lang="en-US" dirty="0" smtClean="0">
                <a:cs typeface="Calibri" pitchFamily="34" charset="0"/>
              </a:rPr>
              <a:t>In the </a:t>
            </a:r>
            <a:r>
              <a:rPr lang="en-US" b="1" dirty="0" smtClean="0">
                <a:cs typeface="Calibri" pitchFamily="34" charset="0"/>
              </a:rPr>
              <a:t>systemic circuit </a:t>
            </a:r>
            <a:r>
              <a:rPr lang="en-US" dirty="0" smtClean="0">
                <a:cs typeface="Calibri" pitchFamily="34" charset="0"/>
              </a:rPr>
              <a:t>blood flows </a:t>
            </a:r>
            <a:r>
              <a:rPr lang="en-US" b="1" dirty="0" smtClean="0">
                <a:cs typeface="Calibri" pitchFamily="34" charset="0"/>
              </a:rPr>
              <a:t>from the heart to all parts</a:t>
            </a:r>
            <a:r>
              <a:rPr lang="en-US" dirty="0" smtClean="0">
                <a:cs typeface="Calibri" pitchFamily="34" charset="0"/>
              </a:rPr>
              <a:t> of the body and back to the heart.</a:t>
            </a:r>
          </a:p>
          <a:p>
            <a:pPr marL="342900" indent="-342900"/>
            <a:endParaRPr lang="en-US" dirty="0" smtClean="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Double Circulation</a:t>
            </a:r>
            <a:endParaRPr lang="en-ZA" dirty="0"/>
          </a:p>
        </p:txBody>
      </p:sp>
      <p:pic>
        <p:nvPicPr>
          <p:cNvPr id="4" name="Content Placeholder 3" descr="th (11).jpg"/>
          <p:cNvPicPr>
            <a:picLocks noGrp="1" noChangeAspect="1"/>
          </p:cNvPicPr>
          <p:nvPr>
            <p:ph sz="quarter" idx="1"/>
          </p:nvPr>
        </p:nvPicPr>
        <p:blipFill>
          <a:blip r:embed="rId2" cstate="print">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339752" y="1484784"/>
            <a:ext cx="4418037" cy="513725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7467600" cy="6069288"/>
          </a:xfrm>
        </p:spPr>
        <p:txBody>
          <a:bodyPr/>
          <a:lstStyle/>
          <a:p>
            <a:r>
              <a:rPr lang="en-ZA" b="1" dirty="0" smtClean="0"/>
              <a:t>Pulmonary circulation</a:t>
            </a:r>
          </a:p>
          <a:p>
            <a:pPr lvl="1"/>
            <a:endParaRPr lang="en-ZA" dirty="0" smtClean="0"/>
          </a:p>
          <a:p>
            <a:pPr lvl="1"/>
            <a:r>
              <a:rPr lang="en-ZA" dirty="0" smtClean="0"/>
              <a:t>Right ventricle contracts</a:t>
            </a:r>
          </a:p>
          <a:p>
            <a:pPr lvl="1"/>
            <a:r>
              <a:rPr lang="en-ZA" dirty="0" smtClean="0"/>
              <a:t>Deoxygenated blood pumped into the pulmonary artery.</a:t>
            </a:r>
          </a:p>
          <a:p>
            <a:pPr lvl="1"/>
            <a:r>
              <a:rPr lang="en-ZA" dirty="0" smtClean="0"/>
              <a:t>Pulmonary artery splits into two branches leading to the two lungs.</a:t>
            </a:r>
          </a:p>
          <a:p>
            <a:pPr lvl="1"/>
            <a:r>
              <a:rPr lang="en-ZA" dirty="0" smtClean="0"/>
              <a:t>Artery branches off to form capillaries which infuse into the lungs to oxygenate blood.</a:t>
            </a:r>
          </a:p>
          <a:p>
            <a:pPr lvl="1"/>
            <a:r>
              <a:rPr lang="en-ZA" dirty="0" smtClean="0"/>
              <a:t>Carbon dioxide and other waste products diffuse out of the blood and are exhaled.</a:t>
            </a:r>
          </a:p>
          <a:p>
            <a:pPr lvl="1"/>
            <a:r>
              <a:rPr lang="en-ZA" dirty="0" smtClean="0"/>
              <a:t>Oxygen is inhaled which diffuses into the blood.</a:t>
            </a:r>
          </a:p>
          <a:p>
            <a:pPr lvl="1"/>
            <a:r>
              <a:rPr lang="en-ZA" dirty="0" smtClean="0"/>
              <a:t>Capillaries rejoin to form the pulmonary vein.</a:t>
            </a:r>
          </a:p>
          <a:p>
            <a:pPr lvl="1"/>
            <a:r>
              <a:rPr lang="en-ZA" dirty="0" smtClean="0"/>
              <a:t>Pulmonary vein opens into left atrium.</a:t>
            </a:r>
          </a:p>
          <a:p>
            <a:pPr lvl="1"/>
            <a:endParaRPr lang="en-ZA"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ypes-of-circulatory-system.jpeg"/>
          <p:cNvPicPr>
            <a:picLocks noChangeAspect="1"/>
          </p:cNvPicPr>
          <p:nvPr/>
        </p:nvPicPr>
        <p:blipFill>
          <a:blip r:embed="rId2" cstate="print"/>
          <a:stretch>
            <a:fillRect/>
          </a:stretch>
        </p:blipFill>
        <p:spPr>
          <a:xfrm>
            <a:off x="395536" y="1772816"/>
            <a:ext cx="8038077" cy="3672408"/>
          </a:xfrm>
          <a:prstGeom prst="rect">
            <a:avLst/>
          </a:prstGeom>
        </p:spPr>
      </p:pic>
      <p:sp>
        <p:nvSpPr>
          <p:cNvPr id="2" name="Title 1"/>
          <p:cNvSpPr>
            <a:spLocks noGrp="1"/>
          </p:cNvSpPr>
          <p:nvPr>
            <p:ph type="title"/>
          </p:nvPr>
        </p:nvSpPr>
        <p:spPr/>
        <p:txBody>
          <a:bodyPr/>
          <a:lstStyle/>
          <a:p>
            <a:r>
              <a:rPr lang="en-ZA" dirty="0" smtClean="0"/>
              <a:t>Open and close blood systems</a:t>
            </a:r>
            <a:endParaRPr lang="en-ZA" dirty="0"/>
          </a:p>
        </p:txBody>
      </p:sp>
      <p:pic>
        <p:nvPicPr>
          <p:cNvPr id="4" name="Content Placeholder 3" descr="2380322.jpg"/>
          <p:cNvPicPr>
            <a:picLocks noGrp="1" noChangeAspect="1"/>
          </p:cNvPicPr>
          <p:nvPr>
            <p:ph sz="quarter" idx="1"/>
          </p:nvPr>
        </p:nvPicPr>
        <p:blipFill>
          <a:blip r:embed="rId3" cstate="print"/>
          <a:stretch>
            <a:fillRect/>
          </a:stretch>
        </p:blipFill>
        <p:spPr>
          <a:xfrm>
            <a:off x="251520" y="1412776"/>
            <a:ext cx="8352928" cy="4557683"/>
          </a:xfrm>
        </p:spPr>
      </p:pic>
      <p:sp>
        <p:nvSpPr>
          <p:cNvPr id="6" name="TextBox 5"/>
          <p:cNvSpPr txBox="1"/>
          <p:nvPr/>
        </p:nvSpPr>
        <p:spPr>
          <a:xfrm>
            <a:off x="539552" y="5733256"/>
            <a:ext cx="6984776" cy="400110"/>
          </a:xfrm>
          <a:prstGeom prst="rect">
            <a:avLst/>
          </a:prstGeom>
          <a:noFill/>
        </p:spPr>
        <p:txBody>
          <a:bodyPr wrap="square" rtlCol="0">
            <a:spAutoFit/>
          </a:bodyPr>
          <a:lstStyle/>
          <a:p>
            <a:r>
              <a:rPr lang="en-ZA" sz="2000" dirty="0" smtClean="0"/>
              <a:t>But why do we need such an elaborate system?</a:t>
            </a:r>
            <a:endParaRPr lang="en-Z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Illu_pulmonary_circuit.jpg"/>
          <p:cNvPicPr>
            <a:picLocks noGrp="1" noChangeAspect="1"/>
          </p:cNvPicPr>
          <p:nvPr>
            <p:ph sz="quarter" idx="1"/>
          </p:nvPr>
        </p:nvPicPr>
        <p:blipFill>
          <a:blip r:embed="rId2" cstate="print"/>
          <a:stretch>
            <a:fillRect/>
          </a:stretch>
        </p:blipFill>
        <p:spPr>
          <a:xfrm>
            <a:off x="889000" y="1124744"/>
            <a:ext cx="7427416" cy="4499768"/>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7467600" cy="6069288"/>
          </a:xfrm>
        </p:spPr>
        <p:txBody>
          <a:bodyPr/>
          <a:lstStyle/>
          <a:p>
            <a:r>
              <a:rPr lang="en-ZA" b="1" dirty="0" smtClean="0"/>
              <a:t>Systemic circulation</a:t>
            </a:r>
          </a:p>
          <a:p>
            <a:pPr lvl="1"/>
            <a:endParaRPr lang="en-ZA" dirty="0" smtClean="0"/>
          </a:p>
          <a:p>
            <a:pPr lvl="1"/>
            <a:r>
              <a:rPr lang="en-ZA" dirty="0" smtClean="0"/>
              <a:t>The left ventricle contracts.</a:t>
            </a:r>
          </a:p>
          <a:p>
            <a:pPr lvl="1"/>
            <a:r>
              <a:rPr lang="en-ZA" dirty="0" smtClean="0"/>
              <a:t>Oxygenated blood is forced – under high pressure -  into the aorta.</a:t>
            </a:r>
          </a:p>
          <a:p>
            <a:pPr lvl="1"/>
            <a:r>
              <a:rPr lang="en-ZA" dirty="0" smtClean="0"/>
              <a:t>Aorta branches out to form capillaries.</a:t>
            </a:r>
          </a:p>
          <a:p>
            <a:pPr lvl="1"/>
            <a:r>
              <a:rPr lang="en-ZA" dirty="0" smtClean="0"/>
              <a:t>Capillaries infuse each and every organ and cell in the body.</a:t>
            </a:r>
          </a:p>
          <a:p>
            <a:pPr lvl="1"/>
            <a:r>
              <a:rPr lang="en-ZA" dirty="0" smtClean="0"/>
              <a:t>Oxygen diffuses into cells and organs.</a:t>
            </a:r>
          </a:p>
          <a:p>
            <a:pPr lvl="1"/>
            <a:r>
              <a:rPr lang="en-ZA" dirty="0" smtClean="0"/>
              <a:t>Waste products and carbon dioxide diffuses into blood vessels.</a:t>
            </a:r>
          </a:p>
          <a:p>
            <a:pPr lvl="1"/>
            <a:r>
              <a:rPr lang="en-ZA" dirty="0" smtClean="0"/>
              <a:t>The blood is now deoxygenated.</a:t>
            </a:r>
          </a:p>
          <a:p>
            <a:pPr lvl="1"/>
            <a:r>
              <a:rPr lang="en-ZA" dirty="0" smtClean="0"/>
              <a:t>Blood vessels exit organs and cells as capillaries which later join to form veins.</a:t>
            </a:r>
          </a:p>
          <a:p>
            <a:pPr lvl="1"/>
            <a:r>
              <a:rPr lang="en-ZA" dirty="0" smtClean="0"/>
              <a:t>Veins join to form the superior and inferior vena cava which opens into the right atrium.</a:t>
            </a:r>
          </a:p>
          <a:p>
            <a:pPr lvl="1"/>
            <a:endParaRPr lang="en-ZA"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lstStyle/>
          <a:p>
            <a:pPr algn="ctr"/>
            <a:r>
              <a:rPr lang="en-ZA" dirty="0" smtClean="0"/>
              <a:t>Systemic Circulation</a:t>
            </a:r>
            <a:endParaRPr lang="en-ZA" dirty="0"/>
          </a:p>
        </p:txBody>
      </p:sp>
      <p:pic>
        <p:nvPicPr>
          <p:cNvPr id="4" name="Content Placeholder 3" descr="circulation pathways 002.jpg"/>
          <p:cNvPicPr>
            <a:picLocks noGrp="1" noChangeAspect="1"/>
          </p:cNvPicPr>
          <p:nvPr>
            <p:ph sz="quarter" idx="1"/>
          </p:nvPr>
        </p:nvPicPr>
        <p:blipFill>
          <a:blip r:embed="rId2" cstate="print"/>
          <a:stretch>
            <a:fillRect/>
          </a:stretch>
        </p:blipFill>
        <p:spPr>
          <a:xfrm>
            <a:off x="2267744" y="955543"/>
            <a:ext cx="4248472" cy="5902457"/>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Special circulations</a:t>
            </a:r>
            <a:endParaRPr lang="en-ZA" dirty="0"/>
          </a:p>
        </p:txBody>
      </p:sp>
      <p:sp>
        <p:nvSpPr>
          <p:cNvPr id="3" name="Content Placeholder 2"/>
          <p:cNvSpPr>
            <a:spLocks noGrp="1"/>
          </p:cNvSpPr>
          <p:nvPr>
            <p:ph sz="quarter" idx="1"/>
          </p:nvPr>
        </p:nvSpPr>
        <p:spPr/>
        <p:txBody>
          <a:bodyPr>
            <a:normAutofit lnSpcReduction="10000"/>
          </a:bodyPr>
          <a:lstStyle/>
          <a:p>
            <a:r>
              <a:rPr lang="en-ZA" dirty="0" smtClean="0"/>
              <a:t>In the systemic circulation:</a:t>
            </a:r>
          </a:p>
          <a:p>
            <a:pPr lvl="1"/>
            <a:r>
              <a:rPr lang="en-ZA" dirty="0" smtClean="0"/>
              <a:t>Coronary circulation</a:t>
            </a:r>
          </a:p>
          <a:p>
            <a:pPr lvl="1"/>
            <a:r>
              <a:rPr lang="en-ZA" dirty="0" smtClean="0"/>
              <a:t>Portal circulation</a:t>
            </a:r>
          </a:p>
          <a:p>
            <a:pPr lvl="1"/>
            <a:endParaRPr lang="en-ZA" dirty="0" smtClean="0"/>
          </a:p>
          <a:p>
            <a:r>
              <a:rPr lang="en-ZA" dirty="0" smtClean="0"/>
              <a:t>Coronary circulation:</a:t>
            </a:r>
          </a:p>
          <a:p>
            <a:pPr lvl="1"/>
            <a:r>
              <a:rPr lang="en-ZA" dirty="0" smtClean="0"/>
              <a:t>Two branches arise from the aorta known as the </a:t>
            </a:r>
            <a:r>
              <a:rPr lang="en-ZA" b="1" dirty="0" smtClean="0"/>
              <a:t>coronary arteries.</a:t>
            </a:r>
          </a:p>
          <a:p>
            <a:pPr lvl="1"/>
            <a:r>
              <a:rPr lang="en-ZA" dirty="0" smtClean="0"/>
              <a:t>They immediately divide to form capillaries which infuse into the cardiac muscle.</a:t>
            </a:r>
          </a:p>
          <a:p>
            <a:pPr lvl="1"/>
            <a:r>
              <a:rPr lang="en-ZA" dirty="0" smtClean="0"/>
              <a:t>They provide the muscle with rich oxygen, glucose and carry away the carbon dioxide and waste products produced by the tissue.</a:t>
            </a:r>
          </a:p>
          <a:p>
            <a:pPr lvl="1"/>
            <a:r>
              <a:rPr lang="en-ZA" dirty="0" smtClean="0"/>
              <a:t>They rejoin to form the coronary vein which opens into the right atrium.</a:t>
            </a:r>
          </a:p>
          <a:p>
            <a:pPr lvl="1"/>
            <a:endParaRPr lang="en-Z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coronary_circ.GIF"/>
          <p:cNvPicPr>
            <a:picLocks noGrp="1" noChangeAspect="1"/>
          </p:cNvPicPr>
          <p:nvPr>
            <p:ph sz="quarter" idx="1"/>
          </p:nvPr>
        </p:nvPicPr>
        <p:blipFill>
          <a:blip r:embed="rId2" cstate="print"/>
          <a:stretch>
            <a:fillRect/>
          </a:stretch>
        </p:blipFill>
        <p:spPr>
          <a:xfrm>
            <a:off x="683568" y="548680"/>
            <a:ext cx="7315067" cy="54863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lstStyle/>
          <a:p>
            <a:r>
              <a:rPr lang="en-ZA" dirty="0" smtClean="0"/>
              <a:t>Portal circulation</a:t>
            </a:r>
          </a:p>
          <a:p>
            <a:pPr lvl="1"/>
            <a:r>
              <a:rPr lang="en-ZA" dirty="0" smtClean="0"/>
              <a:t>Branches off from the aorta.</a:t>
            </a:r>
          </a:p>
          <a:p>
            <a:pPr lvl="1"/>
            <a:r>
              <a:rPr lang="en-ZA" dirty="0" smtClean="0"/>
              <a:t>The portal circulation carries oxygenated blood to the alimentary canal (stomach, intestines, etc.).</a:t>
            </a:r>
          </a:p>
          <a:p>
            <a:pPr lvl="1"/>
            <a:r>
              <a:rPr lang="en-ZA" dirty="0" smtClean="0"/>
              <a:t>The artery branches off to form capillaries which absorb digested nutrients from the contents of the intestine.</a:t>
            </a:r>
          </a:p>
          <a:p>
            <a:pPr lvl="1"/>
            <a:r>
              <a:rPr lang="en-ZA" dirty="0" smtClean="0"/>
              <a:t>The capillaries rejoin to form a vein known as the </a:t>
            </a:r>
            <a:r>
              <a:rPr lang="en-ZA" b="1" dirty="0" smtClean="0"/>
              <a:t>hepatic portal vein </a:t>
            </a:r>
            <a:r>
              <a:rPr lang="en-ZA" dirty="0" smtClean="0"/>
              <a:t>which carries the blood to the liver.</a:t>
            </a:r>
          </a:p>
          <a:p>
            <a:pPr lvl="1"/>
            <a:r>
              <a:rPr lang="en-ZA" dirty="0" smtClean="0"/>
              <a:t>Once past the liver, the veins rejoin and join the inferior vena cava which leads back to the right atrium.</a:t>
            </a:r>
          </a:p>
          <a:p>
            <a:pPr lvl="1"/>
            <a:endParaRPr lang="en-ZA"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Liver blood flow.jpg"/>
          <p:cNvPicPr>
            <a:picLocks noGrp="1" noChangeAspect="1"/>
          </p:cNvPicPr>
          <p:nvPr>
            <p:ph sz="quarter" idx="1"/>
          </p:nvPr>
        </p:nvPicPr>
        <p:blipFill>
          <a:blip r:embed="rId2" cstate="print"/>
          <a:stretch>
            <a:fillRect/>
          </a:stretch>
        </p:blipFill>
        <p:spPr>
          <a:xfrm>
            <a:off x="899592" y="764704"/>
            <a:ext cx="6984776" cy="533947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Activity 2.3.7</a:t>
            </a:r>
            <a:br>
              <a:rPr lang="en-ZA" dirty="0"/>
            </a:br>
            <a:r>
              <a:rPr lang="en-ZA" dirty="0"/>
              <a:t>Page 213</a:t>
            </a:r>
            <a:br>
              <a:rPr lang="en-ZA" dirty="0"/>
            </a:br>
            <a:endParaRPr lang="en-US" dirty="0"/>
          </a:p>
        </p:txBody>
      </p:sp>
      <p:sp>
        <p:nvSpPr>
          <p:cNvPr id="3" name="Content Placeholder 2"/>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1427486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oodViscosity.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899592" y="2708920"/>
            <a:ext cx="7467600" cy="1143000"/>
          </a:xfrm>
        </p:spPr>
        <p:txBody>
          <a:bodyPr>
            <a:noAutofit/>
          </a:bodyPr>
          <a:lstStyle/>
          <a:p>
            <a:pPr algn="ctr"/>
            <a:r>
              <a:rPr lang="en-ZA" sz="7200" dirty="0" smtClean="0">
                <a:solidFill>
                  <a:schemeClr val="bg1"/>
                </a:solidFill>
              </a:rPr>
              <a:t>Blood!!!</a:t>
            </a:r>
            <a:endParaRPr lang="en-ZA" sz="7200" dirty="0">
              <a:solidFill>
                <a:schemeClr val="bg1"/>
              </a:solidFill>
            </a:endParaRPr>
          </a:p>
        </p:txBody>
      </p:sp>
      <p:sp>
        <p:nvSpPr>
          <p:cNvPr id="5" name="Content Placeholder 4"/>
          <p:cNvSpPr>
            <a:spLocks noGrp="1"/>
          </p:cNvSpPr>
          <p:nvPr>
            <p:ph sz="quarter" idx="1"/>
          </p:nvPr>
        </p:nvSpPr>
        <p:spPr/>
        <p:txBody>
          <a:bodyPr/>
          <a:lstStyle/>
          <a:p>
            <a:endParaRPr lang="en-ZA"/>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lstStyle/>
          <a:p>
            <a:r>
              <a:rPr lang="en-ZA" dirty="0" smtClean="0"/>
              <a:t>Slightly salty, sticky, dark red fluid.</a:t>
            </a:r>
          </a:p>
          <a:p>
            <a:endParaRPr lang="en-ZA" dirty="0" smtClean="0"/>
          </a:p>
          <a:p>
            <a:r>
              <a:rPr lang="en-ZA" dirty="0" smtClean="0"/>
              <a:t>pH = &gt;7 (slightly alkaline)</a:t>
            </a:r>
          </a:p>
          <a:p>
            <a:endParaRPr lang="en-ZA" dirty="0" smtClean="0"/>
          </a:p>
          <a:p>
            <a:r>
              <a:rPr lang="en-ZA" dirty="0" smtClean="0"/>
              <a:t>The human body has abut 5 – 6 litres of blood.</a:t>
            </a:r>
          </a:p>
          <a:p>
            <a:pPr lvl="1"/>
            <a:r>
              <a:rPr lang="en-ZA" dirty="0" smtClean="0"/>
              <a:t>55% of blood is plasma</a:t>
            </a:r>
          </a:p>
          <a:p>
            <a:pPr lvl="1"/>
            <a:r>
              <a:rPr lang="en-ZA" dirty="0" smtClean="0"/>
              <a:t>45% is corpuscles</a:t>
            </a:r>
          </a:p>
          <a:p>
            <a:endParaRPr lang="en-ZA" dirty="0" smtClean="0"/>
          </a:p>
          <a:p>
            <a:r>
              <a:rPr lang="en-ZA" dirty="0" smtClean="0"/>
              <a:t>The liquid plasma is 90% water and 10%</a:t>
            </a:r>
          </a:p>
          <a:p>
            <a:pPr lvl="1">
              <a:buNone/>
            </a:pPr>
            <a:r>
              <a:rPr lang="en-ZA" dirty="0" smtClean="0"/>
              <a:t>Dissolved substances  (digested food, salts, </a:t>
            </a:r>
          </a:p>
          <a:p>
            <a:pPr lvl="1">
              <a:buNone/>
            </a:pPr>
            <a:r>
              <a:rPr lang="en-ZA" dirty="0" smtClean="0"/>
              <a:t>Gasses, excretory wastes, etc).</a:t>
            </a:r>
          </a:p>
          <a:p>
            <a:endParaRPr lang="en-ZA" dirty="0" smtClean="0"/>
          </a:p>
        </p:txBody>
      </p:sp>
      <p:pic>
        <p:nvPicPr>
          <p:cNvPr id="4" name="Picture 3" descr="Blood-Drop.jpg"/>
          <p:cNvPicPr>
            <a:picLocks noChangeAspect="1"/>
          </p:cNvPicPr>
          <p:nvPr/>
        </p:nvPicPr>
        <p:blipFill>
          <a:blip r:embed="rId2" cstate="print"/>
          <a:stretch>
            <a:fillRect/>
          </a:stretch>
        </p:blipFill>
        <p:spPr>
          <a:xfrm>
            <a:off x="6228184" y="0"/>
            <a:ext cx="2225564" cy="2348880"/>
          </a:xfrm>
          <a:prstGeom prst="rect">
            <a:avLst/>
          </a:prstGeom>
        </p:spPr>
      </p:pic>
      <p:pic>
        <p:nvPicPr>
          <p:cNvPr id="5" name="Picture 4" descr="SeparatedB.jpg"/>
          <p:cNvPicPr>
            <a:picLocks noChangeAspect="1"/>
          </p:cNvPicPr>
          <p:nvPr/>
        </p:nvPicPr>
        <p:blipFill>
          <a:blip r:embed="rId3" cstate="print"/>
          <a:stretch>
            <a:fillRect/>
          </a:stretch>
        </p:blipFill>
        <p:spPr>
          <a:xfrm>
            <a:off x="6732240" y="3067075"/>
            <a:ext cx="1389310" cy="37909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467600" cy="724942"/>
          </a:xfrm>
        </p:spPr>
        <p:txBody>
          <a:bodyPr/>
          <a:lstStyle/>
          <a:p>
            <a:pPr algn="ctr"/>
            <a:r>
              <a:rPr lang="en-ZA" dirty="0" smtClean="0"/>
              <a:t>OUR HEART</a:t>
            </a:r>
            <a:endParaRPr lang="en-ZA" dirty="0"/>
          </a:p>
        </p:txBody>
      </p:sp>
      <p:pic>
        <p:nvPicPr>
          <p:cNvPr id="4" name="Content Placeholder 3" descr="4nTBEeniA.jpeg"/>
          <p:cNvPicPr>
            <a:picLocks noGrp="1" noChangeAspect="1"/>
          </p:cNvPicPr>
          <p:nvPr>
            <p:ph sz="quarter" idx="1"/>
          </p:nvPr>
        </p:nvPicPr>
        <p:blipFill>
          <a:blip r:embed="rId2" cstate="print"/>
          <a:stretch>
            <a:fillRect/>
          </a:stretch>
        </p:blipFill>
        <p:spPr>
          <a:xfrm>
            <a:off x="2339752" y="1124744"/>
            <a:ext cx="4248472" cy="5342108"/>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692696"/>
            <a:ext cx="7467600" cy="5809856"/>
          </a:xfrm>
        </p:spPr>
        <p:txBody>
          <a:bodyPr/>
          <a:lstStyle/>
          <a:p>
            <a:r>
              <a:rPr lang="en-ZA" dirty="0" smtClean="0"/>
              <a:t>Three types of corpuscles:</a:t>
            </a:r>
          </a:p>
          <a:p>
            <a:pPr lvl="1"/>
            <a:r>
              <a:rPr lang="en-ZA" dirty="0" smtClean="0"/>
              <a:t>RBC’s – Erythrocytes</a:t>
            </a:r>
          </a:p>
          <a:p>
            <a:pPr lvl="1"/>
            <a:r>
              <a:rPr lang="en-ZA" dirty="0" smtClean="0"/>
              <a:t>WBS’s – Leucocytes</a:t>
            </a:r>
          </a:p>
          <a:p>
            <a:pPr lvl="1"/>
            <a:r>
              <a:rPr lang="en-ZA" dirty="0" smtClean="0"/>
              <a:t>Blood Platelets</a:t>
            </a:r>
          </a:p>
          <a:p>
            <a:pPr lvl="1"/>
            <a:endParaRPr lang="en-ZA" dirty="0" smtClean="0"/>
          </a:p>
          <a:p>
            <a:r>
              <a:rPr lang="en-ZA" dirty="0" smtClean="0"/>
              <a:t>Erythrocytes are </a:t>
            </a:r>
            <a:r>
              <a:rPr lang="en-ZA" b="1" dirty="0" smtClean="0"/>
              <a:t>disk shaped</a:t>
            </a:r>
            <a:r>
              <a:rPr lang="en-ZA" dirty="0" smtClean="0"/>
              <a:t>, have </a:t>
            </a:r>
            <a:r>
              <a:rPr lang="en-ZA" b="1" dirty="0" smtClean="0"/>
              <a:t>no nuclei </a:t>
            </a:r>
            <a:r>
              <a:rPr lang="en-ZA" dirty="0" smtClean="0"/>
              <a:t>and contain a pigment </a:t>
            </a:r>
            <a:r>
              <a:rPr lang="en-ZA" b="1" dirty="0" smtClean="0"/>
              <a:t>haemoglobin.</a:t>
            </a:r>
            <a:endParaRPr lang="en-ZA" dirty="0" smtClean="0"/>
          </a:p>
          <a:p>
            <a:endParaRPr lang="en-ZA" dirty="0" smtClean="0"/>
          </a:p>
          <a:p>
            <a:r>
              <a:rPr lang="en-ZA" dirty="0" smtClean="0"/>
              <a:t>Leucocytes are </a:t>
            </a:r>
            <a:r>
              <a:rPr lang="en-ZA" b="1" dirty="0" smtClean="0"/>
              <a:t>irregular shaped </a:t>
            </a:r>
            <a:r>
              <a:rPr lang="en-ZA" dirty="0" smtClean="0"/>
              <a:t>and </a:t>
            </a:r>
            <a:r>
              <a:rPr lang="en-ZA" b="1" dirty="0" smtClean="0"/>
              <a:t>have nuclei.</a:t>
            </a:r>
          </a:p>
          <a:p>
            <a:endParaRPr lang="en-ZA" dirty="0" smtClean="0"/>
          </a:p>
          <a:p>
            <a:r>
              <a:rPr lang="en-ZA" dirty="0" smtClean="0"/>
              <a:t>Platelets are fragments of cells with </a:t>
            </a:r>
            <a:r>
              <a:rPr lang="en-ZA" b="1" dirty="0" smtClean="0"/>
              <a:t>no nuclei.</a:t>
            </a:r>
          </a:p>
        </p:txBody>
      </p:sp>
      <p:pic>
        <p:nvPicPr>
          <p:cNvPr id="4" name="Picture 3" descr="Blood-Drop.jpg"/>
          <p:cNvPicPr>
            <a:picLocks noChangeAspect="1"/>
          </p:cNvPicPr>
          <p:nvPr/>
        </p:nvPicPr>
        <p:blipFill>
          <a:blip r:embed="rId2" cstate="print"/>
          <a:stretch>
            <a:fillRect/>
          </a:stretch>
        </p:blipFill>
        <p:spPr>
          <a:xfrm>
            <a:off x="6228184" y="0"/>
            <a:ext cx="2225564" cy="234888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ood-Drop.jpg"/>
          <p:cNvPicPr>
            <a:picLocks noChangeAspect="1"/>
          </p:cNvPicPr>
          <p:nvPr/>
        </p:nvPicPr>
        <p:blipFill>
          <a:blip r:embed="rId2" cstate="print"/>
          <a:stretch>
            <a:fillRect/>
          </a:stretch>
        </p:blipFill>
        <p:spPr>
          <a:xfrm>
            <a:off x="6918436" y="0"/>
            <a:ext cx="2225564" cy="2348880"/>
          </a:xfrm>
          <a:prstGeom prst="rect">
            <a:avLst/>
          </a:prstGeom>
        </p:spPr>
      </p:pic>
      <p:sp>
        <p:nvSpPr>
          <p:cNvPr id="2" name="Title 1"/>
          <p:cNvSpPr>
            <a:spLocks noGrp="1"/>
          </p:cNvSpPr>
          <p:nvPr>
            <p:ph type="title"/>
          </p:nvPr>
        </p:nvSpPr>
        <p:spPr/>
        <p:txBody>
          <a:bodyPr/>
          <a:lstStyle/>
          <a:p>
            <a:r>
              <a:rPr lang="en-ZA" dirty="0" smtClean="0"/>
              <a:t>Functions of blood tissue	</a:t>
            </a:r>
            <a:endParaRPr lang="en-ZA" dirty="0"/>
          </a:p>
        </p:txBody>
      </p:sp>
      <p:sp>
        <p:nvSpPr>
          <p:cNvPr id="3" name="Content Placeholder 2"/>
          <p:cNvSpPr>
            <a:spLocks noGrp="1"/>
          </p:cNvSpPr>
          <p:nvPr>
            <p:ph sz="quarter" idx="1"/>
          </p:nvPr>
        </p:nvSpPr>
        <p:spPr/>
        <p:txBody>
          <a:bodyPr/>
          <a:lstStyle/>
          <a:p>
            <a:r>
              <a:rPr lang="en-ZA" dirty="0" smtClean="0"/>
              <a:t>Each blood tissue has its own unique functions.</a:t>
            </a:r>
          </a:p>
          <a:p>
            <a:endParaRPr lang="en-ZA" dirty="0" smtClean="0"/>
          </a:p>
          <a:p>
            <a:r>
              <a:rPr lang="en-ZA" dirty="0" smtClean="0"/>
              <a:t>Blood Plasma:</a:t>
            </a:r>
          </a:p>
          <a:p>
            <a:pPr lvl="1"/>
            <a:r>
              <a:rPr lang="en-ZA" dirty="0" smtClean="0"/>
              <a:t>Acts as the transport system of digested food substances.</a:t>
            </a:r>
          </a:p>
          <a:p>
            <a:pPr lvl="1"/>
            <a:r>
              <a:rPr lang="en-ZA" dirty="0" smtClean="0"/>
              <a:t>Plasma proteins assist with clotting. (fibrinogen)</a:t>
            </a:r>
          </a:p>
          <a:p>
            <a:pPr lvl="1"/>
            <a:r>
              <a:rPr lang="en-ZA" dirty="0" smtClean="0"/>
              <a:t>Transports salts and gasses.</a:t>
            </a:r>
          </a:p>
          <a:p>
            <a:pPr lvl="1"/>
            <a:r>
              <a:rPr lang="en-ZA" dirty="0" smtClean="0"/>
              <a:t>Transports hormones and enzymes.</a:t>
            </a:r>
          </a:p>
          <a:p>
            <a:pPr lvl="1"/>
            <a:endParaRPr lang="en-Z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ood-Drop.jpg"/>
          <p:cNvPicPr>
            <a:picLocks noChangeAspect="1"/>
          </p:cNvPicPr>
          <p:nvPr/>
        </p:nvPicPr>
        <p:blipFill>
          <a:blip r:embed="rId2" cstate="print"/>
          <a:stretch>
            <a:fillRect/>
          </a:stretch>
        </p:blipFill>
        <p:spPr>
          <a:xfrm>
            <a:off x="6228184" y="0"/>
            <a:ext cx="2225564" cy="2348880"/>
          </a:xfrm>
          <a:prstGeom prst="rect">
            <a:avLst/>
          </a:prstGeom>
        </p:spPr>
      </p:pic>
      <p:sp>
        <p:nvSpPr>
          <p:cNvPr id="3" name="Content Placeholder 2"/>
          <p:cNvSpPr>
            <a:spLocks noGrp="1"/>
          </p:cNvSpPr>
          <p:nvPr>
            <p:ph sz="quarter" idx="1"/>
          </p:nvPr>
        </p:nvSpPr>
        <p:spPr>
          <a:xfrm>
            <a:off x="457200" y="548680"/>
            <a:ext cx="7467600" cy="5925272"/>
          </a:xfrm>
        </p:spPr>
        <p:txBody>
          <a:bodyPr/>
          <a:lstStyle/>
          <a:p>
            <a:r>
              <a:rPr lang="en-ZA" dirty="0" smtClean="0"/>
              <a:t>The main function of erythrocytes is</a:t>
            </a:r>
          </a:p>
          <a:p>
            <a:pPr>
              <a:buNone/>
            </a:pPr>
            <a:r>
              <a:rPr lang="en-ZA" dirty="0" smtClean="0"/>
              <a:t>To transport oxygen.</a:t>
            </a:r>
          </a:p>
          <a:p>
            <a:endParaRPr lang="en-ZA" dirty="0" smtClean="0"/>
          </a:p>
          <a:p>
            <a:r>
              <a:rPr lang="en-ZA" dirty="0" smtClean="0"/>
              <a:t>The oxygen dissolves in the haemoglobin </a:t>
            </a:r>
          </a:p>
          <a:p>
            <a:pPr>
              <a:buNone/>
            </a:pPr>
            <a:r>
              <a:rPr lang="en-ZA" dirty="0" smtClean="0"/>
              <a:t>to form </a:t>
            </a:r>
            <a:r>
              <a:rPr lang="en-ZA" dirty="0" err="1" smtClean="0"/>
              <a:t>oxyhaemoglobin</a:t>
            </a:r>
            <a:r>
              <a:rPr lang="en-ZA" dirty="0" smtClean="0"/>
              <a:t>.</a:t>
            </a:r>
          </a:p>
          <a:p>
            <a:pPr>
              <a:buNone/>
            </a:pPr>
            <a:endParaRPr lang="en-ZA" dirty="0" smtClean="0"/>
          </a:p>
          <a:p>
            <a:r>
              <a:rPr lang="en-ZA" dirty="0" smtClean="0"/>
              <a:t>The leucocytes:</a:t>
            </a:r>
          </a:p>
          <a:p>
            <a:pPr lvl="1"/>
            <a:r>
              <a:rPr lang="en-ZA" dirty="0" smtClean="0"/>
              <a:t>Protect the body  and make up the immune system.</a:t>
            </a:r>
          </a:p>
          <a:p>
            <a:pPr lvl="1"/>
            <a:r>
              <a:rPr lang="en-ZA" dirty="0" smtClean="0"/>
              <a:t>Engulf microbes</a:t>
            </a:r>
          </a:p>
          <a:p>
            <a:pPr lvl="1"/>
            <a:r>
              <a:rPr lang="en-ZA" dirty="0" smtClean="0"/>
              <a:t>Form a barrier against microbes.</a:t>
            </a:r>
          </a:p>
          <a:p>
            <a:pPr lvl="1"/>
            <a:r>
              <a:rPr lang="en-ZA" dirty="0" smtClean="0"/>
              <a:t>Produce antibodies which destroy microbes.</a:t>
            </a:r>
          </a:p>
          <a:p>
            <a:pPr lvl="1"/>
            <a:endParaRPr lang="en-ZA" dirty="0" smtClean="0"/>
          </a:p>
          <a:p>
            <a:r>
              <a:rPr lang="en-ZA" dirty="0" smtClean="0"/>
              <a:t>Blood platelets play an important role in the clotting of blood.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ood-Drop.jpg"/>
          <p:cNvPicPr>
            <a:picLocks noChangeAspect="1"/>
          </p:cNvPicPr>
          <p:nvPr/>
        </p:nvPicPr>
        <p:blipFill>
          <a:blip r:embed="rId2" cstate="print"/>
          <a:stretch>
            <a:fillRect/>
          </a:stretch>
        </p:blipFill>
        <p:spPr>
          <a:xfrm>
            <a:off x="6918436" y="0"/>
            <a:ext cx="2225564" cy="2348880"/>
          </a:xfrm>
          <a:prstGeom prst="rect">
            <a:avLst/>
          </a:prstGeom>
        </p:spPr>
      </p:pic>
      <p:sp>
        <p:nvSpPr>
          <p:cNvPr id="2" name="Title 1"/>
          <p:cNvSpPr>
            <a:spLocks noGrp="1"/>
          </p:cNvSpPr>
          <p:nvPr>
            <p:ph type="title"/>
          </p:nvPr>
        </p:nvSpPr>
        <p:spPr/>
        <p:txBody>
          <a:bodyPr/>
          <a:lstStyle/>
          <a:p>
            <a:r>
              <a:rPr lang="en-ZA" dirty="0" smtClean="0"/>
              <a:t>Functions of the blood system</a:t>
            </a:r>
            <a:endParaRPr lang="en-ZA" dirty="0"/>
          </a:p>
        </p:txBody>
      </p:sp>
      <p:sp>
        <p:nvSpPr>
          <p:cNvPr id="3" name="Content Placeholder 2"/>
          <p:cNvSpPr>
            <a:spLocks noGrp="1"/>
          </p:cNvSpPr>
          <p:nvPr>
            <p:ph sz="quarter" idx="1"/>
          </p:nvPr>
        </p:nvSpPr>
        <p:spPr/>
        <p:txBody>
          <a:bodyPr/>
          <a:lstStyle/>
          <a:p>
            <a:endParaRPr lang="en-ZA" dirty="0" smtClean="0"/>
          </a:p>
          <a:p>
            <a:endParaRPr lang="en-ZA" dirty="0" smtClean="0"/>
          </a:p>
          <a:p>
            <a:endParaRPr lang="en-ZA" dirty="0" smtClean="0"/>
          </a:p>
          <a:p>
            <a:r>
              <a:rPr lang="en-ZA" dirty="0" smtClean="0"/>
              <a:t>Overall, the blood system has three main functions:</a:t>
            </a:r>
          </a:p>
          <a:p>
            <a:pPr lvl="1"/>
            <a:r>
              <a:rPr lang="en-ZA" dirty="0" smtClean="0"/>
              <a:t>Absorb and transport digested food.</a:t>
            </a:r>
          </a:p>
          <a:p>
            <a:pPr lvl="1"/>
            <a:r>
              <a:rPr lang="en-ZA" dirty="0" smtClean="0"/>
              <a:t>Absorb and transport oxygen.</a:t>
            </a:r>
          </a:p>
          <a:p>
            <a:pPr lvl="1"/>
            <a:r>
              <a:rPr lang="en-ZA" dirty="0" smtClean="0"/>
              <a:t>Transports excretory waste to relevant organs.</a:t>
            </a:r>
          </a:p>
          <a:p>
            <a:endParaRPr lang="en-ZA" dirty="0" smtClean="0"/>
          </a:p>
          <a:p>
            <a:endParaRPr lang="en-Z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lymphatic system</a:t>
            </a:r>
            <a:endParaRPr lang="en-ZA" dirty="0"/>
          </a:p>
        </p:txBody>
      </p:sp>
      <p:sp>
        <p:nvSpPr>
          <p:cNvPr id="3" name="Content Placeholder 2"/>
          <p:cNvSpPr>
            <a:spLocks noGrp="1"/>
          </p:cNvSpPr>
          <p:nvPr>
            <p:ph sz="quarter" idx="1"/>
          </p:nvPr>
        </p:nvSpPr>
        <p:spPr/>
        <p:txBody>
          <a:bodyPr/>
          <a:lstStyle/>
          <a:p>
            <a:pPr>
              <a:buNone/>
            </a:pPr>
            <a:endParaRPr lang="en-ZA" dirty="0" smtClean="0"/>
          </a:p>
          <a:p>
            <a:r>
              <a:rPr lang="en-US" dirty="0" smtClean="0">
                <a:cs typeface="Calibri" pitchFamily="34" charset="0"/>
              </a:rPr>
              <a:t>Blood in the capillaries are under a great deal of pressure.</a:t>
            </a:r>
          </a:p>
          <a:p>
            <a:r>
              <a:rPr lang="en-US" dirty="0" smtClean="0">
                <a:cs typeface="Calibri" pitchFamily="34" charset="0"/>
              </a:rPr>
              <a:t>The pressure forces some of the blood</a:t>
            </a:r>
          </a:p>
          <a:p>
            <a:pPr marL="109728" indent="0">
              <a:buNone/>
            </a:pPr>
            <a:r>
              <a:rPr lang="en-US" dirty="0" smtClean="0">
                <a:cs typeface="Calibri" pitchFamily="34" charset="0"/>
              </a:rPr>
              <a:t>     plasma </a:t>
            </a:r>
            <a:r>
              <a:rPr lang="en-US" b="1" dirty="0" smtClean="0">
                <a:cs typeface="Calibri" pitchFamily="34" charset="0"/>
              </a:rPr>
              <a:t>out</a:t>
            </a:r>
            <a:r>
              <a:rPr lang="en-US" dirty="0" smtClean="0">
                <a:cs typeface="Calibri" pitchFamily="34" charset="0"/>
              </a:rPr>
              <a:t> of the capillaries.</a:t>
            </a:r>
          </a:p>
          <a:p>
            <a:r>
              <a:rPr lang="en-US" dirty="0" smtClean="0">
                <a:cs typeface="Calibri" pitchFamily="34" charset="0"/>
              </a:rPr>
              <a:t>The blood plasma surrounds the cells</a:t>
            </a:r>
          </a:p>
          <a:p>
            <a:pPr marL="109728" indent="0">
              <a:buNone/>
            </a:pPr>
            <a:r>
              <a:rPr lang="en-US" dirty="0" smtClean="0">
                <a:cs typeface="Calibri" pitchFamily="34" charset="0"/>
              </a:rPr>
              <a:t>     and is now called </a:t>
            </a:r>
            <a:r>
              <a:rPr lang="en-US" b="1" dirty="0" smtClean="0">
                <a:cs typeface="Calibri" pitchFamily="34" charset="0"/>
              </a:rPr>
              <a:t>tissue fluid</a:t>
            </a:r>
            <a:r>
              <a:rPr lang="en-US" dirty="0" smtClean="0">
                <a:cs typeface="Calibri" pitchFamily="34" charset="0"/>
              </a:rPr>
              <a:t>.</a:t>
            </a:r>
          </a:p>
          <a:p>
            <a:r>
              <a:rPr lang="en-US" dirty="0" smtClean="0">
                <a:cs typeface="Calibri" pitchFamily="34" charset="0"/>
              </a:rPr>
              <a:t>Some of this tissue fluid would enter the  lymph vessels and is now called </a:t>
            </a:r>
            <a:r>
              <a:rPr lang="en-US" b="1" dirty="0" smtClean="0">
                <a:cs typeface="Calibri" pitchFamily="34" charset="0"/>
              </a:rPr>
              <a:t>lymph.</a:t>
            </a:r>
          </a:p>
          <a:p>
            <a:r>
              <a:rPr lang="en-US" dirty="0" smtClean="0">
                <a:cs typeface="Calibri" pitchFamily="34" charset="0"/>
              </a:rPr>
              <a:t>Some tissue fluid re enters the blood</a:t>
            </a:r>
          </a:p>
          <a:p>
            <a:pPr marL="109728" indent="0">
              <a:buNone/>
            </a:pPr>
            <a:r>
              <a:rPr lang="en-US" dirty="0" smtClean="0">
                <a:cs typeface="Calibri" pitchFamily="34" charset="0"/>
              </a:rPr>
              <a:t>     capillaries and  is more blood  plasma.</a:t>
            </a:r>
            <a:endParaRPr lang="en-Z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The Lymphatic System</a:t>
            </a:r>
            <a:endParaRPr lang="en-ZA" dirty="0"/>
          </a:p>
        </p:txBody>
      </p:sp>
      <p:sp>
        <p:nvSpPr>
          <p:cNvPr id="3" name="Content Placeholder 2"/>
          <p:cNvSpPr>
            <a:spLocks noGrp="1"/>
          </p:cNvSpPr>
          <p:nvPr>
            <p:ph sz="quarter" idx="1"/>
          </p:nvPr>
        </p:nvSpPr>
        <p:spPr/>
        <p:txBody>
          <a:bodyPr/>
          <a:lstStyle/>
          <a:p>
            <a:endParaRPr lang="en-ZA"/>
          </a:p>
        </p:txBody>
      </p:sp>
      <p:pic>
        <p:nvPicPr>
          <p:cNvPr id="4" name="Picture 4" descr="Origin of tissue fluid"/>
          <p:cNvPicPr>
            <a:picLocks noChangeAspect="1" noChangeArrowheads="1"/>
          </p:cNvPicPr>
          <p:nvPr/>
        </p:nvPicPr>
        <p:blipFill>
          <a:blip r:embed="rId2" cstate="print"/>
          <a:stretch>
            <a:fillRect/>
          </a:stretch>
        </p:blipFill>
        <p:spPr bwMode="auto">
          <a:xfrm>
            <a:off x="2267744" y="1484784"/>
            <a:ext cx="42672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7467600" cy="6069288"/>
          </a:xfrm>
        </p:spPr>
        <p:txBody>
          <a:bodyPr>
            <a:normAutofit fontScale="92500" lnSpcReduction="20000"/>
          </a:bodyPr>
          <a:lstStyle/>
          <a:p>
            <a:pPr>
              <a:spcBef>
                <a:spcPct val="50000"/>
              </a:spcBef>
            </a:pPr>
            <a:r>
              <a:rPr lang="en-US" sz="2200" dirty="0" smtClean="0">
                <a:cs typeface="Calibri" pitchFamily="34" charset="0"/>
              </a:rPr>
              <a:t>Lymph capillaries are blind-ended </a:t>
            </a:r>
            <a:r>
              <a:rPr lang="en-US" sz="2200" b="1" dirty="0" smtClean="0">
                <a:cs typeface="Calibri" pitchFamily="34" charset="0"/>
              </a:rPr>
              <a:t>thin walled vessels</a:t>
            </a:r>
            <a:r>
              <a:rPr lang="en-US" sz="2200" dirty="0" smtClean="0">
                <a:cs typeface="Calibri" pitchFamily="34" charset="0"/>
              </a:rPr>
              <a:t>. </a:t>
            </a:r>
          </a:p>
          <a:p>
            <a:pPr>
              <a:spcBef>
                <a:spcPct val="50000"/>
              </a:spcBef>
            </a:pPr>
            <a:r>
              <a:rPr lang="en-US" sz="2200" dirty="0" smtClean="0">
                <a:cs typeface="Calibri" pitchFamily="34" charset="0"/>
              </a:rPr>
              <a:t>These lymph capillaries are found in all tissues </a:t>
            </a:r>
            <a:r>
              <a:rPr lang="en-US" sz="2200" b="1" dirty="0" smtClean="0">
                <a:cs typeface="Calibri" pitchFamily="34" charset="0"/>
              </a:rPr>
              <a:t>except the brain and spinal cord. </a:t>
            </a:r>
          </a:p>
          <a:p>
            <a:pPr>
              <a:spcBef>
                <a:spcPct val="50000"/>
              </a:spcBef>
            </a:pPr>
            <a:r>
              <a:rPr lang="en-US" sz="2200" dirty="0" smtClean="0">
                <a:cs typeface="Calibri" pitchFamily="34" charset="0"/>
              </a:rPr>
              <a:t>The lymph capillaries rejoin to form </a:t>
            </a:r>
            <a:r>
              <a:rPr lang="en-US" sz="2200" b="1" dirty="0" smtClean="0">
                <a:cs typeface="Calibri" pitchFamily="34" charset="0"/>
              </a:rPr>
              <a:t>lymph </a:t>
            </a:r>
            <a:r>
              <a:rPr lang="en-US" sz="2200" b="1" dirty="0" err="1" smtClean="0">
                <a:cs typeface="Calibri" pitchFamily="34" charset="0"/>
              </a:rPr>
              <a:t>venules</a:t>
            </a:r>
            <a:r>
              <a:rPr lang="en-US" sz="2200" dirty="0" smtClean="0">
                <a:cs typeface="Calibri" pitchFamily="34" charset="0"/>
              </a:rPr>
              <a:t>.</a:t>
            </a:r>
          </a:p>
          <a:p>
            <a:pPr>
              <a:spcBef>
                <a:spcPct val="50000"/>
              </a:spcBef>
            </a:pPr>
            <a:r>
              <a:rPr lang="en-US" sz="2200" dirty="0" smtClean="0">
                <a:cs typeface="Calibri" pitchFamily="34" charset="0"/>
              </a:rPr>
              <a:t>These lymph </a:t>
            </a:r>
            <a:r>
              <a:rPr lang="en-US" sz="2200" dirty="0" err="1" smtClean="0">
                <a:cs typeface="Calibri" pitchFamily="34" charset="0"/>
              </a:rPr>
              <a:t>venules</a:t>
            </a:r>
            <a:r>
              <a:rPr lang="en-US" sz="2200" dirty="0" smtClean="0">
                <a:cs typeface="Calibri" pitchFamily="34" charset="0"/>
              </a:rPr>
              <a:t> join to form </a:t>
            </a:r>
            <a:r>
              <a:rPr lang="en-US" sz="2200" b="1" dirty="0" smtClean="0">
                <a:cs typeface="Calibri" pitchFamily="34" charset="0"/>
              </a:rPr>
              <a:t>lymph ducts </a:t>
            </a:r>
            <a:r>
              <a:rPr lang="en-US" sz="2200" dirty="0" smtClean="0">
                <a:cs typeface="Calibri" pitchFamily="34" charset="0"/>
              </a:rPr>
              <a:t>.</a:t>
            </a:r>
          </a:p>
          <a:p>
            <a:pPr>
              <a:spcBef>
                <a:spcPct val="50000"/>
              </a:spcBef>
            </a:pPr>
            <a:r>
              <a:rPr lang="en-US" sz="2200" dirty="0" smtClean="0">
                <a:cs typeface="Calibri" pitchFamily="34" charset="0"/>
              </a:rPr>
              <a:t>The largest of these lymph ducts are the  </a:t>
            </a:r>
            <a:r>
              <a:rPr lang="en-US" sz="2200" b="1" dirty="0" smtClean="0">
                <a:cs typeface="Calibri" pitchFamily="34" charset="0"/>
              </a:rPr>
              <a:t>left thoracic duct </a:t>
            </a:r>
            <a:r>
              <a:rPr lang="en-US" sz="2200" dirty="0" smtClean="0">
                <a:cs typeface="Calibri" pitchFamily="34" charset="0"/>
              </a:rPr>
              <a:t>and  the </a:t>
            </a:r>
            <a:r>
              <a:rPr lang="en-US" sz="2200" b="1" dirty="0" smtClean="0">
                <a:cs typeface="Calibri" pitchFamily="34" charset="0"/>
              </a:rPr>
              <a:t>right lymphatic duct.</a:t>
            </a:r>
          </a:p>
          <a:p>
            <a:pPr>
              <a:spcBef>
                <a:spcPct val="50000"/>
              </a:spcBef>
            </a:pPr>
            <a:r>
              <a:rPr lang="en-US" sz="2200" dirty="0" smtClean="0">
                <a:cs typeface="Calibri" pitchFamily="34" charset="0"/>
              </a:rPr>
              <a:t>The left thoracic duct </a:t>
            </a:r>
            <a:r>
              <a:rPr lang="en-US" dirty="0" smtClean="0">
                <a:cs typeface="Calibri" pitchFamily="34" charset="0"/>
              </a:rPr>
              <a:t>drains lymph from the</a:t>
            </a:r>
            <a:r>
              <a:rPr lang="en-US" b="1" dirty="0" smtClean="0">
                <a:cs typeface="Calibri" pitchFamily="34" charset="0"/>
              </a:rPr>
              <a:t> intestines, legs and left side of the body</a:t>
            </a:r>
            <a:r>
              <a:rPr lang="en-US" dirty="0" smtClean="0">
                <a:cs typeface="Calibri" pitchFamily="34" charset="0"/>
              </a:rPr>
              <a:t> and returns it to the </a:t>
            </a:r>
            <a:r>
              <a:rPr lang="en-US" b="1" dirty="0" smtClean="0">
                <a:cs typeface="Calibri" pitchFamily="34" charset="0"/>
              </a:rPr>
              <a:t>left </a:t>
            </a:r>
            <a:r>
              <a:rPr lang="en-US" b="1" dirty="0" err="1" smtClean="0">
                <a:cs typeface="Calibri" pitchFamily="34" charset="0"/>
              </a:rPr>
              <a:t>subclavian</a:t>
            </a:r>
            <a:r>
              <a:rPr lang="en-US" b="1" dirty="0" smtClean="0">
                <a:cs typeface="Calibri" pitchFamily="34" charset="0"/>
              </a:rPr>
              <a:t> vein</a:t>
            </a:r>
            <a:r>
              <a:rPr lang="en-US" dirty="0" smtClean="0">
                <a:cs typeface="Calibri" pitchFamily="34" charset="0"/>
              </a:rPr>
              <a:t>.</a:t>
            </a:r>
          </a:p>
          <a:p>
            <a:pPr>
              <a:spcBef>
                <a:spcPct val="50000"/>
              </a:spcBef>
            </a:pPr>
            <a:r>
              <a:rPr lang="en-US" dirty="0" smtClean="0">
                <a:cs typeface="Calibri" pitchFamily="34" charset="0"/>
              </a:rPr>
              <a:t>The right lymphatic duct drains lymph from the </a:t>
            </a:r>
            <a:r>
              <a:rPr lang="en-US" b="1" dirty="0" smtClean="0">
                <a:cs typeface="Calibri" pitchFamily="34" charset="0"/>
              </a:rPr>
              <a:t>upper and right portion of the body </a:t>
            </a:r>
            <a:r>
              <a:rPr lang="en-US" dirty="0" smtClean="0">
                <a:cs typeface="Calibri" pitchFamily="34" charset="0"/>
              </a:rPr>
              <a:t>and pours this lymph into the right </a:t>
            </a:r>
            <a:r>
              <a:rPr lang="en-US" b="1" dirty="0" err="1" smtClean="0">
                <a:cs typeface="Calibri" pitchFamily="34" charset="0"/>
              </a:rPr>
              <a:t>subclavian</a:t>
            </a:r>
            <a:r>
              <a:rPr lang="en-US" b="1" dirty="0" smtClean="0">
                <a:cs typeface="Calibri" pitchFamily="34" charset="0"/>
              </a:rPr>
              <a:t> vein.</a:t>
            </a:r>
          </a:p>
          <a:p>
            <a:pPr>
              <a:spcBef>
                <a:spcPct val="50000"/>
              </a:spcBef>
            </a:pPr>
            <a:r>
              <a:rPr lang="en-US" dirty="0" smtClean="0">
                <a:cs typeface="Calibri" pitchFamily="34" charset="0"/>
              </a:rPr>
              <a:t>The </a:t>
            </a:r>
            <a:r>
              <a:rPr lang="en-US" dirty="0" err="1" smtClean="0">
                <a:cs typeface="Calibri" pitchFamily="34" charset="0"/>
              </a:rPr>
              <a:t>subclavian</a:t>
            </a:r>
            <a:r>
              <a:rPr lang="en-US" dirty="0" smtClean="0">
                <a:cs typeface="Calibri" pitchFamily="34" charset="0"/>
              </a:rPr>
              <a:t> returns the lymph to the right atrium of the heart</a:t>
            </a:r>
          </a:p>
          <a:p>
            <a:pPr>
              <a:spcBef>
                <a:spcPct val="50000"/>
              </a:spcBef>
            </a:pPr>
            <a:r>
              <a:rPr lang="en-US" dirty="0" smtClean="0">
                <a:cs typeface="Calibri" pitchFamily="34" charset="0"/>
              </a:rPr>
              <a:t>The lymphatic system helps to return fluid to the heart.</a:t>
            </a:r>
          </a:p>
          <a:p>
            <a:endParaRPr lang="en-Z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Functions of the lymphatic system</a:t>
            </a:r>
            <a:endParaRPr lang="en-ZA" dirty="0"/>
          </a:p>
        </p:txBody>
      </p:sp>
      <p:sp>
        <p:nvSpPr>
          <p:cNvPr id="3" name="Content Placeholder 2"/>
          <p:cNvSpPr>
            <a:spLocks noGrp="1"/>
          </p:cNvSpPr>
          <p:nvPr>
            <p:ph sz="quarter" idx="1"/>
          </p:nvPr>
        </p:nvSpPr>
        <p:spPr/>
        <p:txBody>
          <a:bodyPr/>
          <a:lstStyle/>
          <a:p>
            <a:pPr>
              <a:spcBef>
                <a:spcPct val="50000"/>
              </a:spcBef>
            </a:pPr>
            <a:endParaRPr lang="en-US" dirty="0" smtClean="0">
              <a:cs typeface="Calibri" pitchFamily="34" charset="0"/>
            </a:endParaRPr>
          </a:p>
          <a:p>
            <a:pPr>
              <a:spcBef>
                <a:spcPct val="50000"/>
              </a:spcBef>
            </a:pPr>
            <a:r>
              <a:rPr lang="en-US" dirty="0" smtClean="0">
                <a:cs typeface="Calibri" pitchFamily="34" charset="0"/>
              </a:rPr>
              <a:t>Helps return fluid to the heart.</a:t>
            </a:r>
          </a:p>
          <a:p>
            <a:pPr>
              <a:spcBef>
                <a:spcPct val="50000"/>
              </a:spcBef>
            </a:pPr>
            <a:r>
              <a:rPr lang="en-US" dirty="0" smtClean="0">
                <a:cs typeface="Calibri" pitchFamily="34" charset="0"/>
              </a:rPr>
              <a:t>The </a:t>
            </a:r>
            <a:r>
              <a:rPr lang="en-US" b="1" dirty="0" smtClean="0">
                <a:cs typeface="Calibri" pitchFamily="34" charset="0"/>
              </a:rPr>
              <a:t>lacteal</a:t>
            </a:r>
            <a:r>
              <a:rPr lang="en-US" dirty="0" smtClean="0">
                <a:cs typeface="Calibri" pitchFamily="34" charset="0"/>
              </a:rPr>
              <a:t>, which is the lymph vessel inside the </a:t>
            </a:r>
            <a:r>
              <a:rPr lang="en-US" dirty="0" err="1" smtClean="0">
                <a:cs typeface="Calibri" pitchFamily="34" charset="0"/>
              </a:rPr>
              <a:t>villi</a:t>
            </a:r>
            <a:r>
              <a:rPr lang="en-US" dirty="0" smtClean="0">
                <a:cs typeface="Calibri" pitchFamily="34" charset="0"/>
              </a:rPr>
              <a:t> or the intestines, helps in the </a:t>
            </a:r>
            <a:r>
              <a:rPr lang="en-US" b="1" dirty="0" smtClean="0">
                <a:cs typeface="Calibri" pitchFamily="34" charset="0"/>
              </a:rPr>
              <a:t>absorption and transport of fat</a:t>
            </a:r>
            <a:r>
              <a:rPr lang="en-US" dirty="0" smtClean="0">
                <a:cs typeface="Calibri" pitchFamily="34" charset="0"/>
              </a:rPr>
              <a:t> around the body</a:t>
            </a:r>
          </a:p>
          <a:p>
            <a:pPr>
              <a:spcBef>
                <a:spcPct val="50000"/>
              </a:spcBef>
            </a:pPr>
            <a:r>
              <a:rPr lang="en-US" dirty="0" smtClean="0">
                <a:cs typeface="Calibri" pitchFamily="34" charset="0"/>
              </a:rPr>
              <a:t>Lymph glands or lymph nodes play a vital role in destroying diseases. If you have a sore throat, the glands in your neck swell to indicate infection.</a:t>
            </a:r>
          </a:p>
          <a:p>
            <a:endParaRPr lang="en-Z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Homework </a:t>
            </a:r>
            <a:r>
              <a:rPr lang="en-ZA" dirty="0" smtClean="0">
                <a:sym typeface="Wingdings" pitchFamily="2" charset="2"/>
              </a:rPr>
              <a:t></a:t>
            </a:r>
            <a:endParaRPr lang="en-ZA" dirty="0"/>
          </a:p>
        </p:txBody>
      </p:sp>
      <p:sp>
        <p:nvSpPr>
          <p:cNvPr id="3" name="Content Placeholder 2"/>
          <p:cNvSpPr>
            <a:spLocks noGrp="1"/>
          </p:cNvSpPr>
          <p:nvPr>
            <p:ph sz="quarter" idx="1"/>
          </p:nvPr>
        </p:nvSpPr>
        <p:spPr/>
        <p:txBody>
          <a:bodyPr/>
          <a:lstStyle/>
          <a:p>
            <a:endParaRPr lang="en-ZA" dirty="0" smtClean="0"/>
          </a:p>
          <a:p>
            <a:r>
              <a:rPr lang="en-ZA" dirty="0" smtClean="0"/>
              <a:t>Activity 2.3.8</a:t>
            </a:r>
          </a:p>
          <a:p>
            <a:pPr lvl="1"/>
            <a:r>
              <a:rPr lang="en-ZA" dirty="0" smtClean="0"/>
              <a:t>Page 215</a:t>
            </a:r>
            <a:endParaRPr lang="en-Z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836712"/>
            <a:ext cx="4024064" cy="3798536"/>
          </a:xfrm>
        </p:spPr>
        <p:txBody>
          <a:bodyPr>
            <a:noAutofit/>
          </a:bodyPr>
          <a:lstStyle/>
          <a:p>
            <a:pPr marL="514350" indent="-514350">
              <a:buFont typeface="+mj-lt"/>
              <a:buAutoNum type="arabicPeriod"/>
            </a:pPr>
            <a:r>
              <a:rPr lang="en-US" sz="2000" b="0" dirty="0" smtClean="0">
                <a:latin typeface="Calibri" pitchFamily="34" charset="0"/>
                <a:cs typeface="Calibri" pitchFamily="34" charset="0"/>
              </a:rPr>
              <a:t>Blood which has more carbon dioxide than oxygen.</a:t>
            </a:r>
          </a:p>
          <a:p>
            <a:pPr marL="514350" indent="-514350">
              <a:buFont typeface="+mj-lt"/>
              <a:buAutoNum type="arabicPeriod"/>
            </a:pPr>
            <a:r>
              <a:rPr lang="en-US" sz="2000" b="0" dirty="0" smtClean="0">
                <a:latin typeface="Calibri" pitchFamily="34" charset="0"/>
                <a:cs typeface="Calibri" pitchFamily="34" charset="0"/>
              </a:rPr>
              <a:t>Blood that has more oxygen than carbon dioxide.</a:t>
            </a:r>
          </a:p>
          <a:p>
            <a:pPr marL="514350" indent="-514350">
              <a:buFont typeface="+mj-lt"/>
              <a:buAutoNum type="arabicPeriod"/>
            </a:pPr>
            <a:r>
              <a:rPr lang="en-US" sz="2000" b="0" dirty="0" smtClean="0">
                <a:latin typeface="Calibri" pitchFamily="34" charset="0"/>
                <a:cs typeface="Calibri" pitchFamily="34" charset="0"/>
              </a:rPr>
              <a:t>Valve that is found between left atrium and ventricle</a:t>
            </a:r>
          </a:p>
          <a:p>
            <a:pPr marL="514350" indent="-514350">
              <a:buFont typeface="+mj-lt"/>
              <a:buAutoNum type="arabicPeriod"/>
            </a:pPr>
            <a:r>
              <a:rPr lang="en-US" sz="2000" b="0" dirty="0" smtClean="0">
                <a:latin typeface="Calibri" pitchFamily="34" charset="0"/>
                <a:cs typeface="Calibri" pitchFamily="34" charset="0"/>
              </a:rPr>
              <a:t>Valve that is found between right ventricle and atrium.</a:t>
            </a:r>
          </a:p>
          <a:p>
            <a:pPr marL="514350" indent="-514350">
              <a:buFont typeface="+mj-lt"/>
              <a:buAutoNum type="arabicPeriod"/>
            </a:pPr>
            <a:r>
              <a:rPr lang="en-US" sz="2000" b="0" dirty="0" smtClean="0">
                <a:latin typeface="Calibri" pitchFamily="34" charset="0"/>
                <a:cs typeface="Calibri" pitchFamily="34" charset="0"/>
              </a:rPr>
              <a:t>Large artery that carries oxygen blood out of the heart to all parts of the body.</a:t>
            </a:r>
          </a:p>
          <a:p>
            <a:pPr marL="514350" indent="-514350">
              <a:buFont typeface="+mj-lt"/>
              <a:buAutoNum type="arabicPeriod"/>
            </a:pPr>
            <a:r>
              <a:rPr lang="en-US" sz="2000" b="0" dirty="0" smtClean="0">
                <a:latin typeface="Calibri" pitchFamily="34" charset="0"/>
                <a:cs typeface="Calibri" pitchFamily="34" charset="0"/>
              </a:rPr>
              <a:t>Artery that carries deoxygenated blood from heart to the lungs</a:t>
            </a:r>
          </a:p>
          <a:p>
            <a:pPr marL="514350" indent="-514350">
              <a:buFont typeface="+mj-lt"/>
              <a:buAutoNum type="arabicPeriod"/>
            </a:pPr>
            <a:r>
              <a:rPr lang="en-US" sz="2000" b="0" dirty="0" smtClean="0">
                <a:latin typeface="Calibri" pitchFamily="34" charset="0"/>
                <a:cs typeface="Calibri" pitchFamily="34" charset="0"/>
              </a:rPr>
              <a:t>Vein that carries oxygenated blood from the lungs to the heart</a:t>
            </a:r>
            <a:endParaRPr lang="en-US" sz="2000" b="0" dirty="0">
              <a:latin typeface="Calibri" pitchFamily="34" charset="0"/>
              <a:cs typeface="Calibri" pitchFamily="34" charset="0"/>
            </a:endParaRPr>
          </a:p>
        </p:txBody>
      </p:sp>
      <p:sp>
        <p:nvSpPr>
          <p:cNvPr id="4" name="Content Placeholder 3"/>
          <p:cNvSpPr>
            <a:spLocks noGrp="1"/>
          </p:cNvSpPr>
          <p:nvPr>
            <p:ph sz="half" idx="2"/>
          </p:nvPr>
        </p:nvSpPr>
        <p:spPr>
          <a:xfrm>
            <a:off x="4572000" y="188640"/>
            <a:ext cx="4032448" cy="3657600"/>
          </a:xfrm>
        </p:spPr>
        <p:txBody>
          <a:bodyPr>
            <a:noAutofit/>
          </a:bodyPr>
          <a:lstStyle/>
          <a:p>
            <a:pPr marL="0" indent="0"/>
            <a:r>
              <a:rPr lang="en-US" sz="2000" b="0" dirty="0" smtClean="0">
                <a:latin typeface="Calibri" pitchFamily="34" charset="0"/>
                <a:cs typeface="Calibri" pitchFamily="34" charset="0"/>
              </a:rPr>
              <a:t>8.  The vein that carries deoxygenated blood from the        upper parts of the body to the right atrium of the heart.</a:t>
            </a:r>
          </a:p>
          <a:p>
            <a:pPr marL="0" indent="0"/>
            <a:r>
              <a:rPr lang="en-US" sz="2000" b="0" dirty="0" smtClean="0">
                <a:latin typeface="Calibri" pitchFamily="34" charset="0"/>
                <a:cs typeface="Calibri" pitchFamily="34" charset="0"/>
              </a:rPr>
              <a:t>9.  Vein that carries deoxygenated blood from the lower parts of the body to the right atrium of the heart.</a:t>
            </a:r>
          </a:p>
          <a:p>
            <a:pPr marL="0" indent="0"/>
            <a:r>
              <a:rPr lang="en-US" sz="2000" b="0" dirty="0" smtClean="0">
                <a:latin typeface="Calibri" pitchFamily="34" charset="0"/>
                <a:cs typeface="Calibri" pitchFamily="34" charset="0"/>
              </a:rPr>
              <a:t>10.  Tissue that separates the heart into right and left halves.</a:t>
            </a:r>
          </a:p>
          <a:p>
            <a:pPr marL="0" indent="0"/>
            <a:r>
              <a:rPr lang="en-US" sz="2000" b="0" dirty="0" smtClean="0">
                <a:latin typeface="Calibri" pitchFamily="34" charset="0"/>
                <a:cs typeface="Calibri" pitchFamily="34" charset="0"/>
              </a:rPr>
              <a:t>11.  Valves found at the entrance of blood vessels to prevent the backflow of blood.</a:t>
            </a:r>
          </a:p>
          <a:p>
            <a:pPr marL="0" indent="0"/>
            <a:r>
              <a:rPr lang="en-US" sz="2000" b="0" dirty="0" smtClean="0">
                <a:latin typeface="Calibri" pitchFamily="34" charset="0"/>
                <a:cs typeface="Calibri" pitchFamily="34" charset="0"/>
              </a:rPr>
              <a:t>12.  Tissue fluid that enters the lymph vessels</a:t>
            </a:r>
          </a:p>
          <a:p>
            <a:pPr marL="0" indent="0"/>
            <a:r>
              <a:rPr lang="en-US" sz="2000" b="0" dirty="0" smtClean="0">
                <a:latin typeface="Calibri" pitchFamily="34" charset="0"/>
                <a:cs typeface="Calibri" pitchFamily="34" charset="0"/>
              </a:rPr>
              <a:t>13.  Circuit of blood that flows from the heart to the lungs and back to the heart</a:t>
            </a:r>
          </a:p>
          <a:p>
            <a:pPr marL="0" indent="0"/>
            <a:r>
              <a:rPr lang="en-US" sz="2000" b="0" dirty="0" smtClean="0">
                <a:latin typeface="Calibri" pitchFamily="34" charset="0"/>
                <a:cs typeface="Calibri" pitchFamily="34" charset="0"/>
              </a:rPr>
              <a:t>14.  Circuit of blood from the heart to all parts of the body and back to the heart.</a:t>
            </a:r>
          </a:p>
          <a:p>
            <a:pPr marL="514350" indent="-514350">
              <a:buFont typeface="+mj-lt"/>
              <a:buAutoNum type="arabicPeriod"/>
            </a:pPr>
            <a:endParaRPr lang="en-US" sz="2000" dirty="0">
              <a:latin typeface="Calibri" pitchFamily="34" charset="0"/>
              <a:cs typeface="Calibri" pitchFamily="34" charset="0"/>
            </a:endParaRPr>
          </a:p>
        </p:txBody>
      </p:sp>
      <p:sp>
        <p:nvSpPr>
          <p:cNvPr id="2" name="Title 1"/>
          <p:cNvSpPr>
            <a:spLocks noGrp="1"/>
          </p:cNvSpPr>
          <p:nvPr>
            <p:ph type="title"/>
          </p:nvPr>
        </p:nvSpPr>
        <p:spPr>
          <a:xfrm>
            <a:off x="323528" y="-571500"/>
            <a:ext cx="7467600" cy="1143000"/>
          </a:xfrm>
        </p:spPr>
        <p:txBody>
          <a:bodyPr/>
          <a:lstStyle/>
          <a:p>
            <a:r>
              <a:rPr lang="en-US" dirty="0"/>
              <a:t>Terminology test</a:t>
            </a:r>
            <a:endParaRPr lang="en-US" b="1" dirty="0"/>
          </a:p>
        </p:txBody>
      </p:sp>
    </p:spTree>
    <p:extLst>
      <p:ext uri="{BB962C8B-B14F-4D97-AF65-F5344CB8AC3E}">
        <p14:creationId xmlns:p14="http://schemas.microsoft.com/office/powerpoint/2010/main" val="1430090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rt-organ-537x324.jpg"/>
          <p:cNvPicPr>
            <a:picLocks noChangeAspect="1"/>
          </p:cNvPicPr>
          <p:nvPr/>
        </p:nvPicPr>
        <p:blipFill>
          <a:blip r:embed="rId2" cstate="print"/>
          <a:stretch>
            <a:fillRect/>
          </a:stretch>
        </p:blipFill>
        <p:spPr>
          <a:xfrm>
            <a:off x="5631765" y="44624"/>
            <a:ext cx="3512235" cy="2119114"/>
          </a:xfrm>
          <a:prstGeom prst="rect">
            <a:avLst/>
          </a:prstGeom>
        </p:spPr>
      </p:pic>
      <p:sp>
        <p:nvSpPr>
          <p:cNvPr id="2" name="Title 1"/>
          <p:cNvSpPr>
            <a:spLocks noGrp="1"/>
          </p:cNvSpPr>
          <p:nvPr>
            <p:ph type="title"/>
          </p:nvPr>
        </p:nvSpPr>
        <p:spPr/>
        <p:txBody>
          <a:bodyPr/>
          <a:lstStyle/>
          <a:p>
            <a:r>
              <a:rPr lang="en-ZA" dirty="0" smtClean="0"/>
              <a:t>Structure of the heart</a:t>
            </a:r>
            <a:endParaRPr lang="en-ZA" dirty="0"/>
          </a:p>
        </p:txBody>
      </p:sp>
      <p:sp>
        <p:nvSpPr>
          <p:cNvPr id="3" name="Content Placeholder 2"/>
          <p:cNvSpPr>
            <a:spLocks noGrp="1"/>
          </p:cNvSpPr>
          <p:nvPr>
            <p:ph sz="quarter" idx="1"/>
          </p:nvPr>
        </p:nvSpPr>
        <p:spPr/>
        <p:txBody>
          <a:bodyPr/>
          <a:lstStyle/>
          <a:p>
            <a:r>
              <a:rPr lang="en-ZA" dirty="0" smtClean="0"/>
              <a:t>Made up of a special type of muscle.</a:t>
            </a:r>
          </a:p>
          <a:p>
            <a:r>
              <a:rPr lang="en-ZA" dirty="0" smtClean="0"/>
              <a:t>Location: middle of the chest, apex slightly towards the left.</a:t>
            </a:r>
          </a:p>
          <a:p>
            <a:r>
              <a:rPr lang="en-ZA" dirty="0" smtClean="0"/>
              <a:t>Protected by the ribs and the lungs.</a:t>
            </a:r>
          </a:p>
          <a:p>
            <a:r>
              <a:rPr lang="en-ZA" dirty="0" smtClean="0"/>
              <a:t>The heart is covered with thin, strong, double-walled sac. The PERICARDIUM</a:t>
            </a:r>
          </a:p>
          <a:p>
            <a:r>
              <a:rPr lang="en-ZA" dirty="0" smtClean="0"/>
              <a:t>Blood vessels of the heart. Coronary arteries and veins.</a:t>
            </a:r>
          </a:p>
          <a:p>
            <a:r>
              <a:rPr lang="en-ZA" dirty="0" smtClean="0"/>
              <a:t>Various arteries and veins – oxygenated and de-</a:t>
            </a:r>
            <a:r>
              <a:rPr lang="en-ZA" dirty="0" err="1" smtClean="0"/>
              <a:t>oxygentated</a:t>
            </a:r>
            <a:r>
              <a:rPr lang="en-ZA" dirty="0" smtClean="0"/>
              <a:t>.</a:t>
            </a:r>
          </a:p>
          <a:p>
            <a:endParaRPr lang="en-Z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6"/>
          <p:cNvSpPr>
            <a:spLocks noGrp="1"/>
          </p:cNvSpPr>
          <p:nvPr>
            <p:ph sz="half" idx="1"/>
          </p:nvPr>
        </p:nvSpPr>
        <p:spPr>
          <a:xfrm>
            <a:off x="822960" y="1097280"/>
            <a:ext cx="4282440" cy="3712464"/>
          </a:xfrm>
        </p:spPr>
        <p:txBody>
          <a:bodyPr>
            <a:noAutofit/>
          </a:bodyPr>
          <a:lstStyle/>
          <a:p>
            <a:pPr eaLnBrk="1" hangingPunct="1">
              <a:buNone/>
            </a:pPr>
            <a:endParaRPr lang="en-US" b="1" dirty="0" smtClean="0"/>
          </a:p>
          <a:p>
            <a:pPr marL="514350" indent="-514350" eaLnBrk="1" hangingPunct="1">
              <a:buFont typeface="+mj-lt"/>
              <a:buAutoNum type="arabicPeriod"/>
            </a:pPr>
            <a:r>
              <a:rPr lang="en-US" b="0" dirty="0" smtClean="0">
                <a:latin typeface="Calibri" pitchFamily="34" charset="0"/>
                <a:cs typeface="Calibri" pitchFamily="34" charset="0"/>
              </a:rPr>
              <a:t>Deoxygenated</a:t>
            </a:r>
          </a:p>
          <a:p>
            <a:pPr marL="514350" indent="-514350" eaLnBrk="1" hangingPunct="1">
              <a:buFont typeface="+mj-lt"/>
              <a:buAutoNum type="arabicPeriod"/>
            </a:pPr>
            <a:r>
              <a:rPr lang="en-US" b="0" dirty="0" smtClean="0">
                <a:latin typeface="Calibri" pitchFamily="34" charset="0"/>
                <a:cs typeface="Calibri" pitchFamily="34" charset="0"/>
              </a:rPr>
              <a:t>Oxygenated</a:t>
            </a:r>
          </a:p>
          <a:p>
            <a:pPr marL="514350" indent="-514350" eaLnBrk="1" hangingPunct="1">
              <a:buFont typeface="+mj-lt"/>
              <a:buAutoNum type="arabicPeriod"/>
            </a:pPr>
            <a:r>
              <a:rPr lang="en-US" b="0" dirty="0" smtClean="0">
                <a:latin typeface="Calibri" pitchFamily="34" charset="0"/>
                <a:cs typeface="Calibri" pitchFamily="34" charset="0"/>
              </a:rPr>
              <a:t>Bicuspid valve</a:t>
            </a:r>
          </a:p>
          <a:p>
            <a:pPr marL="514350" indent="-514350" eaLnBrk="1" hangingPunct="1">
              <a:buFont typeface="+mj-lt"/>
              <a:buAutoNum type="arabicPeriod"/>
            </a:pPr>
            <a:r>
              <a:rPr lang="en-US" b="0" dirty="0" smtClean="0">
                <a:latin typeface="Calibri" pitchFamily="34" charset="0"/>
                <a:cs typeface="Calibri" pitchFamily="34" charset="0"/>
              </a:rPr>
              <a:t>Tricuspid valve </a:t>
            </a:r>
          </a:p>
          <a:p>
            <a:pPr marL="514350" indent="-514350" eaLnBrk="1" hangingPunct="1">
              <a:buFont typeface="+mj-lt"/>
              <a:buAutoNum type="arabicPeriod"/>
            </a:pPr>
            <a:r>
              <a:rPr lang="en-US" b="0" dirty="0" smtClean="0">
                <a:latin typeface="Calibri" pitchFamily="34" charset="0"/>
                <a:cs typeface="Calibri" pitchFamily="34" charset="0"/>
              </a:rPr>
              <a:t>Aorta</a:t>
            </a:r>
          </a:p>
          <a:p>
            <a:pPr marL="514350" indent="-514350" eaLnBrk="1" hangingPunct="1">
              <a:buFont typeface="+mj-lt"/>
              <a:buAutoNum type="arabicPeriod"/>
            </a:pPr>
            <a:r>
              <a:rPr lang="en-US" b="0" dirty="0" smtClean="0">
                <a:latin typeface="Calibri" pitchFamily="34" charset="0"/>
                <a:cs typeface="Calibri" pitchFamily="34" charset="0"/>
              </a:rPr>
              <a:t>Pulmonary vein</a:t>
            </a:r>
          </a:p>
          <a:p>
            <a:pPr marL="514350" indent="-514350" eaLnBrk="1" hangingPunct="1">
              <a:buFont typeface="+mj-lt"/>
              <a:buAutoNum type="arabicPeriod"/>
            </a:pPr>
            <a:r>
              <a:rPr lang="en-US" b="0" dirty="0" smtClean="0">
                <a:latin typeface="Calibri" pitchFamily="34" charset="0"/>
                <a:cs typeface="Calibri" pitchFamily="34" charset="0"/>
              </a:rPr>
              <a:t>Pulmonary artery</a:t>
            </a:r>
          </a:p>
          <a:p>
            <a:pPr marL="514350" indent="-514350">
              <a:buFont typeface="+mj-lt"/>
              <a:buAutoNum type="arabicPeriod"/>
            </a:pPr>
            <a:r>
              <a:rPr lang="en-US" b="0" dirty="0">
                <a:latin typeface="Calibri" pitchFamily="34" charset="0"/>
                <a:cs typeface="Calibri" pitchFamily="34" charset="0"/>
              </a:rPr>
              <a:t>Superior vena cava</a:t>
            </a:r>
          </a:p>
          <a:p>
            <a:pPr marL="514350" indent="-514350">
              <a:buFont typeface="+mj-lt"/>
              <a:buAutoNum type="arabicPeriod"/>
            </a:pPr>
            <a:r>
              <a:rPr lang="en-US" b="0" dirty="0">
                <a:latin typeface="Calibri" pitchFamily="34" charset="0"/>
                <a:cs typeface="Calibri" pitchFamily="34" charset="0"/>
              </a:rPr>
              <a:t>Inferior vena cava</a:t>
            </a:r>
            <a:endParaRPr lang="en-US" b="0" dirty="0" smtClean="0">
              <a:latin typeface="Calibri" pitchFamily="34" charset="0"/>
              <a:cs typeface="Calibri" pitchFamily="34" charset="0"/>
            </a:endParaRPr>
          </a:p>
          <a:p>
            <a:pPr eaLnBrk="1" hangingPunct="1"/>
            <a:endParaRPr lang="en-US" dirty="0" smtClean="0">
              <a:latin typeface="Calibri" pitchFamily="34" charset="0"/>
              <a:cs typeface="Calibri" pitchFamily="34" charset="0"/>
            </a:endParaRPr>
          </a:p>
        </p:txBody>
      </p:sp>
      <p:sp>
        <p:nvSpPr>
          <p:cNvPr id="5" name="Text Placeholder 4"/>
          <p:cNvSpPr>
            <a:spLocks noGrp="1"/>
          </p:cNvSpPr>
          <p:nvPr>
            <p:ph sz="half" idx="2"/>
          </p:nvPr>
        </p:nvSpPr>
        <p:spPr>
          <a:xfrm>
            <a:off x="4644008" y="1828800"/>
            <a:ext cx="3814192" cy="2980944"/>
          </a:xfrm>
        </p:spPr>
        <p:txBody>
          <a:bodyPr>
            <a:noAutofit/>
          </a:bodyPr>
          <a:lstStyle/>
          <a:p>
            <a:pPr marL="0" indent="0"/>
            <a:r>
              <a:rPr lang="en-US" b="0" dirty="0" smtClean="0">
                <a:latin typeface="Calibri" pitchFamily="34" charset="0"/>
                <a:cs typeface="Calibri" pitchFamily="34" charset="0"/>
              </a:rPr>
              <a:t>10.   Vertical septum</a:t>
            </a:r>
          </a:p>
          <a:p>
            <a:pPr marL="0" indent="0"/>
            <a:r>
              <a:rPr lang="en-US" b="0" dirty="0" smtClean="0">
                <a:latin typeface="Calibri" pitchFamily="34" charset="0"/>
                <a:cs typeface="Calibri" pitchFamily="34" charset="0"/>
              </a:rPr>
              <a:t>11.   Semi lunar  valves</a:t>
            </a:r>
          </a:p>
          <a:p>
            <a:pPr marL="0" indent="0"/>
            <a:r>
              <a:rPr lang="en-US" b="0" dirty="0" smtClean="0">
                <a:latin typeface="Calibri" pitchFamily="34" charset="0"/>
                <a:cs typeface="Calibri" pitchFamily="34" charset="0"/>
              </a:rPr>
              <a:t>12.   Lymph</a:t>
            </a:r>
          </a:p>
          <a:p>
            <a:pPr marL="0" indent="0"/>
            <a:r>
              <a:rPr lang="en-US" b="0" dirty="0" smtClean="0">
                <a:latin typeface="Calibri" pitchFamily="34" charset="0"/>
                <a:cs typeface="Calibri" pitchFamily="34" charset="0"/>
              </a:rPr>
              <a:t>13.    </a:t>
            </a:r>
            <a:r>
              <a:rPr lang="en-US" b="0" dirty="0" smtClean="0">
                <a:latin typeface="Calibri" pitchFamily="34" charset="0"/>
                <a:cs typeface="Calibri" pitchFamily="34" charset="0"/>
              </a:rPr>
              <a:t>Pulmonary circuit</a:t>
            </a:r>
          </a:p>
          <a:p>
            <a:pPr marL="0" indent="0"/>
            <a:r>
              <a:rPr lang="en-US" b="0" dirty="0" smtClean="0">
                <a:latin typeface="Calibri" pitchFamily="34" charset="0"/>
                <a:cs typeface="Calibri" pitchFamily="34" charset="0"/>
              </a:rPr>
              <a:t>14.    </a:t>
            </a:r>
            <a:r>
              <a:rPr lang="en-US" b="0" dirty="0" smtClean="0">
                <a:latin typeface="Calibri" pitchFamily="34" charset="0"/>
                <a:cs typeface="Calibri" pitchFamily="34" charset="0"/>
              </a:rPr>
              <a:t>Systemic circuit</a:t>
            </a:r>
          </a:p>
          <a:p>
            <a:pPr marL="514350" indent="-514350">
              <a:buFont typeface="+mj-lt"/>
              <a:buAutoNum type="arabicPeriod"/>
            </a:pPr>
            <a:endParaRPr lang="en-US" dirty="0" smtClean="0"/>
          </a:p>
          <a:p>
            <a:endParaRPr lang="en-US" dirty="0"/>
          </a:p>
        </p:txBody>
      </p:sp>
      <p:sp>
        <p:nvSpPr>
          <p:cNvPr id="7170" name="Title 5"/>
          <p:cNvSpPr>
            <a:spLocks noGrp="1"/>
          </p:cNvSpPr>
          <p:nvPr>
            <p:ph type="title"/>
          </p:nvPr>
        </p:nvSpPr>
        <p:spPr/>
        <p:txBody>
          <a:bodyPr/>
          <a:lstStyle/>
          <a:p>
            <a:pPr eaLnBrk="1" hangingPunct="1"/>
            <a:r>
              <a:rPr lang="en-US" b="1" dirty="0" smtClean="0">
                <a:latin typeface="Calibri" pitchFamily="34" charset="0"/>
                <a:cs typeface="Calibri" pitchFamily="34" charset="0"/>
              </a:rPr>
              <a:t>Solution</a:t>
            </a:r>
          </a:p>
        </p:txBody>
      </p:sp>
    </p:spTree>
    <p:extLst>
      <p:ext uri="{BB962C8B-B14F-4D97-AF65-F5344CB8AC3E}">
        <p14:creationId xmlns:p14="http://schemas.microsoft.com/office/powerpoint/2010/main" val="319364205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301036">
            <a:off x="-405393" y="2686397"/>
            <a:ext cx="9839426" cy="1143000"/>
          </a:xfrm>
        </p:spPr>
        <p:txBody>
          <a:bodyPr/>
          <a:lstStyle/>
          <a:p>
            <a:r>
              <a:rPr lang="en-ZA" dirty="0" smtClean="0"/>
              <a:t>Diseases and disorders of the circulatory system</a:t>
            </a:r>
            <a:endParaRPr lang="en-ZA" dirty="0"/>
          </a:p>
        </p:txBody>
      </p:sp>
      <p:sp>
        <p:nvSpPr>
          <p:cNvPr id="4" name="Content Placeholder 3"/>
          <p:cNvSpPr>
            <a:spLocks noGrp="1"/>
          </p:cNvSpPr>
          <p:nvPr>
            <p:ph sz="quarter" idx="1"/>
          </p:nvPr>
        </p:nvSpPr>
        <p:spPr/>
        <p:txBody>
          <a:bodyPr/>
          <a:lstStyle/>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840" y="836712"/>
            <a:ext cx="7799072" cy="2007096"/>
          </a:xfrm>
        </p:spPr>
        <p:txBody>
          <a:bodyPr>
            <a:normAutofit fontScale="90000"/>
          </a:bodyPr>
          <a:lstStyle/>
          <a:p>
            <a:r>
              <a:rPr lang="en-US" b="1" dirty="0" err="1">
                <a:cs typeface="Calibri" pitchFamily="34" charset="0"/>
              </a:rPr>
              <a:t>Anaemia</a:t>
            </a:r>
            <a:r>
              <a:rPr lang="en-US" b="1" dirty="0">
                <a:cs typeface="Calibri" pitchFamily="34" charset="0"/>
              </a:rPr>
              <a:t> - </a:t>
            </a:r>
            <a:r>
              <a:rPr lang="en-US" dirty="0">
                <a:cs typeface="Calibri" pitchFamily="34" charset="0"/>
              </a:rPr>
              <a:t>When a person has too few red blood cells due to a lack of iron. The person appears pale with no energy.</a:t>
            </a:r>
            <a:br>
              <a:rPr lang="en-US" dirty="0">
                <a:cs typeface="Calibri" pitchFamily="34" charset="0"/>
              </a:rPr>
            </a:br>
            <a:endParaRPr lang="en-US" dirty="0"/>
          </a:p>
        </p:txBody>
      </p:sp>
      <p:sp>
        <p:nvSpPr>
          <p:cNvPr id="3" name="Content Placeholder 2"/>
          <p:cNvSpPr>
            <a:spLocks noGrp="1"/>
          </p:cNvSpPr>
          <p:nvPr>
            <p:ph sz="quarter" idx="1"/>
          </p:nvPr>
        </p:nvSpPr>
        <p:spPr/>
        <p:txBody>
          <a:bodyPr/>
          <a:lstStyle/>
          <a:p>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 y="2801275"/>
            <a:ext cx="519330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711" y="4653136"/>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812" y="2801275"/>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8923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467600" cy="1143000"/>
          </a:xfrm>
        </p:spPr>
        <p:txBody>
          <a:bodyPr>
            <a:normAutofit fontScale="90000"/>
          </a:bodyPr>
          <a:lstStyle/>
          <a:p>
            <a:r>
              <a:rPr lang="en-US" b="1" dirty="0" err="1">
                <a:cs typeface="Calibri" pitchFamily="34" charset="0"/>
              </a:rPr>
              <a:t>Leukaemia</a:t>
            </a:r>
            <a:r>
              <a:rPr lang="en-US" b="1" dirty="0">
                <a:cs typeface="Calibri" pitchFamily="34" charset="0"/>
              </a:rPr>
              <a:t> - </a:t>
            </a:r>
            <a:r>
              <a:rPr lang="en-US" dirty="0">
                <a:cs typeface="Calibri" pitchFamily="34" charset="0"/>
              </a:rPr>
              <a:t>A type of blood cancer that causes uncontrolled division of the leucocytes (white blood cells).</a:t>
            </a:r>
            <a:br>
              <a:rPr lang="en-US" dirty="0">
                <a:cs typeface="Calibri" pitchFamily="34" charset="0"/>
              </a:rPr>
            </a:br>
            <a:endParaRPr lang="en-US" dirty="0"/>
          </a:p>
        </p:txBody>
      </p:sp>
      <p:sp>
        <p:nvSpPr>
          <p:cNvPr id="3" name="Content Placeholder 2"/>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 y="1700808"/>
            <a:ext cx="565777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348880"/>
            <a:ext cx="3649664" cy="292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7707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824" y="2123174"/>
            <a:ext cx="4456474" cy="231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464" y="4437112"/>
            <a:ext cx="3691834" cy="262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972473"/>
            <a:ext cx="3560964" cy="384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374304" y="19334"/>
            <a:ext cx="8086128"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b="1" dirty="0" smtClean="0">
                <a:cs typeface="Calibri" pitchFamily="34" charset="0"/>
              </a:rPr>
              <a:t>Blood pressure - </a:t>
            </a:r>
            <a:r>
              <a:rPr lang="en-US" dirty="0" smtClean="0">
                <a:cs typeface="Calibri" pitchFamily="34" charset="0"/>
              </a:rPr>
              <a:t>Hypertension is high blood pressure and hypotension is low blood pressure. In high blood pressure, the heart has to work harder, which can lead to stroke, heart attack or kidney disease. In low blood pressure, a person feels dizzy and has fainting spells.</a:t>
            </a:r>
          </a:p>
        </p:txBody>
      </p:sp>
    </p:spTree>
    <p:extLst>
      <p:ext uri="{BB962C8B-B14F-4D97-AF65-F5344CB8AC3E}">
        <p14:creationId xmlns:p14="http://schemas.microsoft.com/office/powerpoint/2010/main" val="41657897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55" y="1853952"/>
            <a:ext cx="8826896" cy="1143000"/>
          </a:xfrm>
        </p:spPr>
        <p:txBody>
          <a:bodyPr>
            <a:normAutofit fontScale="90000"/>
          </a:bodyPr>
          <a:lstStyle/>
          <a:p>
            <a:r>
              <a:rPr lang="en-US" b="1" dirty="0">
                <a:cs typeface="Calibri" pitchFamily="34" charset="0"/>
              </a:rPr>
              <a:t>Angina, arteriosclerosis - </a:t>
            </a:r>
            <a:r>
              <a:rPr lang="en-US" dirty="0">
                <a:cs typeface="Calibri" pitchFamily="34" charset="0"/>
              </a:rPr>
              <a:t>Angina is chest pain associated with too little oxygen being delivered to the heart muscles. This can be associated with arteriosclerosis which is a narrowing of the arteries due to arteriosclerotic plaque.</a:t>
            </a:r>
            <a:br>
              <a:rPr lang="en-US" dirty="0">
                <a:cs typeface="Calibri" pitchFamily="34" charset="0"/>
              </a:rPr>
            </a:br>
            <a:endParaRPr lang="en-US" dirty="0"/>
          </a:p>
        </p:txBody>
      </p:sp>
      <p:sp>
        <p:nvSpPr>
          <p:cNvPr id="3" name="Content Placeholder 2"/>
          <p:cNvSpPr>
            <a:spLocks noGrp="1"/>
          </p:cNvSpPr>
          <p:nvPr>
            <p:ph sz="quarter"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55" y="3068960"/>
            <a:ext cx="4020590" cy="299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946" y="3068960"/>
            <a:ext cx="3892676" cy="308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8822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332656"/>
            <a:ext cx="7467600" cy="4873752"/>
          </a:xfrm>
        </p:spPr>
        <p:txBody>
          <a:bodyPr/>
          <a:lstStyle/>
          <a:p>
            <a:r>
              <a:rPr lang="en-US" b="1" dirty="0">
                <a:cs typeface="Calibri" pitchFamily="34" charset="0"/>
              </a:rPr>
              <a:t>Heart attack </a:t>
            </a:r>
            <a:r>
              <a:rPr lang="en-US" dirty="0" smtClean="0">
                <a:cs typeface="Calibri" pitchFamily="34" charset="0"/>
              </a:rPr>
              <a:t>In </a:t>
            </a:r>
            <a:r>
              <a:rPr lang="en-US" dirty="0">
                <a:cs typeface="Calibri" pitchFamily="34" charset="0"/>
              </a:rPr>
              <a:t>a heart attack, the coronary arteries, supplying oxygen to the heart, become blocked or they spasm. The heart no longer has enough oxygen to work and stops pumping. </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389" y="116632"/>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96155"/>
            <a:ext cx="3840256" cy="263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7064" y="3717032"/>
            <a:ext cx="29146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725" y="1895250"/>
            <a:ext cx="4545608" cy="239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1793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48680"/>
            <a:ext cx="7467600" cy="5925272"/>
          </a:xfrm>
        </p:spPr>
        <p:txBody>
          <a:bodyPr>
            <a:normAutofit/>
          </a:bodyPr>
          <a:lstStyle/>
          <a:p>
            <a:r>
              <a:rPr lang="en-US" b="1" dirty="0" smtClean="0">
                <a:cs typeface="Calibri" pitchFamily="34" charset="0"/>
              </a:rPr>
              <a:t>Strokes</a:t>
            </a:r>
            <a:r>
              <a:rPr lang="en-US" dirty="0" smtClean="0">
                <a:cs typeface="Calibri" pitchFamily="34" charset="0"/>
              </a:rPr>
              <a:t> - In a stroke, a clot may form and block one of the arteries to the brain, starving it of oxygen, or a blood vessel may burst as a result of a blockage or hypertension and weakening of the artery walls.</a:t>
            </a:r>
          </a:p>
          <a:p>
            <a:endParaRPr lang="en-ZA"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690" y="2061920"/>
            <a:ext cx="377406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797152"/>
            <a:ext cx="32004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2996952"/>
            <a:ext cx="5763208" cy="373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2.3.9 </a:t>
            </a:r>
            <a:r>
              <a:rPr lang="en-ZA" dirty="0" err="1" smtClean="0"/>
              <a:t>pg</a:t>
            </a:r>
            <a:r>
              <a:rPr lang="en-ZA" dirty="0" smtClean="0"/>
              <a:t> 218</a:t>
            </a:r>
            <a:endParaRPr lang="en-ZA" dirty="0"/>
          </a:p>
        </p:txBody>
      </p:sp>
      <p:sp>
        <p:nvSpPr>
          <p:cNvPr id="3" name="Content Placeholder 2"/>
          <p:cNvSpPr>
            <a:spLocks noGrp="1"/>
          </p:cNvSpPr>
          <p:nvPr>
            <p:ph sz="quarter" idx="1"/>
          </p:nvPr>
        </p:nvSpPr>
        <p:spPr/>
        <p:txBody>
          <a:bodyPr/>
          <a:lstStyle/>
          <a:p>
            <a:endParaRPr lang="en-ZA"/>
          </a:p>
        </p:txBody>
      </p:sp>
    </p:spTree>
    <p:extLst>
      <p:ext uri="{BB962C8B-B14F-4D97-AF65-F5344CB8AC3E}">
        <p14:creationId xmlns:p14="http://schemas.microsoft.com/office/powerpoint/2010/main" val="39658576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3568" y="1340768"/>
            <a:ext cx="7467600" cy="4248472"/>
          </a:xfrm>
        </p:spPr>
        <p:txBody>
          <a:bodyPr>
            <a:normAutofit/>
          </a:bodyPr>
          <a:lstStyle/>
          <a:p>
            <a:pPr algn="ctr">
              <a:buNone/>
            </a:pPr>
            <a:endParaRPr lang="en-ZA" sz="5400" dirty="0" smtClean="0">
              <a:latin typeface="Curlz MT" pitchFamily="82" charset="0"/>
            </a:endParaRPr>
          </a:p>
          <a:p>
            <a:pPr algn="ctr">
              <a:buNone/>
            </a:pPr>
            <a:r>
              <a:rPr lang="en-ZA" sz="5400" dirty="0" smtClean="0">
                <a:solidFill>
                  <a:srgbClr val="7030A0"/>
                </a:solidFill>
                <a:latin typeface="Curlz MT" pitchFamily="82" charset="0"/>
              </a:rPr>
              <a:t>We are done with the Transport System in Mammals!!!</a:t>
            </a:r>
            <a:endParaRPr lang="en-ZA" sz="5400" dirty="0">
              <a:solidFill>
                <a:srgbClr val="7030A0"/>
              </a:solidFill>
              <a:latin typeface="Curlz MT"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8093.jpg"/>
          <p:cNvPicPr>
            <a:picLocks noChangeAspect="1"/>
          </p:cNvPicPr>
          <p:nvPr/>
        </p:nvPicPr>
        <p:blipFill>
          <a:blip r:embed="rId2" cstate="print"/>
          <a:stretch>
            <a:fillRect/>
          </a:stretch>
        </p:blipFill>
        <p:spPr>
          <a:xfrm>
            <a:off x="3099048" y="2060848"/>
            <a:ext cx="6225480" cy="4980384"/>
          </a:xfrm>
          <a:prstGeom prst="rect">
            <a:avLst/>
          </a:prstGeom>
        </p:spPr>
      </p:pic>
      <p:sp>
        <p:nvSpPr>
          <p:cNvPr id="2" name="Title 1"/>
          <p:cNvSpPr>
            <a:spLocks noGrp="1"/>
          </p:cNvSpPr>
          <p:nvPr>
            <p:ph type="title"/>
          </p:nvPr>
        </p:nvSpPr>
        <p:spPr/>
        <p:txBody>
          <a:bodyPr/>
          <a:lstStyle/>
          <a:p>
            <a:r>
              <a:rPr lang="en-ZA" dirty="0" smtClean="0"/>
              <a:t>Valves!!!</a:t>
            </a:r>
            <a:endParaRPr lang="en-ZA" dirty="0"/>
          </a:p>
        </p:txBody>
      </p:sp>
      <p:sp>
        <p:nvSpPr>
          <p:cNvPr id="3" name="Content Placeholder 2"/>
          <p:cNvSpPr>
            <a:spLocks noGrp="1"/>
          </p:cNvSpPr>
          <p:nvPr>
            <p:ph sz="quarter" idx="1"/>
          </p:nvPr>
        </p:nvSpPr>
        <p:spPr/>
        <p:txBody>
          <a:bodyPr/>
          <a:lstStyle/>
          <a:p>
            <a:r>
              <a:rPr lang="en-ZA" dirty="0" smtClean="0"/>
              <a:t>What is a valve?</a:t>
            </a:r>
          </a:p>
          <a:p>
            <a:endParaRPr lang="en-ZA" dirty="0" smtClean="0"/>
          </a:p>
          <a:p>
            <a:r>
              <a:rPr lang="en-ZA" dirty="0" smtClean="0"/>
              <a:t>Tricuspid</a:t>
            </a:r>
          </a:p>
          <a:p>
            <a:r>
              <a:rPr lang="en-ZA" dirty="0" smtClean="0"/>
              <a:t>Bicuspid</a:t>
            </a:r>
          </a:p>
          <a:p>
            <a:r>
              <a:rPr lang="en-ZA" dirty="0" smtClean="0"/>
              <a:t>Semi-lunar </a:t>
            </a:r>
            <a:endParaRPr lang="en-ZA" dirty="0"/>
          </a:p>
        </p:txBody>
      </p:sp>
      <p:pic>
        <p:nvPicPr>
          <p:cNvPr id="8" name="Picture 7" descr="205521.jpg"/>
          <p:cNvPicPr>
            <a:picLocks noChangeAspect="1"/>
          </p:cNvPicPr>
          <p:nvPr/>
        </p:nvPicPr>
        <p:blipFill>
          <a:blip r:embed="rId3" cstate="print"/>
          <a:srcRect r="72477" b="65216"/>
          <a:stretch>
            <a:fillRect/>
          </a:stretch>
        </p:blipFill>
        <p:spPr>
          <a:xfrm>
            <a:off x="3203848" y="-27384"/>
            <a:ext cx="2160240" cy="2376264"/>
          </a:xfrm>
          <a:prstGeom prst="rect">
            <a:avLst/>
          </a:prstGeom>
        </p:spPr>
      </p:pic>
      <p:pic>
        <p:nvPicPr>
          <p:cNvPr id="9" name="Picture 8" descr="205521.jpg"/>
          <p:cNvPicPr>
            <a:picLocks noChangeAspect="1"/>
          </p:cNvPicPr>
          <p:nvPr/>
        </p:nvPicPr>
        <p:blipFill>
          <a:blip r:embed="rId3" cstate="print"/>
          <a:srcRect t="33412" r="72312" b="21349"/>
          <a:stretch>
            <a:fillRect/>
          </a:stretch>
        </p:blipFill>
        <p:spPr>
          <a:xfrm>
            <a:off x="611560" y="3933056"/>
            <a:ext cx="1854256" cy="263691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92" y="-79160"/>
            <a:ext cx="6810578" cy="343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83" y="3284984"/>
            <a:ext cx="6954892" cy="369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26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8408"/>
            <a:ext cx="7632848" cy="691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19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smtClean="0">
                <a:sym typeface="Wingdings" pitchFamily="2" charset="2"/>
              </a:rPr>
              <a:t>	</a:t>
            </a:r>
            <a:endParaRPr lang="en-US" dirty="0"/>
          </a:p>
        </p:txBody>
      </p:sp>
      <p:sp>
        <p:nvSpPr>
          <p:cNvPr id="3" name="Content Placeholder 2"/>
          <p:cNvSpPr>
            <a:spLocks noGrp="1"/>
          </p:cNvSpPr>
          <p:nvPr>
            <p:ph sz="quarter" idx="1"/>
          </p:nvPr>
        </p:nvSpPr>
        <p:spPr/>
        <p:txBody>
          <a:bodyPr/>
          <a:lstStyle/>
          <a:p>
            <a:r>
              <a:rPr lang="en-US" dirty="0" smtClean="0"/>
              <a:t>Activity 2.3.2	</a:t>
            </a:r>
          </a:p>
          <a:p>
            <a:pPr lvl="1"/>
            <a:r>
              <a:rPr lang="en-US" smtClean="0"/>
              <a:t>Page 199 – 200</a:t>
            </a:r>
            <a:endParaRPr lang="en-US" dirty="0"/>
          </a:p>
        </p:txBody>
      </p:sp>
    </p:spTree>
    <p:extLst>
      <p:ext uri="{BB962C8B-B14F-4D97-AF65-F5344CB8AC3E}">
        <p14:creationId xmlns:p14="http://schemas.microsoft.com/office/powerpoint/2010/main" val="24787799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855</TotalTime>
  <Words>2551</Words>
  <Application>Microsoft Office PowerPoint</Application>
  <PresentationFormat>On-screen Show (4:3)</PresentationFormat>
  <Paragraphs>344</Paragraphs>
  <Slides>59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Calibri</vt:lpstr>
      <vt:lpstr>Century Schoolbook</vt:lpstr>
      <vt:lpstr>Curlz MT</vt:lpstr>
      <vt:lpstr>Wingdings</vt:lpstr>
      <vt:lpstr>Wingdings 2</vt:lpstr>
      <vt:lpstr>Oriel</vt:lpstr>
      <vt:lpstr>The heart </vt:lpstr>
      <vt:lpstr>To circulate or not to circulate?</vt:lpstr>
      <vt:lpstr>Open and close blood systems</vt:lpstr>
      <vt:lpstr>OUR HEART</vt:lpstr>
      <vt:lpstr>Structure of the heart</vt:lpstr>
      <vt:lpstr>Valves!!!</vt:lpstr>
      <vt:lpstr>PowerPoint Presentation</vt:lpstr>
      <vt:lpstr>PowerPoint Presentation</vt:lpstr>
      <vt:lpstr>Homework  </vt:lpstr>
      <vt:lpstr>PowerPoint Presentation</vt:lpstr>
      <vt:lpstr>Functioning of the heart</vt:lpstr>
      <vt:lpstr>Phases of the cycle </vt:lpstr>
      <vt:lpstr>PowerPoint Presentation</vt:lpstr>
      <vt:lpstr>PowerPoint Presentation</vt:lpstr>
      <vt:lpstr>PowerPoint Presentation</vt:lpstr>
      <vt:lpstr>ECG – Electrocardiograph</vt:lpstr>
      <vt:lpstr>Homework </vt:lpstr>
      <vt:lpstr>Blood Vessels!!! </vt:lpstr>
      <vt:lpstr>Blood vessel:  Arteries, veins and capillaries.</vt:lpstr>
      <vt:lpstr>Veins</vt:lpstr>
      <vt:lpstr>Capillaries. </vt:lpstr>
      <vt:lpstr>PowerPoint Presentation</vt:lpstr>
      <vt:lpstr>PowerPoint Presentation</vt:lpstr>
      <vt:lpstr>PowerPoint Presentation</vt:lpstr>
      <vt:lpstr>Copy this table showing the different blood vessels found in the heart and complete it. </vt:lpstr>
      <vt:lpstr>Solution</vt:lpstr>
      <vt:lpstr>Double Circulation</vt:lpstr>
      <vt:lpstr>Double Circulation</vt:lpstr>
      <vt:lpstr>PowerPoint Presentation</vt:lpstr>
      <vt:lpstr>PowerPoint Presentation</vt:lpstr>
      <vt:lpstr>PowerPoint Presentation</vt:lpstr>
      <vt:lpstr>Systemic Circulation</vt:lpstr>
      <vt:lpstr>Special circulations</vt:lpstr>
      <vt:lpstr>PowerPoint Presentation</vt:lpstr>
      <vt:lpstr>PowerPoint Presentation</vt:lpstr>
      <vt:lpstr>PowerPoint Presentation</vt:lpstr>
      <vt:lpstr>Activity 2.3.7 Page 213 </vt:lpstr>
      <vt:lpstr>Blood!!!</vt:lpstr>
      <vt:lpstr>PowerPoint Presentation</vt:lpstr>
      <vt:lpstr>PowerPoint Presentation</vt:lpstr>
      <vt:lpstr>Functions of blood tissue </vt:lpstr>
      <vt:lpstr>PowerPoint Presentation</vt:lpstr>
      <vt:lpstr>Functions of the blood system</vt:lpstr>
      <vt:lpstr>The lymphatic system</vt:lpstr>
      <vt:lpstr>The Lymphatic System</vt:lpstr>
      <vt:lpstr>PowerPoint Presentation</vt:lpstr>
      <vt:lpstr>Functions of the lymphatic system</vt:lpstr>
      <vt:lpstr>Homework </vt:lpstr>
      <vt:lpstr>Terminology test</vt:lpstr>
      <vt:lpstr>Solution</vt:lpstr>
      <vt:lpstr>Diseases and disorders of the circulatory system</vt:lpstr>
      <vt:lpstr>Anaemia - When a person has too few red blood cells due to a lack of iron. The person appears pale with no energy. </vt:lpstr>
      <vt:lpstr>Leukaemia - A type of blood cancer that causes uncontrolled division of the leucocytes (white blood cells). </vt:lpstr>
      <vt:lpstr>PowerPoint Presentation</vt:lpstr>
      <vt:lpstr>Angina, arteriosclerosis - Angina is chest pain associated with too little oxygen being delivered to the heart muscles. This can be associated with arteriosclerosis which is a narrowing of the arteries due to arteriosclerotic plaque. </vt:lpstr>
      <vt:lpstr>PowerPoint Presentation</vt:lpstr>
      <vt:lpstr>PowerPoint Presentation</vt:lpstr>
      <vt:lpstr>2.3.9 pg 218</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heart</dc:title>
  <dc:creator>ASM</dc:creator>
  <cp:lastModifiedBy>Dell5450ew</cp:lastModifiedBy>
  <cp:revision>69</cp:revision>
  <dcterms:created xsi:type="dcterms:W3CDTF">2014-08-06T08:22:25Z</dcterms:created>
  <dcterms:modified xsi:type="dcterms:W3CDTF">2018-10-12T10:14:10Z</dcterms:modified>
</cp:coreProperties>
</file>