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94" r:id="rId3"/>
    <p:sldId id="295" r:id="rId4"/>
    <p:sldId id="296" r:id="rId5"/>
    <p:sldId id="258" r:id="rId6"/>
    <p:sldId id="259" r:id="rId7"/>
    <p:sldId id="313" r:id="rId8"/>
    <p:sldId id="314" r:id="rId9"/>
    <p:sldId id="268" r:id="rId10"/>
    <p:sldId id="315" r:id="rId11"/>
    <p:sldId id="269" r:id="rId12"/>
    <p:sldId id="270" r:id="rId13"/>
    <p:sldId id="271" r:id="rId14"/>
    <p:sldId id="272" r:id="rId15"/>
    <p:sldId id="273" r:id="rId16"/>
    <p:sldId id="265" r:id="rId17"/>
    <p:sldId id="266" r:id="rId18"/>
    <p:sldId id="298" r:id="rId19"/>
    <p:sldId id="316" r:id="rId20"/>
    <p:sldId id="264" r:id="rId21"/>
    <p:sldId id="299" r:id="rId22"/>
    <p:sldId id="301" r:id="rId23"/>
    <p:sldId id="317" r:id="rId24"/>
    <p:sldId id="303" r:id="rId25"/>
    <p:sldId id="284" r:id="rId26"/>
    <p:sldId id="302" r:id="rId27"/>
    <p:sldId id="304" r:id="rId28"/>
    <p:sldId id="285" r:id="rId29"/>
    <p:sldId id="286" r:id="rId30"/>
    <p:sldId id="288" r:id="rId31"/>
    <p:sldId id="290" r:id="rId32"/>
    <p:sldId id="305" r:id="rId33"/>
    <p:sldId id="312" r:id="rId34"/>
    <p:sldId id="306" r:id="rId35"/>
    <p:sldId id="307" r:id="rId36"/>
    <p:sldId id="308" r:id="rId37"/>
    <p:sldId id="309" r:id="rId38"/>
    <p:sldId id="311" r:id="rId39"/>
    <p:sldId id="291" r:id="rId40"/>
    <p:sldId id="29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C7AFA-A58D-45A3-87F8-0E4400491071}" type="datetimeFigureOut">
              <a:rPr lang="en-US" smtClean="0"/>
              <a:pPr/>
              <a:t>9/12/2014</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2A0CE2-B6F9-40D3-A2F9-17516F86F553}"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1</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10</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11</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12</a:t>
            </a:fld>
            <a:endParaRPr lang="en-Z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13</a:t>
            </a:fld>
            <a:endParaRPr lang="en-Z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14</a:t>
            </a:fld>
            <a:endParaRPr lang="en-Z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15</a:t>
            </a:fld>
            <a:endParaRPr lang="en-Z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16</a:t>
            </a:fld>
            <a:endParaRPr lang="en-Z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17</a:t>
            </a:fld>
            <a:endParaRPr lang="en-Z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18</a:t>
            </a:fld>
            <a:endParaRPr lang="en-Z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19</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2</a:t>
            </a:fld>
            <a:endParaRPr lang="en-Z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20</a:t>
            </a:fld>
            <a:endParaRPr lang="en-Z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21</a:t>
            </a:fld>
            <a:endParaRPr lang="en-Z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22</a:t>
            </a:fld>
            <a:endParaRPr lang="en-Z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23</a:t>
            </a:fld>
            <a:endParaRPr lang="en-Z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24</a:t>
            </a:fld>
            <a:endParaRPr lang="en-Z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25</a:t>
            </a:fld>
            <a:endParaRPr lang="en-Z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26</a:t>
            </a:fld>
            <a:endParaRPr lang="en-Z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27</a:t>
            </a:fld>
            <a:endParaRPr lang="en-Z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28</a:t>
            </a:fld>
            <a:endParaRPr lang="en-Z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29</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3</a:t>
            </a:fld>
            <a:endParaRPr lang="en-Z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30</a:t>
            </a:fld>
            <a:endParaRPr lang="en-Z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31</a:t>
            </a:fld>
            <a:endParaRPr lang="en-Z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32</a:t>
            </a:fld>
            <a:endParaRPr lang="en-Z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33</a:t>
            </a:fld>
            <a:endParaRPr lang="en-Z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2F2A0CE2-B6F9-40D3-A2F9-17516F86F553}" type="slidenum">
              <a:rPr lang="en-ZA" smtClean="0"/>
              <a:pPr/>
              <a:t>34</a:t>
            </a:fld>
            <a:endParaRPr lang="en-Z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35</a:t>
            </a:fld>
            <a:endParaRPr lang="en-Z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36</a:t>
            </a:fld>
            <a:endParaRPr lang="en-Z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37</a:t>
            </a:fld>
            <a:endParaRPr lang="en-Z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38</a:t>
            </a:fld>
            <a:endParaRPr lang="en-Z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39</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4</a:t>
            </a:fld>
            <a:endParaRPr lang="en-Z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40</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5</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6</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7</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8</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F2A0CE2-B6F9-40D3-A2F9-17516F86F553}" type="slidenum">
              <a:rPr lang="en-ZA" smtClean="0"/>
              <a:pPr/>
              <a:t>9</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D9CB6C-9821-4AD1-B6B8-E15CEE3A2B74}"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EBA6E-C828-4754-A55C-6A08F29F91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9CB6C-9821-4AD1-B6B8-E15CEE3A2B74}"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EBA6E-C828-4754-A55C-6A08F29F91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9CB6C-9821-4AD1-B6B8-E15CEE3A2B74}"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EBA6E-C828-4754-A55C-6A08F29F91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9CB6C-9821-4AD1-B6B8-E15CEE3A2B74}"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EBA6E-C828-4754-A55C-6A08F29F91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9CB6C-9821-4AD1-B6B8-E15CEE3A2B74}"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EBA6E-C828-4754-A55C-6A08F29F91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D9CB6C-9821-4AD1-B6B8-E15CEE3A2B74}" type="datetimeFigureOut">
              <a:rPr lang="en-US" smtClean="0"/>
              <a:pPr/>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EBA6E-C828-4754-A55C-6A08F29F91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D9CB6C-9821-4AD1-B6B8-E15CEE3A2B74}" type="datetimeFigureOut">
              <a:rPr lang="en-US" smtClean="0"/>
              <a:pPr/>
              <a:t>9/12/2014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2EBA6E-C828-4754-A55C-6A08F29F91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D9CB6C-9821-4AD1-B6B8-E15CEE3A2B74}" type="datetimeFigureOut">
              <a:rPr lang="en-US" smtClean="0"/>
              <a:pPr/>
              <a:t>9/12/2014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2EBA6E-C828-4754-A55C-6A08F29F91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9CB6C-9821-4AD1-B6B8-E15CEE3A2B74}" type="datetimeFigureOut">
              <a:rPr lang="en-US" smtClean="0"/>
              <a:pPr/>
              <a:t>9/12/2014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2EBA6E-C828-4754-A55C-6A08F29F91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9CB6C-9821-4AD1-B6B8-E15CEE3A2B74}" type="datetimeFigureOut">
              <a:rPr lang="en-US" smtClean="0"/>
              <a:pPr/>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EBA6E-C828-4754-A55C-6A08F29F91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9CB6C-9821-4AD1-B6B8-E15CEE3A2B74}" type="datetimeFigureOut">
              <a:rPr lang="en-US" smtClean="0"/>
              <a:pPr/>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EBA6E-C828-4754-A55C-6A08F29F91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9CB6C-9821-4AD1-B6B8-E15CEE3A2B74}" type="datetimeFigureOut">
              <a:rPr lang="en-US" smtClean="0"/>
              <a:pPr/>
              <a:t>9/12/2014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EBA6E-C828-4754-A55C-6A08F29F91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762000"/>
            <a:ext cx="5943600" cy="646331"/>
          </a:xfrm>
          <a:prstGeom prst="rect">
            <a:avLst/>
          </a:prstGeom>
          <a:solidFill>
            <a:schemeClr val="accent6">
              <a:lumMod val="60000"/>
              <a:lumOff val="40000"/>
            </a:schemeClr>
          </a:solidFill>
        </p:spPr>
        <p:txBody>
          <a:bodyPr wrap="square" rtlCol="0">
            <a:spAutoFit/>
          </a:bodyPr>
          <a:lstStyle/>
          <a:p>
            <a:pPr algn="ctr"/>
            <a:r>
              <a:rPr lang="en-GB" sz="3600" b="1" dirty="0" smtClean="0"/>
              <a:t>Human Population</a:t>
            </a:r>
            <a:endParaRPr lang="en-US" sz="3600" b="1" dirty="0"/>
          </a:p>
        </p:txBody>
      </p:sp>
      <p:pic>
        <p:nvPicPr>
          <p:cNvPr id="3" name="Picture 7" descr="http://www.ourbreathingplanet.com/wp-content/uploads/2011/07/Overpopulation-1.jpg"/>
          <p:cNvPicPr>
            <a:picLocks noChangeAspect="1" noChangeArrowheads="1"/>
          </p:cNvPicPr>
          <p:nvPr/>
        </p:nvPicPr>
        <p:blipFill>
          <a:blip r:embed="rId3"/>
          <a:srcRect/>
          <a:stretch>
            <a:fillRect/>
          </a:stretch>
        </p:blipFill>
        <p:spPr bwMode="auto">
          <a:xfrm>
            <a:off x="2438400" y="1752600"/>
            <a:ext cx="3886200" cy="41829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57232"/>
            <a:ext cx="9144000" cy="2123658"/>
          </a:xfrm>
          <a:prstGeom prst="rect">
            <a:avLst/>
          </a:prstGeom>
          <a:noFill/>
        </p:spPr>
        <p:txBody>
          <a:bodyPr wrap="square" rtlCol="0">
            <a:spAutoFit/>
          </a:bodyPr>
          <a:lstStyle/>
          <a:p>
            <a:pPr algn="ctr"/>
            <a:r>
              <a:rPr lang="en-ZA" sz="4400" dirty="0" smtClean="0"/>
              <a:t>Differences between developed and developing countries. See table on page 312</a:t>
            </a:r>
            <a:endParaRPr lang="en-ZA" sz="4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Population Pyramid for Afghanistan: 2000"/>
          <p:cNvPicPr>
            <a:picLocks noChangeAspect="1" noChangeArrowheads="1"/>
          </p:cNvPicPr>
          <p:nvPr/>
        </p:nvPicPr>
        <p:blipFill>
          <a:blip r:embed="rId3"/>
          <a:srcRect l="2080" t="11897" r="2107" b="12070"/>
          <a:stretch>
            <a:fillRect/>
          </a:stretch>
        </p:blipFill>
        <p:spPr bwMode="auto">
          <a:xfrm>
            <a:off x="1828800" y="1524000"/>
            <a:ext cx="5486400" cy="3733800"/>
          </a:xfrm>
          <a:prstGeom prst="rect">
            <a:avLst/>
          </a:prstGeom>
          <a:noFill/>
        </p:spPr>
      </p:pic>
      <p:sp>
        <p:nvSpPr>
          <p:cNvPr id="2052" name="Text Box 4"/>
          <p:cNvSpPr txBox="1">
            <a:spLocks noChangeArrowheads="1"/>
          </p:cNvSpPr>
          <p:nvPr/>
        </p:nvSpPr>
        <p:spPr bwMode="auto">
          <a:xfrm>
            <a:off x="685800" y="381001"/>
            <a:ext cx="7543800" cy="701675"/>
          </a:xfrm>
          <a:prstGeom prst="rect">
            <a:avLst/>
          </a:prstGeom>
          <a:noFill/>
          <a:ln w="9525">
            <a:noFill/>
            <a:miter lim="800000"/>
            <a:headEnd/>
            <a:tailEnd/>
          </a:ln>
          <a:effectLst/>
        </p:spPr>
        <p:txBody>
          <a:bodyPr>
            <a:spAutoFit/>
          </a:bodyPr>
          <a:lstStyle/>
          <a:p>
            <a:pPr>
              <a:spcBef>
                <a:spcPct val="50000"/>
              </a:spcBef>
            </a:pPr>
            <a:r>
              <a:rPr lang="en-GB" sz="2000" b="1">
                <a:latin typeface="Comic Sans MS" pitchFamily="66" charset="0"/>
              </a:rPr>
              <a:t>Population pyramids are used to show information about the age and gender of people in a specific country.</a:t>
            </a:r>
            <a:endParaRPr lang="en-US" sz="2000" b="1">
              <a:latin typeface="Comic Sans MS" pitchFamily="66" charset="0"/>
            </a:endParaRPr>
          </a:p>
        </p:txBody>
      </p:sp>
      <p:sp>
        <p:nvSpPr>
          <p:cNvPr id="2053" name="Text Box 5"/>
          <p:cNvSpPr txBox="1">
            <a:spLocks noChangeArrowheads="1"/>
          </p:cNvSpPr>
          <p:nvPr/>
        </p:nvSpPr>
        <p:spPr bwMode="auto">
          <a:xfrm>
            <a:off x="1981200" y="2133600"/>
            <a:ext cx="1524000" cy="369332"/>
          </a:xfrm>
          <a:prstGeom prst="rect">
            <a:avLst/>
          </a:prstGeom>
          <a:noFill/>
          <a:ln w="9525">
            <a:noFill/>
            <a:miter lim="800000"/>
            <a:headEnd/>
            <a:tailEnd/>
          </a:ln>
          <a:effectLst/>
        </p:spPr>
        <p:txBody>
          <a:bodyPr>
            <a:spAutoFit/>
          </a:bodyPr>
          <a:lstStyle/>
          <a:p>
            <a:pPr>
              <a:spcBef>
                <a:spcPct val="50000"/>
              </a:spcBef>
            </a:pPr>
            <a:r>
              <a:rPr lang="en-GB" b="1">
                <a:latin typeface="Comic Sans MS" pitchFamily="66" charset="0"/>
              </a:rPr>
              <a:t>Male</a:t>
            </a:r>
            <a:endParaRPr lang="en-US" b="1">
              <a:latin typeface="Comic Sans MS" pitchFamily="66" charset="0"/>
            </a:endParaRPr>
          </a:p>
        </p:txBody>
      </p:sp>
      <p:sp>
        <p:nvSpPr>
          <p:cNvPr id="2054" name="Text Box 6"/>
          <p:cNvSpPr txBox="1">
            <a:spLocks noChangeArrowheads="1"/>
          </p:cNvSpPr>
          <p:nvPr/>
        </p:nvSpPr>
        <p:spPr bwMode="auto">
          <a:xfrm>
            <a:off x="5943600" y="2133600"/>
            <a:ext cx="1219200" cy="369332"/>
          </a:xfrm>
          <a:prstGeom prst="rect">
            <a:avLst/>
          </a:prstGeom>
          <a:noFill/>
          <a:ln w="9525">
            <a:noFill/>
            <a:miter lim="800000"/>
            <a:headEnd/>
            <a:tailEnd/>
          </a:ln>
          <a:effectLst/>
        </p:spPr>
        <p:txBody>
          <a:bodyPr>
            <a:spAutoFit/>
          </a:bodyPr>
          <a:lstStyle/>
          <a:p>
            <a:pPr>
              <a:spcBef>
                <a:spcPct val="50000"/>
              </a:spcBef>
            </a:pPr>
            <a:r>
              <a:rPr lang="en-GB" b="1">
                <a:latin typeface="Comic Sans MS" pitchFamily="66" charset="0"/>
              </a:rPr>
              <a:t>Female</a:t>
            </a:r>
            <a:endParaRPr lang="en-US" b="1">
              <a:latin typeface="Comic Sans MS" pitchFamily="66" charset="0"/>
            </a:endParaRPr>
          </a:p>
        </p:txBody>
      </p:sp>
      <p:sp>
        <p:nvSpPr>
          <p:cNvPr id="2055" name="Text Box 7"/>
          <p:cNvSpPr txBox="1">
            <a:spLocks noChangeArrowheads="1"/>
          </p:cNvSpPr>
          <p:nvPr/>
        </p:nvSpPr>
        <p:spPr bwMode="auto">
          <a:xfrm>
            <a:off x="3276600" y="5334001"/>
            <a:ext cx="2514600" cy="366713"/>
          </a:xfrm>
          <a:prstGeom prst="rect">
            <a:avLst/>
          </a:prstGeom>
          <a:noFill/>
          <a:ln w="9525">
            <a:noFill/>
            <a:miter lim="800000"/>
            <a:headEnd/>
            <a:tailEnd/>
          </a:ln>
          <a:effectLst/>
        </p:spPr>
        <p:txBody>
          <a:bodyPr>
            <a:spAutoFit/>
          </a:bodyPr>
          <a:lstStyle/>
          <a:p>
            <a:pPr algn="ctr">
              <a:spcBef>
                <a:spcPct val="50000"/>
              </a:spcBef>
            </a:pPr>
            <a:r>
              <a:rPr lang="en-GB" sz="1800" b="1">
                <a:latin typeface="Comic Sans MS" pitchFamily="66" charset="0"/>
              </a:rPr>
              <a:t>Population in millions</a:t>
            </a:r>
            <a:endParaRPr lang="en-US" sz="1800" b="1">
              <a:latin typeface="Comic Sans MS" pitchFamily="66" charset="0"/>
            </a:endParaRPr>
          </a:p>
        </p:txBody>
      </p:sp>
      <p:sp>
        <p:nvSpPr>
          <p:cNvPr id="2060" name="AutoShape 12"/>
          <p:cNvSpPr>
            <a:spLocks/>
          </p:cNvSpPr>
          <p:nvPr/>
        </p:nvSpPr>
        <p:spPr bwMode="auto">
          <a:xfrm>
            <a:off x="228600" y="3276600"/>
            <a:ext cx="1371600" cy="1600200"/>
          </a:xfrm>
          <a:prstGeom prst="borderCallout2">
            <a:avLst>
              <a:gd name="adj1" fmla="val 7144"/>
              <a:gd name="adj2" fmla="val 105556"/>
              <a:gd name="adj3" fmla="val 7144"/>
              <a:gd name="adj4" fmla="val 144444"/>
              <a:gd name="adj5" fmla="val 94046"/>
              <a:gd name="adj6" fmla="val 184954"/>
            </a:avLst>
          </a:prstGeom>
          <a:solidFill>
            <a:schemeClr val="bg1"/>
          </a:solidFill>
          <a:ln w="9525">
            <a:solidFill>
              <a:schemeClr val="tx1"/>
            </a:solidFill>
            <a:miter lim="800000"/>
            <a:headEnd/>
            <a:tailEnd/>
          </a:ln>
          <a:effectLst/>
        </p:spPr>
        <p:txBody>
          <a:bodyPr/>
          <a:lstStyle/>
          <a:p>
            <a:pPr algn="ctr">
              <a:spcBef>
                <a:spcPct val="50000"/>
              </a:spcBef>
            </a:pPr>
            <a:r>
              <a:rPr lang="en-GB" sz="1800">
                <a:latin typeface="Comic Sans MS" pitchFamily="66" charset="0"/>
              </a:rPr>
              <a:t>In this country there is a high Birth Rate</a:t>
            </a:r>
            <a:endParaRPr lang="en-US" sz="1800">
              <a:latin typeface="Comic Sans MS" pitchFamily="66" charset="0"/>
            </a:endParaRPr>
          </a:p>
          <a:p>
            <a:pPr algn="ctr"/>
            <a:endParaRPr lang="en-US"/>
          </a:p>
        </p:txBody>
      </p:sp>
      <p:sp useBgFill="1">
        <p:nvSpPr>
          <p:cNvPr id="2061" name="AutoShape 13"/>
          <p:cNvSpPr>
            <a:spLocks/>
          </p:cNvSpPr>
          <p:nvPr/>
        </p:nvSpPr>
        <p:spPr bwMode="auto">
          <a:xfrm>
            <a:off x="7521820" y="3103563"/>
            <a:ext cx="914400" cy="609600"/>
          </a:xfrm>
          <a:prstGeom prst="accentCallout2">
            <a:avLst>
              <a:gd name="adj1" fmla="val 18750"/>
              <a:gd name="adj2" fmla="val -8333"/>
              <a:gd name="adj3" fmla="val 18750"/>
              <a:gd name="adj4" fmla="val -135764"/>
              <a:gd name="adj5" fmla="val -45574"/>
              <a:gd name="adj6" fmla="val -268056"/>
            </a:avLst>
          </a:prstGeom>
          <a:ln w="9525">
            <a:solidFill>
              <a:schemeClr val="tx1"/>
            </a:solidFill>
            <a:miter lim="800000"/>
            <a:headEnd/>
            <a:tailEnd/>
          </a:ln>
          <a:effectLst/>
        </p:spPr>
        <p:txBody>
          <a:bodyPr/>
          <a:lstStyle/>
          <a:p>
            <a:pPr algn="ctr"/>
            <a:endParaRPr lang="en-US"/>
          </a:p>
        </p:txBody>
      </p:sp>
      <p:sp>
        <p:nvSpPr>
          <p:cNvPr id="2062" name="AutoShape 14"/>
          <p:cNvSpPr>
            <a:spLocks/>
          </p:cNvSpPr>
          <p:nvPr/>
        </p:nvSpPr>
        <p:spPr bwMode="auto">
          <a:xfrm>
            <a:off x="7315201" y="3124200"/>
            <a:ext cx="1393581" cy="1311275"/>
          </a:xfrm>
          <a:prstGeom prst="borderCallout2">
            <a:avLst>
              <a:gd name="adj1" fmla="val 8718"/>
              <a:gd name="adj2" fmla="val -5468"/>
              <a:gd name="adj3" fmla="val 8718"/>
              <a:gd name="adj4" fmla="val -56148"/>
              <a:gd name="adj5" fmla="val 83292"/>
              <a:gd name="adj6" fmla="val -106833"/>
            </a:avLst>
          </a:prstGeom>
          <a:solidFill>
            <a:schemeClr val="bg1"/>
          </a:solidFill>
          <a:ln w="9525">
            <a:solidFill>
              <a:schemeClr val="tx1"/>
            </a:solidFill>
            <a:miter lim="800000"/>
            <a:headEnd/>
            <a:tailEnd/>
          </a:ln>
          <a:effectLst/>
        </p:spPr>
        <p:txBody>
          <a:bodyPr/>
          <a:lstStyle/>
          <a:p>
            <a:pPr algn="ctr"/>
            <a:r>
              <a:rPr lang="en-GB" sz="1800">
                <a:latin typeface="Comic Sans MS" pitchFamily="66" charset="0"/>
              </a:rPr>
              <a:t>There is also a high Death Rate.</a:t>
            </a:r>
            <a:endParaRPr lang="en-US" sz="1800">
              <a:latin typeface="Comic Sans MS" pitchFamily="66" charset="0"/>
            </a:endParaRPr>
          </a:p>
        </p:txBody>
      </p:sp>
      <p:sp>
        <p:nvSpPr>
          <p:cNvPr id="2063" name="Text Box 15"/>
          <p:cNvSpPr txBox="1">
            <a:spLocks noChangeArrowheads="1"/>
          </p:cNvSpPr>
          <p:nvPr/>
        </p:nvSpPr>
        <p:spPr bwMode="auto">
          <a:xfrm>
            <a:off x="1905000" y="5791201"/>
            <a:ext cx="5486400" cy="707886"/>
          </a:xfrm>
          <a:prstGeom prst="rect">
            <a:avLst/>
          </a:prstGeom>
          <a:noFill/>
          <a:ln w="9525">
            <a:noFill/>
            <a:miter lim="800000"/>
            <a:headEnd/>
            <a:tailEnd/>
          </a:ln>
          <a:effectLst/>
        </p:spPr>
        <p:txBody>
          <a:bodyPr>
            <a:spAutoFit/>
          </a:bodyPr>
          <a:lstStyle/>
          <a:p>
            <a:pPr algn="ctr">
              <a:spcBef>
                <a:spcPct val="50000"/>
              </a:spcBef>
            </a:pPr>
            <a:r>
              <a:rPr lang="en-GB" sz="2000" b="1" dirty="0">
                <a:latin typeface="Comic Sans MS" pitchFamily="66" charset="0"/>
              </a:rPr>
              <a:t>This population pyramid is typical of countries in poorer parts of the </a:t>
            </a:r>
            <a:r>
              <a:rPr lang="en-GB" sz="2000" b="1" dirty="0" smtClean="0">
                <a:latin typeface="Comic Sans MS" pitchFamily="66" charset="0"/>
              </a:rPr>
              <a:t>world</a:t>
            </a:r>
            <a:endParaRPr lang="en-US" sz="2000" b="1"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dissolve">
                                      <p:cBhvr>
                                        <p:cTn id="7" dur="500"/>
                                        <p:tgtEl>
                                          <p:spTgt spid="20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62"/>
                                        </p:tgtEl>
                                        <p:attrNameLst>
                                          <p:attrName>style.visibility</p:attrName>
                                        </p:attrNameLst>
                                      </p:cBhvr>
                                      <p:to>
                                        <p:strVal val="visible"/>
                                      </p:to>
                                    </p:set>
                                    <p:animEffect transition="in" filter="dissolve">
                                      <p:cBhvr>
                                        <p:cTn id="12" dur="500"/>
                                        <p:tgtEl>
                                          <p:spTgt spid="206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61"/>
                                        </p:tgtEl>
                                        <p:attrNameLst>
                                          <p:attrName>style.visibility</p:attrName>
                                        </p:attrNameLst>
                                      </p:cBhvr>
                                      <p:to>
                                        <p:strVal val="visible"/>
                                      </p:to>
                                    </p:set>
                                    <p:animEffect transition="in" filter="dissolve">
                                      <p:cBhvr>
                                        <p:cTn id="17" dur="500"/>
                                        <p:tgtEl>
                                          <p:spTgt spid="206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63"/>
                                        </p:tgtEl>
                                        <p:attrNameLst>
                                          <p:attrName>style.visibility</p:attrName>
                                        </p:attrNameLst>
                                      </p:cBhvr>
                                      <p:to>
                                        <p:strVal val="visible"/>
                                      </p:to>
                                    </p:set>
                                    <p:animEffect transition="in" filter="dissolve">
                                      <p:cBhvr>
                                        <p:cTn id="22" dur="5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autoUpdateAnimBg="0"/>
      <p:bldP spid="2061" grpId="0" animBg="1" autoUpdateAnimBg="0"/>
      <p:bldP spid="2062" grpId="0" animBg="1" autoUpdateAnimBg="0"/>
      <p:bldP spid="206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Population Pyramid for Bangladesh: 2000"/>
          <p:cNvPicPr>
            <a:picLocks noChangeAspect="1" noChangeArrowheads="1"/>
          </p:cNvPicPr>
          <p:nvPr/>
        </p:nvPicPr>
        <p:blipFill>
          <a:blip r:embed="rId3"/>
          <a:srcRect b="5455"/>
          <a:stretch>
            <a:fillRect/>
          </a:stretch>
        </p:blipFill>
        <p:spPr bwMode="auto">
          <a:xfrm>
            <a:off x="533400" y="457200"/>
            <a:ext cx="5726723" cy="4419600"/>
          </a:xfrm>
          <a:prstGeom prst="rect">
            <a:avLst/>
          </a:prstGeom>
          <a:noFill/>
        </p:spPr>
      </p:pic>
      <p:sp>
        <p:nvSpPr>
          <p:cNvPr id="16388" name="AutoShape 4"/>
          <p:cNvSpPr>
            <a:spLocks/>
          </p:cNvSpPr>
          <p:nvPr/>
        </p:nvSpPr>
        <p:spPr bwMode="auto">
          <a:xfrm>
            <a:off x="5562600" y="4267200"/>
            <a:ext cx="3048000" cy="2266950"/>
          </a:xfrm>
          <a:prstGeom prst="borderCallout2">
            <a:avLst>
              <a:gd name="adj1" fmla="val 5042"/>
              <a:gd name="adj2" fmla="val -2500"/>
              <a:gd name="adj3" fmla="val 5042"/>
              <a:gd name="adj4" fmla="val -10523"/>
              <a:gd name="adj5" fmla="val -8125"/>
              <a:gd name="adj6" fmla="val -18542"/>
            </a:avLst>
          </a:prstGeom>
          <a:solidFill>
            <a:schemeClr val="bg1"/>
          </a:solidFill>
          <a:ln w="9525">
            <a:solidFill>
              <a:schemeClr val="tx1"/>
            </a:solidFill>
            <a:miter lim="800000"/>
            <a:headEnd/>
            <a:tailEnd/>
          </a:ln>
          <a:effectLst/>
        </p:spPr>
        <p:txBody>
          <a:bodyPr/>
          <a:lstStyle/>
          <a:p>
            <a:pPr algn="ctr"/>
            <a:r>
              <a:rPr lang="en-GB" sz="2000" dirty="0">
                <a:latin typeface="Comic Sans MS" pitchFamily="66" charset="0"/>
              </a:rPr>
              <a:t>In some </a:t>
            </a:r>
            <a:r>
              <a:rPr lang="en-GB" sz="2000" dirty="0" smtClean="0">
                <a:latin typeface="Comic Sans MS" pitchFamily="66" charset="0"/>
              </a:rPr>
              <a:t>countries </a:t>
            </a:r>
            <a:r>
              <a:rPr lang="en-GB" sz="2000" dirty="0">
                <a:latin typeface="Comic Sans MS" pitchFamily="66" charset="0"/>
              </a:rPr>
              <a:t>the government is encouraging couples to have smaller families.  This means the birth rate has fallen.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ssolve">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899138" y="1066801"/>
            <a:ext cx="5334000" cy="3567113"/>
            <a:chOff x="1200" y="1008"/>
            <a:chExt cx="3360" cy="2247"/>
          </a:xfrm>
        </p:grpSpPr>
        <p:pic>
          <p:nvPicPr>
            <p:cNvPr id="5123" name="Picture 3" descr="Population Pyramid for United States: 2000"/>
            <p:cNvPicPr>
              <a:picLocks noChangeAspect="1" noChangeArrowheads="1"/>
            </p:cNvPicPr>
            <p:nvPr/>
          </p:nvPicPr>
          <p:blipFill>
            <a:blip r:embed="rId3"/>
            <a:srcRect l="3410" t="15440" r="3438" b="10182"/>
            <a:stretch>
              <a:fillRect/>
            </a:stretch>
          </p:blipFill>
          <p:spPr bwMode="auto">
            <a:xfrm>
              <a:off x="1200" y="1008"/>
              <a:ext cx="3360" cy="2016"/>
            </a:xfrm>
            <a:prstGeom prst="rect">
              <a:avLst/>
            </a:prstGeom>
            <a:noFill/>
          </p:spPr>
        </p:pic>
        <p:sp>
          <p:nvSpPr>
            <p:cNvPr id="5124" name="Text Box 4"/>
            <p:cNvSpPr txBox="1">
              <a:spLocks noChangeArrowheads="1"/>
            </p:cNvSpPr>
            <p:nvPr/>
          </p:nvSpPr>
          <p:spPr bwMode="auto">
            <a:xfrm>
              <a:off x="1248" y="1104"/>
              <a:ext cx="960" cy="233"/>
            </a:xfrm>
            <a:prstGeom prst="rect">
              <a:avLst/>
            </a:prstGeom>
            <a:noFill/>
            <a:ln w="9525">
              <a:noFill/>
              <a:miter lim="800000"/>
              <a:headEnd/>
              <a:tailEnd/>
            </a:ln>
            <a:effectLst/>
          </p:spPr>
          <p:txBody>
            <a:bodyPr>
              <a:spAutoFit/>
            </a:bodyPr>
            <a:lstStyle/>
            <a:p>
              <a:pPr>
                <a:spcBef>
                  <a:spcPct val="50000"/>
                </a:spcBef>
              </a:pPr>
              <a:r>
                <a:rPr lang="en-GB" b="1">
                  <a:latin typeface="Comic Sans MS" pitchFamily="66" charset="0"/>
                </a:rPr>
                <a:t>Male</a:t>
              </a:r>
              <a:endParaRPr lang="en-US" b="1">
                <a:latin typeface="Comic Sans MS" pitchFamily="66" charset="0"/>
              </a:endParaRPr>
            </a:p>
          </p:txBody>
        </p:sp>
        <p:sp>
          <p:nvSpPr>
            <p:cNvPr id="5125" name="Text Box 5"/>
            <p:cNvSpPr txBox="1">
              <a:spLocks noChangeArrowheads="1"/>
            </p:cNvSpPr>
            <p:nvPr/>
          </p:nvSpPr>
          <p:spPr bwMode="auto">
            <a:xfrm>
              <a:off x="3744" y="1104"/>
              <a:ext cx="768" cy="233"/>
            </a:xfrm>
            <a:prstGeom prst="rect">
              <a:avLst/>
            </a:prstGeom>
            <a:noFill/>
            <a:ln w="9525">
              <a:noFill/>
              <a:miter lim="800000"/>
              <a:headEnd/>
              <a:tailEnd/>
            </a:ln>
            <a:effectLst/>
          </p:spPr>
          <p:txBody>
            <a:bodyPr>
              <a:spAutoFit/>
            </a:bodyPr>
            <a:lstStyle/>
            <a:p>
              <a:pPr>
                <a:spcBef>
                  <a:spcPct val="50000"/>
                </a:spcBef>
              </a:pPr>
              <a:r>
                <a:rPr lang="en-GB" b="1">
                  <a:latin typeface="Comic Sans MS" pitchFamily="66" charset="0"/>
                </a:rPr>
                <a:t>Female</a:t>
              </a:r>
              <a:endParaRPr lang="en-US" b="1">
                <a:latin typeface="Comic Sans MS" pitchFamily="66" charset="0"/>
              </a:endParaRPr>
            </a:p>
          </p:txBody>
        </p:sp>
        <p:sp>
          <p:nvSpPr>
            <p:cNvPr id="5126" name="Text Box 6"/>
            <p:cNvSpPr txBox="1">
              <a:spLocks noChangeArrowheads="1"/>
            </p:cNvSpPr>
            <p:nvPr/>
          </p:nvSpPr>
          <p:spPr bwMode="auto">
            <a:xfrm>
              <a:off x="2064" y="3024"/>
              <a:ext cx="1584" cy="231"/>
            </a:xfrm>
            <a:prstGeom prst="rect">
              <a:avLst/>
            </a:prstGeom>
            <a:noFill/>
            <a:ln w="9525">
              <a:noFill/>
              <a:miter lim="800000"/>
              <a:headEnd/>
              <a:tailEnd/>
            </a:ln>
            <a:effectLst/>
          </p:spPr>
          <p:txBody>
            <a:bodyPr>
              <a:spAutoFit/>
            </a:bodyPr>
            <a:lstStyle/>
            <a:p>
              <a:pPr algn="ctr">
                <a:spcBef>
                  <a:spcPct val="50000"/>
                </a:spcBef>
              </a:pPr>
              <a:r>
                <a:rPr lang="en-GB" sz="1800" b="1">
                  <a:latin typeface="Comic Sans MS" pitchFamily="66" charset="0"/>
                </a:rPr>
                <a:t>Population in millions</a:t>
              </a:r>
              <a:endParaRPr lang="en-US" sz="1800" b="1">
                <a:latin typeface="Comic Sans MS" pitchFamily="66" charset="0"/>
              </a:endParaRPr>
            </a:p>
          </p:txBody>
        </p:sp>
      </p:grpSp>
      <p:grpSp>
        <p:nvGrpSpPr>
          <p:cNvPr id="3" name="Group 14"/>
          <p:cNvGrpSpPr>
            <a:grpSpLocks/>
          </p:cNvGrpSpPr>
          <p:nvPr/>
        </p:nvGrpSpPr>
        <p:grpSpPr bwMode="auto">
          <a:xfrm>
            <a:off x="211015" y="2286000"/>
            <a:ext cx="1752600" cy="2133600"/>
            <a:chOff x="144" y="1440"/>
            <a:chExt cx="1196" cy="1344"/>
          </a:xfrm>
        </p:grpSpPr>
        <p:sp>
          <p:nvSpPr>
            <p:cNvPr id="5129" name="AutoShape 9"/>
            <p:cNvSpPr>
              <a:spLocks/>
            </p:cNvSpPr>
            <p:nvPr/>
          </p:nvSpPr>
          <p:spPr bwMode="auto">
            <a:xfrm>
              <a:off x="676" y="2064"/>
              <a:ext cx="624" cy="384"/>
            </a:xfrm>
            <a:prstGeom prst="accentCallout2">
              <a:avLst>
                <a:gd name="adj1" fmla="val 18750"/>
                <a:gd name="adj2" fmla="val 107694"/>
                <a:gd name="adj3" fmla="val 18750"/>
                <a:gd name="adj4" fmla="val 143912"/>
                <a:gd name="adj5" fmla="val 54426"/>
                <a:gd name="adj6" fmla="val 181569"/>
              </a:avLst>
            </a:prstGeom>
            <a:solidFill>
              <a:schemeClr val="bg1"/>
            </a:solidFill>
            <a:ln w="9525">
              <a:solidFill>
                <a:schemeClr val="tx1"/>
              </a:solidFill>
              <a:miter lim="800000"/>
              <a:headEnd/>
              <a:tailEnd/>
            </a:ln>
            <a:effectLst/>
          </p:spPr>
          <p:txBody>
            <a:bodyPr/>
            <a:lstStyle/>
            <a:p>
              <a:pPr algn="ctr"/>
              <a:endParaRPr lang="en-US"/>
            </a:p>
          </p:txBody>
        </p:sp>
        <p:sp>
          <p:nvSpPr>
            <p:cNvPr id="5128" name="AutoShape 8"/>
            <p:cNvSpPr>
              <a:spLocks/>
            </p:cNvSpPr>
            <p:nvPr/>
          </p:nvSpPr>
          <p:spPr bwMode="auto">
            <a:xfrm>
              <a:off x="144" y="1440"/>
              <a:ext cx="1196" cy="1344"/>
            </a:xfrm>
            <a:prstGeom prst="borderCallout2">
              <a:avLst>
                <a:gd name="adj1" fmla="val 5356"/>
                <a:gd name="adj2" fmla="val 104014"/>
                <a:gd name="adj3" fmla="val 5356"/>
                <a:gd name="adj4" fmla="val 112958"/>
                <a:gd name="adj5" fmla="val 30282"/>
                <a:gd name="adj6" fmla="val 139130"/>
              </a:avLst>
            </a:prstGeom>
            <a:solidFill>
              <a:schemeClr val="bg1"/>
            </a:solidFill>
            <a:ln w="9525">
              <a:solidFill>
                <a:schemeClr val="tx1"/>
              </a:solidFill>
              <a:miter lim="800000"/>
              <a:headEnd/>
              <a:tailEnd/>
            </a:ln>
            <a:effectLst/>
          </p:spPr>
          <p:txBody>
            <a:bodyPr/>
            <a:lstStyle/>
            <a:p>
              <a:pPr algn="ctr"/>
              <a:r>
                <a:rPr lang="en-GB" sz="1800">
                  <a:latin typeface="Comic Sans MS" pitchFamily="66" charset="0"/>
                </a:rPr>
                <a:t>In this country the number of people in each age group is about the same.</a:t>
              </a:r>
              <a:endParaRPr lang="en-US" sz="1800">
                <a:latin typeface="Comic Sans MS" pitchFamily="66" charset="0"/>
              </a:endParaRPr>
            </a:p>
          </p:txBody>
        </p:sp>
      </p:grpSp>
      <p:sp>
        <p:nvSpPr>
          <p:cNvPr id="5130" name="AutoShape 10"/>
          <p:cNvSpPr>
            <a:spLocks/>
          </p:cNvSpPr>
          <p:nvPr/>
        </p:nvSpPr>
        <p:spPr bwMode="auto">
          <a:xfrm>
            <a:off x="7315200" y="1881188"/>
            <a:ext cx="1524000" cy="1928812"/>
          </a:xfrm>
          <a:prstGeom prst="borderCallout2">
            <a:avLst>
              <a:gd name="adj1" fmla="val 5926"/>
              <a:gd name="adj2" fmla="val -5000"/>
              <a:gd name="adj3" fmla="val 5926"/>
              <a:gd name="adj4" fmla="val -25833"/>
              <a:gd name="adj5" fmla="val 42880"/>
              <a:gd name="adj6" fmla="val -47500"/>
            </a:avLst>
          </a:prstGeom>
          <a:solidFill>
            <a:schemeClr val="bg1"/>
          </a:solidFill>
          <a:ln w="9525">
            <a:solidFill>
              <a:schemeClr val="tx1"/>
            </a:solidFill>
            <a:miter lim="800000"/>
            <a:headEnd/>
            <a:tailEnd/>
          </a:ln>
          <a:effectLst/>
        </p:spPr>
        <p:txBody>
          <a:bodyPr/>
          <a:lstStyle/>
          <a:p>
            <a:pPr algn="ctr"/>
            <a:r>
              <a:rPr lang="en-GB" sz="1800">
                <a:latin typeface="Comic Sans MS" pitchFamily="66" charset="0"/>
              </a:rPr>
              <a:t>The largest category of people were born about 40 years ago.</a:t>
            </a:r>
            <a:endParaRPr lang="en-US" sz="1800">
              <a:latin typeface="Comic Sans MS" pitchFamily="66" charset="0"/>
            </a:endParaRPr>
          </a:p>
        </p:txBody>
      </p:sp>
      <p:sp>
        <p:nvSpPr>
          <p:cNvPr id="5131" name="Text Box 11"/>
          <p:cNvSpPr txBox="1">
            <a:spLocks noChangeArrowheads="1"/>
          </p:cNvSpPr>
          <p:nvPr/>
        </p:nvSpPr>
        <p:spPr bwMode="auto">
          <a:xfrm>
            <a:off x="1905000" y="4724401"/>
            <a:ext cx="5410200" cy="701675"/>
          </a:xfrm>
          <a:prstGeom prst="rect">
            <a:avLst/>
          </a:prstGeom>
          <a:noFill/>
          <a:ln w="9525">
            <a:noFill/>
            <a:miter lim="800000"/>
            <a:headEnd/>
            <a:tailEnd/>
          </a:ln>
          <a:effectLst/>
        </p:spPr>
        <p:txBody>
          <a:bodyPr>
            <a:spAutoFit/>
          </a:bodyPr>
          <a:lstStyle/>
          <a:p>
            <a:pPr algn="ctr">
              <a:spcBef>
                <a:spcPct val="50000"/>
              </a:spcBef>
            </a:pPr>
            <a:r>
              <a:rPr lang="en-GB" sz="2000">
                <a:latin typeface="Comic Sans MS" pitchFamily="66" charset="0"/>
              </a:rPr>
              <a:t>In this country there is a low Birth Rate and a low Death Rate.</a:t>
            </a:r>
            <a:endParaRPr lang="en-US" sz="2000">
              <a:latin typeface="Comic Sans MS" pitchFamily="66" charset="0"/>
            </a:endParaRPr>
          </a:p>
        </p:txBody>
      </p:sp>
      <p:sp>
        <p:nvSpPr>
          <p:cNvPr id="5132" name="Text Box 12"/>
          <p:cNvSpPr txBox="1">
            <a:spLocks noChangeArrowheads="1"/>
          </p:cNvSpPr>
          <p:nvPr/>
        </p:nvSpPr>
        <p:spPr bwMode="auto">
          <a:xfrm>
            <a:off x="1828800" y="5410200"/>
            <a:ext cx="5562600" cy="1169551"/>
          </a:xfrm>
          <a:prstGeom prst="rect">
            <a:avLst/>
          </a:prstGeom>
          <a:noFill/>
          <a:ln w="9525">
            <a:noFill/>
            <a:miter lim="800000"/>
            <a:headEnd/>
            <a:tailEnd/>
          </a:ln>
          <a:effectLst/>
        </p:spPr>
        <p:txBody>
          <a:bodyPr>
            <a:spAutoFit/>
          </a:bodyPr>
          <a:lstStyle/>
          <a:p>
            <a:pPr algn="ctr">
              <a:spcBef>
                <a:spcPct val="50000"/>
              </a:spcBef>
            </a:pPr>
            <a:r>
              <a:rPr lang="en-GB" sz="2000" b="1" dirty="0">
                <a:latin typeface="Comic Sans MS" pitchFamily="66" charset="0"/>
              </a:rPr>
              <a:t>This population  pyramid is typical of countries in the richer parts of the </a:t>
            </a:r>
            <a:r>
              <a:rPr lang="en-GB" sz="2000" b="1" dirty="0" smtClean="0">
                <a:latin typeface="Comic Sans MS" pitchFamily="66" charset="0"/>
              </a:rPr>
              <a:t>world</a:t>
            </a:r>
          </a:p>
          <a:p>
            <a:pPr algn="ctr">
              <a:spcBef>
                <a:spcPct val="50000"/>
              </a:spcBef>
            </a:pPr>
            <a:r>
              <a:rPr lang="en-GB" sz="2000" b="1" dirty="0" smtClean="0">
                <a:latin typeface="Comic Sans MS" pitchFamily="66" charset="0"/>
              </a:rPr>
              <a:t>Developed countries</a:t>
            </a:r>
            <a:endParaRPr lang="en-US" sz="2000" b="1"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dissolve">
                                      <p:cBhvr>
                                        <p:cTn id="7" dur="500"/>
                                        <p:tgtEl>
                                          <p:spTgt spid="51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32"/>
                                        </p:tgtEl>
                                        <p:attrNameLst>
                                          <p:attrName>style.visibility</p:attrName>
                                        </p:attrNameLst>
                                      </p:cBhvr>
                                      <p:to>
                                        <p:strVal val="visible"/>
                                      </p:to>
                                    </p:set>
                                    <p:animEffect transition="in" filter="dissolve">
                                      <p:cBhvr>
                                        <p:cTn id="17" dur="5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animBg="1" autoUpdateAnimBg="0"/>
      <p:bldP spid="513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Population Pyramid for Italy: 2000"/>
          <p:cNvPicPr>
            <a:picLocks noChangeAspect="1" noChangeArrowheads="1"/>
          </p:cNvPicPr>
          <p:nvPr/>
        </p:nvPicPr>
        <p:blipFill>
          <a:blip r:embed="rId3"/>
          <a:srcRect l="2080" t="12784" r="2107" b="10182"/>
          <a:stretch>
            <a:fillRect/>
          </a:stretch>
        </p:blipFill>
        <p:spPr bwMode="auto">
          <a:xfrm>
            <a:off x="1828800" y="914400"/>
            <a:ext cx="5486400" cy="2971800"/>
          </a:xfrm>
          <a:prstGeom prst="rect">
            <a:avLst/>
          </a:prstGeom>
          <a:noFill/>
        </p:spPr>
      </p:pic>
      <p:sp>
        <p:nvSpPr>
          <p:cNvPr id="4100" name="Text Box 4"/>
          <p:cNvSpPr txBox="1">
            <a:spLocks noChangeArrowheads="1"/>
          </p:cNvSpPr>
          <p:nvPr/>
        </p:nvSpPr>
        <p:spPr bwMode="auto">
          <a:xfrm>
            <a:off x="3276600" y="3886201"/>
            <a:ext cx="2590800" cy="366713"/>
          </a:xfrm>
          <a:prstGeom prst="rect">
            <a:avLst/>
          </a:prstGeom>
          <a:noFill/>
          <a:ln w="9525">
            <a:noFill/>
            <a:miter lim="800000"/>
            <a:headEnd/>
            <a:tailEnd/>
          </a:ln>
          <a:effectLst/>
        </p:spPr>
        <p:txBody>
          <a:bodyPr>
            <a:spAutoFit/>
          </a:bodyPr>
          <a:lstStyle/>
          <a:p>
            <a:pPr algn="ctr">
              <a:spcBef>
                <a:spcPct val="50000"/>
              </a:spcBef>
            </a:pPr>
            <a:r>
              <a:rPr lang="en-GB" sz="1800" b="1">
                <a:latin typeface="Comic Sans MS" pitchFamily="66" charset="0"/>
              </a:rPr>
              <a:t>Population in millions</a:t>
            </a:r>
            <a:endParaRPr lang="en-US" sz="1800" b="1">
              <a:latin typeface="Comic Sans MS" pitchFamily="66" charset="0"/>
            </a:endParaRPr>
          </a:p>
        </p:txBody>
      </p:sp>
      <p:sp>
        <p:nvSpPr>
          <p:cNvPr id="4101" name="Text Box 5"/>
          <p:cNvSpPr txBox="1">
            <a:spLocks noChangeArrowheads="1"/>
          </p:cNvSpPr>
          <p:nvPr/>
        </p:nvSpPr>
        <p:spPr bwMode="auto">
          <a:xfrm>
            <a:off x="1905000" y="1066801"/>
            <a:ext cx="1219200" cy="366713"/>
          </a:xfrm>
          <a:prstGeom prst="rect">
            <a:avLst/>
          </a:prstGeom>
          <a:noFill/>
          <a:ln w="9525">
            <a:noFill/>
            <a:miter lim="800000"/>
            <a:headEnd/>
            <a:tailEnd/>
          </a:ln>
          <a:effectLst/>
        </p:spPr>
        <p:txBody>
          <a:bodyPr>
            <a:spAutoFit/>
          </a:bodyPr>
          <a:lstStyle/>
          <a:p>
            <a:pPr>
              <a:spcBef>
                <a:spcPct val="50000"/>
              </a:spcBef>
            </a:pPr>
            <a:r>
              <a:rPr lang="en-GB" sz="1800" b="1">
                <a:latin typeface="Comic Sans MS" pitchFamily="66" charset="0"/>
              </a:rPr>
              <a:t>Male</a:t>
            </a:r>
            <a:endParaRPr lang="en-US" sz="1800" b="1">
              <a:latin typeface="Comic Sans MS" pitchFamily="66" charset="0"/>
            </a:endParaRPr>
          </a:p>
        </p:txBody>
      </p:sp>
      <p:sp>
        <p:nvSpPr>
          <p:cNvPr id="4102" name="Text Box 6"/>
          <p:cNvSpPr txBox="1">
            <a:spLocks noChangeArrowheads="1"/>
          </p:cNvSpPr>
          <p:nvPr/>
        </p:nvSpPr>
        <p:spPr bwMode="auto">
          <a:xfrm>
            <a:off x="6172200" y="1066801"/>
            <a:ext cx="990600" cy="366713"/>
          </a:xfrm>
          <a:prstGeom prst="rect">
            <a:avLst/>
          </a:prstGeom>
          <a:noFill/>
          <a:ln w="9525">
            <a:noFill/>
            <a:miter lim="800000"/>
            <a:headEnd/>
            <a:tailEnd/>
          </a:ln>
          <a:effectLst/>
        </p:spPr>
        <p:txBody>
          <a:bodyPr>
            <a:spAutoFit/>
          </a:bodyPr>
          <a:lstStyle/>
          <a:p>
            <a:pPr>
              <a:spcBef>
                <a:spcPct val="50000"/>
              </a:spcBef>
            </a:pPr>
            <a:r>
              <a:rPr lang="en-GB" sz="1800" b="1">
                <a:latin typeface="Comic Sans MS" pitchFamily="66" charset="0"/>
              </a:rPr>
              <a:t>Female</a:t>
            </a:r>
            <a:endParaRPr lang="en-US" sz="1800" b="1">
              <a:latin typeface="Comic Sans MS" pitchFamily="66" charset="0"/>
            </a:endParaRPr>
          </a:p>
        </p:txBody>
      </p:sp>
      <p:sp>
        <p:nvSpPr>
          <p:cNvPr id="4103" name="AutoShape 7"/>
          <p:cNvSpPr>
            <a:spLocks/>
          </p:cNvSpPr>
          <p:nvPr/>
        </p:nvSpPr>
        <p:spPr bwMode="auto">
          <a:xfrm>
            <a:off x="609600" y="4343400"/>
            <a:ext cx="1600200" cy="1524000"/>
          </a:xfrm>
          <a:prstGeom prst="borderCallout2">
            <a:avLst>
              <a:gd name="adj1" fmla="val 7500"/>
              <a:gd name="adj2" fmla="val 104764"/>
              <a:gd name="adj3" fmla="val 7500"/>
              <a:gd name="adj4" fmla="val 130060"/>
              <a:gd name="adj5" fmla="val -70731"/>
              <a:gd name="adj6" fmla="val 156250"/>
            </a:avLst>
          </a:prstGeom>
          <a:solidFill>
            <a:schemeClr val="bg1"/>
          </a:solidFill>
          <a:ln w="9525">
            <a:solidFill>
              <a:schemeClr val="tx1"/>
            </a:solidFill>
            <a:miter lim="800000"/>
            <a:headEnd/>
            <a:tailEnd/>
          </a:ln>
          <a:effectLst/>
        </p:spPr>
        <p:txBody>
          <a:bodyPr/>
          <a:lstStyle/>
          <a:p>
            <a:pPr algn="ctr"/>
            <a:r>
              <a:rPr lang="en-GB" sz="1800">
                <a:latin typeface="Comic Sans MS" pitchFamily="66" charset="0"/>
              </a:rPr>
              <a:t>In this country the birth rate is decreasing.</a:t>
            </a:r>
            <a:endParaRPr lang="en-US" sz="1800">
              <a:latin typeface="Comic Sans MS" pitchFamily="66" charset="0"/>
            </a:endParaRPr>
          </a:p>
        </p:txBody>
      </p:sp>
      <p:sp>
        <p:nvSpPr>
          <p:cNvPr id="4104" name="AutoShape 8"/>
          <p:cNvSpPr>
            <a:spLocks/>
          </p:cNvSpPr>
          <p:nvPr/>
        </p:nvSpPr>
        <p:spPr bwMode="auto">
          <a:xfrm>
            <a:off x="5715000" y="4232276"/>
            <a:ext cx="2743200" cy="1558925"/>
          </a:xfrm>
          <a:prstGeom prst="borderCallout3">
            <a:avLst>
              <a:gd name="adj1" fmla="val 7333"/>
              <a:gd name="adj2" fmla="val 102778"/>
              <a:gd name="adj3" fmla="val 7333"/>
              <a:gd name="adj4" fmla="val 106310"/>
              <a:gd name="adj5" fmla="val -47148"/>
              <a:gd name="adj6" fmla="val 106310"/>
              <a:gd name="adj7" fmla="val -101630"/>
              <a:gd name="adj8" fmla="val 36227"/>
            </a:avLst>
          </a:prstGeom>
          <a:solidFill>
            <a:schemeClr val="bg1"/>
          </a:solidFill>
          <a:ln w="9525">
            <a:solidFill>
              <a:schemeClr val="tx1"/>
            </a:solidFill>
            <a:miter lim="800000"/>
            <a:headEnd/>
            <a:tailEnd/>
          </a:ln>
          <a:effectLst/>
        </p:spPr>
        <p:txBody>
          <a:bodyPr/>
          <a:lstStyle/>
          <a:p>
            <a:pPr algn="ctr"/>
            <a:r>
              <a:rPr lang="en-GB" sz="1800">
                <a:latin typeface="Comic Sans MS" pitchFamily="66" charset="0"/>
              </a:rPr>
              <a:t>In the future the elderly people will make up the largest section of the population in this country.</a:t>
            </a:r>
            <a:endParaRPr lang="en-US" sz="1800">
              <a:latin typeface="Comic Sans MS" pitchFamily="66" charset="0"/>
            </a:endParaRPr>
          </a:p>
        </p:txBody>
      </p:sp>
      <p:sp>
        <p:nvSpPr>
          <p:cNvPr id="4105" name="Text Box 9"/>
          <p:cNvSpPr txBox="1">
            <a:spLocks noChangeArrowheads="1"/>
          </p:cNvSpPr>
          <p:nvPr/>
        </p:nvSpPr>
        <p:spPr bwMode="auto">
          <a:xfrm>
            <a:off x="2590800" y="4800601"/>
            <a:ext cx="2743200" cy="1311275"/>
          </a:xfrm>
          <a:prstGeom prst="rect">
            <a:avLst/>
          </a:prstGeom>
          <a:noFill/>
          <a:ln w="9525">
            <a:noFill/>
            <a:miter lim="800000"/>
            <a:headEnd/>
            <a:tailEnd/>
          </a:ln>
          <a:effectLst/>
        </p:spPr>
        <p:txBody>
          <a:bodyPr>
            <a:spAutoFit/>
          </a:bodyPr>
          <a:lstStyle/>
          <a:p>
            <a:pPr algn="ctr">
              <a:spcBef>
                <a:spcPct val="50000"/>
              </a:spcBef>
            </a:pPr>
            <a:r>
              <a:rPr lang="en-GB" sz="2000" b="1">
                <a:latin typeface="Comic Sans MS" pitchFamily="66" charset="0"/>
              </a:rPr>
              <a:t>This is happening more and more in many of the world’s richer countries.</a:t>
            </a:r>
            <a:endParaRPr lang="en-US" sz="2000" b="1">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dissolve">
                                      <p:cBhvr>
                                        <p:cTn id="7" dur="500"/>
                                        <p:tgtEl>
                                          <p:spTgt spid="410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dissolve">
                                      <p:cBhvr>
                                        <p:cTn id="12" dur="500"/>
                                        <p:tgtEl>
                                          <p:spTgt spid="41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105"/>
                                        </p:tgtEl>
                                        <p:attrNameLst>
                                          <p:attrName>style.visibility</p:attrName>
                                        </p:attrNameLst>
                                      </p:cBhvr>
                                      <p:to>
                                        <p:strVal val="visible"/>
                                      </p:to>
                                    </p:set>
                                    <p:animEffect transition="in" filter="wipe(up)">
                                      <p:cBhvr>
                                        <p:cTn id="17"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autoUpdateAnimBg="0"/>
      <p:bldP spid="4104" grpId="0" animBg="1" autoUpdateAnimBg="0"/>
      <p:bldP spid="410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Population Pyramid for Qatar: 2000"/>
          <p:cNvPicPr>
            <a:picLocks noChangeAspect="1" noChangeArrowheads="1"/>
          </p:cNvPicPr>
          <p:nvPr/>
        </p:nvPicPr>
        <p:blipFill>
          <a:blip r:embed="rId3"/>
          <a:srcRect l="3410" t="12784" r="3438" b="10182"/>
          <a:stretch>
            <a:fillRect/>
          </a:stretch>
        </p:blipFill>
        <p:spPr bwMode="auto">
          <a:xfrm>
            <a:off x="1905000" y="1066800"/>
            <a:ext cx="5334000" cy="2971800"/>
          </a:xfrm>
          <a:prstGeom prst="rect">
            <a:avLst/>
          </a:prstGeom>
          <a:noFill/>
        </p:spPr>
      </p:pic>
      <p:sp>
        <p:nvSpPr>
          <p:cNvPr id="6148" name="Text Box 4"/>
          <p:cNvSpPr txBox="1">
            <a:spLocks noChangeArrowheads="1"/>
          </p:cNvSpPr>
          <p:nvPr/>
        </p:nvSpPr>
        <p:spPr bwMode="auto">
          <a:xfrm>
            <a:off x="1905000" y="1066801"/>
            <a:ext cx="1219200" cy="366713"/>
          </a:xfrm>
          <a:prstGeom prst="rect">
            <a:avLst/>
          </a:prstGeom>
          <a:noFill/>
          <a:ln w="9525">
            <a:noFill/>
            <a:miter lim="800000"/>
            <a:headEnd/>
            <a:tailEnd/>
          </a:ln>
          <a:effectLst/>
        </p:spPr>
        <p:txBody>
          <a:bodyPr>
            <a:spAutoFit/>
          </a:bodyPr>
          <a:lstStyle/>
          <a:p>
            <a:pPr>
              <a:spcBef>
                <a:spcPct val="50000"/>
              </a:spcBef>
            </a:pPr>
            <a:r>
              <a:rPr lang="en-GB" sz="1800" b="1">
                <a:latin typeface="Comic Sans MS" pitchFamily="66" charset="0"/>
              </a:rPr>
              <a:t>Male</a:t>
            </a:r>
            <a:endParaRPr lang="en-US" sz="1800" b="1">
              <a:latin typeface="Comic Sans MS" pitchFamily="66" charset="0"/>
            </a:endParaRPr>
          </a:p>
        </p:txBody>
      </p:sp>
      <p:sp>
        <p:nvSpPr>
          <p:cNvPr id="6149" name="Text Box 5"/>
          <p:cNvSpPr txBox="1">
            <a:spLocks noChangeArrowheads="1"/>
          </p:cNvSpPr>
          <p:nvPr/>
        </p:nvSpPr>
        <p:spPr bwMode="auto">
          <a:xfrm>
            <a:off x="6096000" y="1143001"/>
            <a:ext cx="990600" cy="366713"/>
          </a:xfrm>
          <a:prstGeom prst="rect">
            <a:avLst/>
          </a:prstGeom>
          <a:noFill/>
          <a:ln w="9525">
            <a:noFill/>
            <a:miter lim="800000"/>
            <a:headEnd/>
            <a:tailEnd/>
          </a:ln>
          <a:effectLst/>
        </p:spPr>
        <p:txBody>
          <a:bodyPr>
            <a:spAutoFit/>
          </a:bodyPr>
          <a:lstStyle/>
          <a:p>
            <a:pPr>
              <a:spcBef>
                <a:spcPct val="50000"/>
              </a:spcBef>
            </a:pPr>
            <a:r>
              <a:rPr lang="en-GB" sz="1800" b="1">
                <a:latin typeface="Comic Sans MS" pitchFamily="66" charset="0"/>
              </a:rPr>
              <a:t>Female</a:t>
            </a:r>
            <a:endParaRPr lang="en-US" sz="1800" b="1">
              <a:latin typeface="Comic Sans MS" pitchFamily="66" charset="0"/>
            </a:endParaRPr>
          </a:p>
        </p:txBody>
      </p:sp>
      <p:sp>
        <p:nvSpPr>
          <p:cNvPr id="6150" name="Text Box 6"/>
          <p:cNvSpPr txBox="1">
            <a:spLocks noChangeArrowheads="1"/>
          </p:cNvSpPr>
          <p:nvPr/>
        </p:nvSpPr>
        <p:spPr bwMode="auto">
          <a:xfrm>
            <a:off x="3276600" y="3886201"/>
            <a:ext cx="2743200" cy="366713"/>
          </a:xfrm>
          <a:prstGeom prst="rect">
            <a:avLst/>
          </a:prstGeom>
          <a:noFill/>
          <a:ln w="9525">
            <a:noFill/>
            <a:miter lim="800000"/>
            <a:headEnd/>
            <a:tailEnd/>
          </a:ln>
          <a:effectLst/>
        </p:spPr>
        <p:txBody>
          <a:bodyPr>
            <a:spAutoFit/>
          </a:bodyPr>
          <a:lstStyle/>
          <a:p>
            <a:pPr algn="ctr">
              <a:spcBef>
                <a:spcPct val="50000"/>
              </a:spcBef>
            </a:pPr>
            <a:r>
              <a:rPr lang="en-GB" sz="1800" b="1">
                <a:latin typeface="Comic Sans MS" pitchFamily="66" charset="0"/>
              </a:rPr>
              <a:t>Population in thousands</a:t>
            </a:r>
            <a:endParaRPr lang="en-US" sz="1800" b="1">
              <a:latin typeface="Comic Sans MS" pitchFamily="66" charset="0"/>
            </a:endParaRPr>
          </a:p>
        </p:txBody>
      </p:sp>
      <p:sp>
        <p:nvSpPr>
          <p:cNvPr id="6152" name="AutoShape 8"/>
          <p:cNvSpPr>
            <a:spLocks/>
          </p:cNvSpPr>
          <p:nvPr/>
        </p:nvSpPr>
        <p:spPr bwMode="auto">
          <a:xfrm>
            <a:off x="2901462" y="4724400"/>
            <a:ext cx="3423138" cy="1447800"/>
          </a:xfrm>
          <a:prstGeom prst="borderCallout2">
            <a:avLst>
              <a:gd name="adj1" fmla="val 7894"/>
              <a:gd name="adj2" fmla="val -2227"/>
              <a:gd name="adj3" fmla="val 7894"/>
              <a:gd name="adj4" fmla="val -11921"/>
              <a:gd name="adj5" fmla="val -150000"/>
              <a:gd name="adj6" fmla="val -21986"/>
            </a:avLst>
          </a:prstGeom>
          <a:solidFill>
            <a:schemeClr val="bg1"/>
          </a:solidFill>
          <a:ln w="9525">
            <a:solidFill>
              <a:schemeClr val="tx1"/>
            </a:solidFill>
            <a:miter lim="800000"/>
            <a:headEnd/>
            <a:tailEnd/>
          </a:ln>
          <a:effectLst/>
        </p:spPr>
        <p:txBody>
          <a:bodyPr/>
          <a:lstStyle/>
          <a:p>
            <a:pPr algn="ctr"/>
            <a:r>
              <a:rPr lang="en-GB" sz="1800">
                <a:latin typeface="Comic Sans MS" pitchFamily="66" charset="0"/>
              </a:rPr>
              <a:t>This country has a large number of temporary workers.  These are people who migrate here especially to find a job.</a:t>
            </a:r>
            <a:endParaRPr lang="en-US" sz="180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dissolve">
                                      <p:cBhvr>
                                        <p:cTn id="7"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0"/>
            <a:ext cx="8229600" cy="838200"/>
          </a:xfrm>
        </p:spPr>
        <p:txBody>
          <a:bodyPr/>
          <a:lstStyle/>
          <a:p>
            <a:r>
              <a:rPr lang="en-US" smtClean="0"/>
              <a:t>Graph of a developing country</a:t>
            </a:r>
          </a:p>
        </p:txBody>
      </p:sp>
      <p:sp>
        <p:nvSpPr>
          <p:cNvPr id="24" name="TextBox 23"/>
          <p:cNvSpPr txBox="1">
            <a:spLocks noChangeArrowheads="1"/>
          </p:cNvSpPr>
          <p:nvPr/>
        </p:nvSpPr>
        <p:spPr bwMode="auto">
          <a:xfrm>
            <a:off x="2743200" y="5029200"/>
            <a:ext cx="1447800" cy="461963"/>
          </a:xfrm>
          <a:prstGeom prst="rect">
            <a:avLst/>
          </a:prstGeom>
          <a:noFill/>
          <a:ln w="9525">
            <a:noFill/>
            <a:miter lim="800000"/>
            <a:headEnd/>
            <a:tailEnd/>
          </a:ln>
        </p:spPr>
        <p:txBody>
          <a:bodyPr>
            <a:spAutoFit/>
          </a:bodyPr>
          <a:lstStyle/>
          <a:p>
            <a:r>
              <a:rPr lang="en-US" sz="2400"/>
              <a:t>Male (%)</a:t>
            </a:r>
          </a:p>
        </p:txBody>
      </p:sp>
      <p:sp>
        <p:nvSpPr>
          <p:cNvPr id="25" name="TextBox 24"/>
          <p:cNvSpPr txBox="1">
            <a:spLocks noChangeArrowheads="1"/>
          </p:cNvSpPr>
          <p:nvPr/>
        </p:nvSpPr>
        <p:spPr bwMode="auto">
          <a:xfrm>
            <a:off x="5105400" y="5029200"/>
            <a:ext cx="1905000" cy="461963"/>
          </a:xfrm>
          <a:prstGeom prst="rect">
            <a:avLst/>
          </a:prstGeom>
          <a:noFill/>
          <a:ln w="9525">
            <a:noFill/>
            <a:miter lim="800000"/>
            <a:headEnd/>
            <a:tailEnd/>
          </a:ln>
        </p:spPr>
        <p:txBody>
          <a:bodyPr>
            <a:spAutoFit/>
          </a:bodyPr>
          <a:lstStyle/>
          <a:p>
            <a:r>
              <a:rPr lang="en-US" sz="2400"/>
              <a:t>Female (%)</a:t>
            </a:r>
          </a:p>
        </p:txBody>
      </p:sp>
      <p:sp>
        <p:nvSpPr>
          <p:cNvPr id="26" name="TextBox 25"/>
          <p:cNvSpPr txBox="1">
            <a:spLocks noChangeArrowheads="1"/>
          </p:cNvSpPr>
          <p:nvPr/>
        </p:nvSpPr>
        <p:spPr bwMode="auto">
          <a:xfrm rot="-5400000">
            <a:off x="-721518" y="2626518"/>
            <a:ext cx="1905000" cy="461963"/>
          </a:xfrm>
          <a:prstGeom prst="rect">
            <a:avLst/>
          </a:prstGeom>
          <a:noFill/>
          <a:ln w="9525">
            <a:noFill/>
            <a:miter lim="800000"/>
            <a:headEnd/>
            <a:tailEnd/>
          </a:ln>
        </p:spPr>
        <p:txBody>
          <a:bodyPr>
            <a:spAutoFit/>
          </a:bodyPr>
          <a:lstStyle/>
          <a:p>
            <a:r>
              <a:rPr lang="en-US" sz="2400"/>
              <a:t>Age (years)</a:t>
            </a:r>
          </a:p>
        </p:txBody>
      </p:sp>
      <p:sp>
        <p:nvSpPr>
          <p:cNvPr id="23" name="Rectangle 22"/>
          <p:cNvSpPr/>
          <p:nvPr/>
        </p:nvSpPr>
        <p:spPr>
          <a:xfrm>
            <a:off x="0" y="5934670"/>
            <a:ext cx="9144000" cy="923330"/>
          </a:xfrm>
          <a:prstGeom prst="rect">
            <a:avLst/>
          </a:prstGeom>
        </p:spPr>
        <p:txBody>
          <a:bodyPr wrap="square">
            <a:spAutoFit/>
          </a:bodyPr>
          <a:lstStyle/>
          <a:p>
            <a:pPr>
              <a:buFont typeface="Arial" charset="0"/>
              <a:buNone/>
            </a:pPr>
            <a:r>
              <a:rPr lang="en-US" dirty="0" smtClean="0"/>
              <a:t>High birth rate</a:t>
            </a:r>
          </a:p>
          <a:p>
            <a:pPr>
              <a:buFont typeface="Arial" charset="0"/>
              <a:buNone/>
            </a:pPr>
            <a:r>
              <a:rPr lang="en-US" dirty="0" smtClean="0"/>
              <a:t>Rapid fall in each upward age group due to high death rate, short life expectancy as found in developing countries.  (Africa, Asia)</a:t>
            </a:r>
          </a:p>
        </p:txBody>
      </p:sp>
      <p:sp>
        <p:nvSpPr>
          <p:cNvPr id="27" name="Rectangle 26"/>
          <p:cNvSpPr/>
          <p:nvPr/>
        </p:nvSpPr>
        <p:spPr>
          <a:xfrm>
            <a:off x="4572000" y="785794"/>
            <a:ext cx="4572000" cy="923330"/>
          </a:xfrm>
          <a:prstGeom prst="rect">
            <a:avLst/>
          </a:prstGeom>
        </p:spPr>
        <p:txBody>
          <a:bodyPr>
            <a:spAutoFit/>
          </a:bodyPr>
          <a:lstStyle/>
          <a:p>
            <a:r>
              <a:rPr lang="en-ZA" dirty="0" smtClean="0"/>
              <a:t> This pattern is typical of less economically developed countries </a:t>
            </a:r>
            <a:r>
              <a:rPr lang="en-ZA" b="1" dirty="0" smtClean="0"/>
              <a:t>(LDC)</a:t>
            </a:r>
            <a:r>
              <a:rPr lang="en-ZA" dirty="0" smtClean="0"/>
              <a:t> like South Africa, South America and Asia (excluding Japan)</a:t>
            </a:r>
            <a:endParaRPr lang="en-ZA" dirty="0"/>
          </a:p>
        </p:txBody>
      </p:sp>
      <p:pic>
        <p:nvPicPr>
          <p:cNvPr id="4101" name="Picture 5"/>
          <p:cNvPicPr>
            <a:picLocks noChangeAspect="1" noChangeArrowheads="1"/>
          </p:cNvPicPr>
          <p:nvPr/>
        </p:nvPicPr>
        <p:blipFill>
          <a:blip r:embed="rId3"/>
          <a:srcRect/>
          <a:stretch>
            <a:fillRect/>
          </a:stretch>
        </p:blipFill>
        <p:spPr bwMode="auto">
          <a:xfrm>
            <a:off x="1357290" y="1714488"/>
            <a:ext cx="6574186" cy="40738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to="" calcmode="lin" valueType="num">
                                      <p:cBhvr>
                                        <p:cTn id="7" dur="1" fill="hold"/>
                                        <p:tgtEl>
                                          <p:spTgt spid="2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to="" calcmode="lin" valueType="num">
                                      <p:cBhvr>
                                        <p:cTn id="10" dur="1" fill="hold"/>
                                        <p:tgtEl>
                                          <p:spTgt spid="2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 to="" calcmode="lin" valueType="num">
                                      <p:cBhvr>
                                        <p:cTn id="13" dur="1" fill="hold"/>
                                        <p:tgtEl>
                                          <p:spTgt spid="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143000"/>
          </a:xfrm>
        </p:spPr>
        <p:txBody>
          <a:bodyPr>
            <a:normAutofit/>
          </a:bodyPr>
          <a:lstStyle/>
          <a:p>
            <a:r>
              <a:rPr lang="en-US" dirty="0" smtClean="0"/>
              <a:t>A </a:t>
            </a:r>
            <a:r>
              <a:rPr lang="en-US" sz="3600" dirty="0" smtClean="0"/>
              <a:t>graph</a:t>
            </a:r>
            <a:r>
              <a:rPr lang="en-US" dirty="0" smtClean="0"/>
              <a:t> showing a stable population</a:t>
            </a:r>
          </a:p>
        </p:txBody>
      </p:sp>
      <p:pic>
        <p:nvPicPr>
          <p:cNvPr id="33" name="Picture 2"/>
          <p:cNvPicPr>
            <a:picLocks noChangeAspect="1" noChangeArrowheads="1"/>
          </p:cNvPicPr>
          <p:nvPr/>
        </p:nvPicPr>
        <p:blipFill>
          <a:blip r:embed="rId3"/>
          <a:srcRect/>
          <a:stretch>
            <a:fillRect/>
          </a:stretch>
        </p:blipFill>
        <p:spPr bwMode="auto">
          <a:xfrm>
            <a:off x="3714744" y="1357298"/>
            <a:ext cx="5429256" cy="3941813"/>
          </a:xfrm>
          <a:prstGeom prst="rect">
            <a:avLst/>
          </a:prstGeom>
          <a:noFill/>
          <a:ln w="9525">
            <a:noFill/>
            <a:miter lim="800000"/>
            <a:headEnd/>
            <a:tailEnd/>
          </a:ln>
          <a:effectLst/>
        </p:spPr>
      </p:pic>
      <p:sp>
        <p:nvSpPr>
          <p:cNvPr id="34" name="Rectangle 33"/>
          <p:cNvSpPr/>
          <p:nvPr/>
        </p:nvSpPr>
        <p:spPr>
          <a:xfrm>
            <a:off x="285720" y="1071546"/>
            <a:ext cx="3714776" cy="5693866"/>
          </a:xfrm>
          <a:prstGeom prst="rect">
            <a:avLst/>
          </a:prstGeom>
        </p:spPr>
        <p:txBody>
          <a:bodyPr wrap="square">
            <a:spAutoFit/>
          </a:bodyPr>
          <a:lstStyle/>
          <a:p>
            <a:r>
              <a:rPr lang="en-ZA" sz="2800" dirty="0" smtClean="0"/>
              <a:t>There is approximately the same number of young people and old people. About the same number of children is born each year compared to the number of people who die each year. Economical developed countries like Ireland have this kind of pyramid</a:t>
            </a:r>
            <a:endParaRPr lang="en-ZA" sz="2800" dirty="0"/>
          </a:p>
        </p:txBody>
      </p:sp>
      <p:sp>
        <p:nvSpPr>
          <p:cNvPr id="35" name="Rectangle 34"/>
          <p:cNvSpPr/>
          <p:nvPr/>
        </p:nvSpPr>
        <p:spPr>
          <a:xfrm>
            <a:off x="4357686" y="5357826"/>
            <a:ext cx="4572000" cy="1034129"/>
          </a:xfrm>
          <a:prstGeom prst="rect">
            <a:avLst/>
          </a:prstGeom>
        </p:spPr>
        <p:txBody>
          <a:bodyPr>
            <a:spAutoFit/>
          </a:bodyPr>
          <a:lstStyle/>
          <a:p>
            <a:pPr marL="342900" indent="-342900" eaLnBrk="0" hangingPunct="0">
              <a:spcBef>
                <a:spcPct val="20000"/>
              </a:spcBef>
              <a:buFont typeface="Arial" charset="0"/>
              <a:buNone/>
              <a:defRPr/>
            </a:pPr>
            <a:r>
              <a:rPr lang="en-US" dirty="0" smtClean="0"/>
              <a:t>Low birth rate</a:t>
            </a:r>
          </a:p>
          <a:p>
            <a:pPr marL="342900" indent="-342900" eaLnBrk="0" hangingPunct="0">
              <a:spcBef>
                <a:spcPct val="20000"/>
              </a:spcBef>
              <a:buFont typeface="Arial" charset="0"/>
              <a:buNone/>
              <a:defRPr/>
            </a:pPr>
            <a:r>
              <a:rPr lang="en-US" dirty="0" smtClean="0"/>
              <a:t>Low death rate, long life expectancy as found</a:t>
            </a:r>
          </a:p>
          <a:p>
            <a:pPr marL="342900" indent="-342900" eaLnBrk="0" hangingPunct="0">
              <a:spcBef>
                <a:spcPct val="20000"/>
              </a:spcBef>
              <a:buFont typeface="Arial" charset="0"/>
              <a:buNone/>
              <a:defRPr/>
            </a:pPr>
            <a:r>
              <a:rPr lang="en-US" dirty="0" smtClean="0"/>
              <a:t>in affluent countries.  (Sweden and Norway)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214423"/>
            <a:ext cx="3929090" cy="4524315"/>
          </a:xfrm>
          <a:prstGeom prst="rect">
            <a:avLst/>
          </a:prstGeom>
        </p:spPr>
        <p:txBody>
          <a:bodyPr wrap="square">
            <a:spAutoFit/>
          </a:bodyPr>
          <a:lstStyle/>
          <a:p>
            <a:r>
              <a:rPr lang="en-ZA" sz="2400" dirty="0" smtClean="0"/>
              <a:t/>
            </a:r>
            <a:br>
              <a:rPr lang="en-ZA" sz="2400" dirty="0" smtClean="0"/>
            </a:br>
            <a:r>
              <a:rPr lang="en-ZA" sz="2400" dirty="0" smtClean="0"/>
              <a:t>There are more old people than young people. Each year more people die than are born. Developed countries like Germany have this kind of pyramid. Some southern African countries, like Botswana (experiencing the effects of HIV/AIDS) are also starting to show this kind of age-gender pyramid.</a:t>
            </a:r>
            <a:endParaRPr lang="en-ZA" sz="2400" dirty="0"/>
          </a:p>
        </p:txBody>
      </p:sp>
      <p:pic>
        <p:nvPicPr>
          <p:cNvPr id="3074" name="Picture 2"/>
          <p:cNvPicPr>
            <a:picLocks noChangeAspect="1" noChangeArrowheads="1"/>
          </p:cNvPicPr>
          <p:nvPr/>
        </p:nvPicPr>
        <p:blipFill>
          <a:blip r:embed="rId3"/>
          <a:srcRect/>
          <a:stretch>
            <a:fillRect/>
          </a:stretch>
        </p:blipFill>
        <p:spPr bwMode="auto">
          <a:xfrm>
            <a:off x="4065348" y="1857364"/>
            <a:ext cx="5078652" cy="3857652"/>
          </a:xfrm>
          <a:prstGeom prst="rect">
            <a:avLst/>
          </a:prstGeom>
          <a:noFill/>
          <a:ln w="9525">
            <a:noFill/>
            <a:miter lim="800000"/>
            <a:headEnd/>
            <a:tailEnd/>
          </a:ln>
          <a:effectLst/>
        </p:spPr>
      </p:pic>
      <p:sp>
        <p:nvSpPr>
          <p:cNvPr id="4" name="Rectangle 3"/>
          <p:cNvSpPr/>
          <p:nvPr/>
        </p:nvSpPr>
        <p:spPr>
          <a:xfrm>
            <a:off x="642910" y="214290"/>
            <a:ext cx="7554119" cy="646331"/>
          </a:xfrm>
          <a:prstGeom prst="rect">
            <a:avLst/>
          </a:prstGeom>
        </p:spPr>
        <p:txBody>
          <a:bodyPr wrap="none">
            <a:spAutoFit/>
          </a:bodyPr>
          <a:lstStyle/>
          <a:p>
            <a:r>
              <a:rPr lang="en-US" sz="3600" dirty="0" smtClean="0"/>
              <a:t>A graph showing a declining population</a:t>
            </a:r>
            <a:endParaRPr lang="en-ZA"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85794"/>
            <a:ext cx="9144000" cy="830997"/>
          </a:xfrm>
          <a:prstGeom prst="rect">
            <a:avLst/>
          </a:prstGeom>
          <a:noFill/>
        </p:spPr>
        <p:txBody>
          <a:bodyPr wrap="square" rtlCol="0">
            <a:spAutoFit/>
          </a:bodyPr>
          <a:lstStyle/>
          <a:p>
            <a:pPr algn="ctr"/>
            <a:r>
              <a:rPr lang="en-ZA" sz="4800" dirty="0" smtClean="0"/>
              <a:t>Act 3.5.2 pg 315</a:t>
            </a:r>
            <a:endParaRPr lang="en-ZA" sz="4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Content Placeholder 5" descr="humna popuoation.jpg"/>
          <p:cNvPicPr>
            <a:picLocks noGrp="1" noChangeAspect="1"/>
          </p:cNvPicPr>
          <p:nvPr>
            <p:ph idx="1"/>
          </p:nvPr>
        </p:nvPicPr>
        <p:blipFill>
          <a:blip r:embed="rId3"/>
          <a:srcRect/>
          <a:stretch>
            <a:fillRect/>
          </a:stretch>
        </p:blipFill>
        <p:spPr>
          <a:xfrm>
            <a:off x="4000496" y="0"/>
            <a:ext cx="4611692" cy="4071942"/>
          </a:xfrm>
        </p:spPr>
      </p:pic>
      <p:sp>
        <p:nvSpPr>
          <p:cNvPr id="43010" name="Title 3"/>
          <p:cNvSpPr>
            <a:spLocks noGrp="1"/>
          </p:cNvSpPr>
          <p:nvPr>
            <p:ph type="title"/>
          </p:nvPr>
        </p:nvSpPr>
        <p:spPr>
          <a:xfrm>
            <a:off x="468313" y="1341438"/>
            <a:ext cx="8229600" cy="1143000"/>
          </a:xfrm>
        </p:spPr>
        <p:txBody>
          <a:bodyPr>
            <a:normAutofit fontScale="90000"/>
          </a:bodyPr>
          <a:lstStyle/>
          <a:p>
            <a:pPr algn="l"/>
            <a:r>
              <a:rPr lang="en-ZA" sz="2800" dirty="0" smtClean="0"/>
              <a:t/>
            </a:r>
            <a:br>
              <a:rPr lang="en-ZA" sz="2800" dirty="0" smtClean="0"/>
            </a:br>
            <a:r>
              <a:rPr lang="en-ZA" sz="2800" dirty="0" smtClean="0"/>
              <a:t> </a:t>
            </a:r>
            <a:br>
              <a:rPr lang="en-ZA" sz="2800" dirty="0" smtClean="0"/>
            </a:br>
            <a:r>
              <a:rPr lang="en-ZA" sz="2800" dirty="0" smtClean="0"/>
              <a:t> </a:t>
            </a:r>
            <a:br>
              <a:rPr lang="en-ZA" sz="2800" dirty="0" smtClean="0"/>
            </a:br>
            <a:r>
              <a:rPr lang="en-ZA" sz="2800" dirty="0" smtClean="0"/>
              <a:t> </a:t>
            </a:r>
            <a:br>
              <a:rPr lang="en-ZA" sz="2800" dirty="0" smtClean="0"/>
            </a:br>
            <a:r>
              <a:rPr lang="en-ZA" sz="2800" dirty="0" smtClean="0"/>
              <a:t> </a:t>
            </a:r>
            <a:br>
              <a:rPr lang="en-ZA" sz="2800" dirty="0" smtClean="0"/>
            </a:br>
            <a:r>
              <a:rPr lang="en-ZA" sz="2800" dirty="0" smtClean="0"/>
              <a:t> </a:t>
            </a:r>
            <a:br>
              <a:rPr lang="en-ZA" sz="2800" dirty="0" smtClean="0"/>
            </a:br>
            <a:r>
              <a:rPr lang="en-ZA" sz="2800" dirty="0" smtClean="0"/>
              <a:t> </a:t>
            </a:r>
            <a:br>
              <a:rPr lang="en-ZA" sz="2800" dirty="0" smtClean="0"/>
            </a:br>
            <a:r>
              <a:rPr lang="en-ZA" sz="2800" dirty="0" smtClean="0"/>
              <a:t> </a:t>
            </a:r>
            <a:br>
              <a:rPr lang="en-ZA" sz="2800" dirty="0" smtClean="0"/>
            </a:br>
            <a:r>
              <a:rPr lang="en-ZA" sz="2800" dirty="0" smtClean="0"/>
              <a:t> </a:t>
            </a:r>
            <a:br>
              <a:rPr lang="en-ZA" sz="2800" dirty="0" smtClean="0"/>
            </a:br>
            <a:r>
              <a:rPr lang="en-ZA" sz="2800" dirty="0" smtClean="0"/>
              <a:t> </a:t>
            </a:r>
            <a:br>
              <a:rPr lang="en-ZA" sz="2800" dirty="0" smtClean="0"/>
            </a:br>
            <a:r>
              <a:rPr lang="en-ZA" sz="2800" dirty="0" smtClean="0"/>
              <a:t> </a:t>
            </a:r>
            <a:br>
              <a:rPr lang="en-ZA" sz="2800" dirty="0" smtClean="0"/>
            </a:br>
            <a:r>
              <a:rPr lang="en-ZA" sz="2800" dirty="0" smtClean="0"/>
              <a:t> </a:t>
            </a:r>
            <a:br>
              <a:rPr lang="en-ZA" sz="2800" dirty="0" smtClean="0"/>
            </a:br>
            <a:r>
              <a:rPr lang="en-ZA" sz="2800" dirty="0" smtClean="0"/>
              <a:t> </a:t>
            </a:r>
            <a:br>
              <a:rPr lang="en-ZA" sz="2800" dirty="0" smtClean="0"/>
            </a:br>
            <a:r>
              <a:rPr lang="en-ZA" sz="2800" dirty="0" smtClean="0"/>
              <a:t> </a:t>
            </a:r>
            <a:br>
              <a:rPr lang="en-ZA" sz="2800" dirty="0" smtClean="0"/>
            </a:br>
            <a:r>
              <a:rPr lang="en-ZA" sz="2800" dirty="0" smtClean="0"/>
              <a:t> </a:t>
            </a:r>
            <a:br>
              <a:rPr lang="en-ZA" sz="2800" dirty="0" smtClean="0"/>
            </a:br>
            <a:r>
              <a:rPr lang="en-ZA" sz="2800" dirty="0" smtClean="0"/>
              <a:t/>
            </a:r>
            <a:br>
              <a:rPr lang="en-ZA" sz="2800" dirty="0" smtClean="0"/>
            </a:br>
            <a:r>
              <a:rPr lang="en-ZA" sz="1800" dirty="0" smtClean="0"/>
              <a:t>It is evident from the graph that :-</a:t>
            </a:r>
            <a:br>
              <a:rPr lang="en-ZA" sz="1800" dirty="0" smtClean="0"/>
            </a:br>
            <a:r>
              <a:rPr lang="en-ZA" sz="1800" dirty="0" smtClean="0"/>
              <a:t>1. the human population is increasing rapidly and shows a </a:t>
            </a:r>
            <a:r>
              <a:rPr lang="en-ZA" sz="1800" b="1" dirty="0" smtClean="0"/>
              <a:t>geometric (J-shaped)</a:t>
            </a:r>
            <a:r>
              <a:rPr lang="en-ZA" sz="1800" dirty="0" smtClean="0"/>
              <a:t> growth form</a:t>
            </a:r>
            <a:br>
              <a:rPr lang="en-ZA" sz="1800" dirty="0" smtClean="0"/>
            </a:br>
            <a:r>
              <a:rPr lang="en-ZA" sz="1800" dirty="0" smtClean="0"/>
              <a:t>2. the population is </a:t>
            </a:r>
            <a:r>
              <a:rPr lang="en-ZA" sz="1800" b="1" dirty="0" smtClean="0"/>
              <a:t>doubling in shorter periods</a:t>
            </a:r>
            <a:r>
              <a:rPr lang="en-ZA" sz="1800" dirty="0" smtClean="0"/>
              <a:t/>
            </a:r>
            <a:br>
              <a:rPr lang="en-ZA" sz="1800" dirty="0" smtClean="0"/>
            </a:br>
            <a:r>
              <a:rPr lang="en-ZA" sz="1800" dirty="0" smtClean="0"/>
              <a:t>3. the next doubling period </a:t>
            </a:r>
            <a:r>
              <a:rPr lang="en-ZA" sz="1800" b="1" dirty="0" smtClean="0"/>
              <a:t>(8 000 million</a:t>
            </a:r>
            <a:r>
              <a:rPr lang="en-ZA" sz="1800" dirty="0" smtClean="0"/>
              <a:t>) has been calculated to be in the year </a:t>
            </a:r>
            <a:r>
              <a:rPr lang="en-ZA" sz="1800" b="1" dirty="0" smtClean="0"/>
              <a:t>2010 </a:t>
            </a:r>
            <a:r>
              <a:rPr lang="en-ZA" sz="1800" dirty="0" smtClean="0"/>
              <a:t>– a doubling period of </a:t>
            </a:r>
            <a:r>
              <a:rPr lang="en-ZA" sz="1800" b="1" dirty="0" smtClean="0"/>
              <a:t>35 years</a:t>
            </a:r>
            <a:r>
              <a:rPr lang="en-ZA" sz="1800" dirty="0" smtClean="0"/>
              <a:t/>
            </a:r>
            <a:br>
              <a:rPr lang="en-ZA" sz="1800" dirty="0" smtClean="0"/>
            </a:br>
            <a:r>
              <a:rPr lang="en-ZA" sz="1800" dirty="0" smtClean="0"/>
              <a:t>4. this increase in population </a:t>
            </a:r>
            <a:r>
              <a:rPr lang="en-ZA" sz="1800" b="1" dirty="0" smtClean="0"/>
              <a:t>CANNOT </a:t>
            </a:r>
            <a:r>
              <a:rPr lang="en-ZA" sz="1800" dirty="0" smtClean="0"/>
              <a:t>go on indefinitely – as environmental resistance (shortage of food, O</a:t>
            </a:r>
            <a:r>
              <a:rPr lang="en-ZA" sz="1800" baseline="-25000" dirty="0" smtClean="0"/>
              <a:t>2 </a:t>
            </a:r>
            <a:r>
              <a:rPr lang="en-ZA" sz="1800" dirty="0" smtClean="0"/>
              <a:t> and living space) increases – something has to give – unless </a:t>
            </a:r>
            <a:r>
              <a:rPr lang="en-ZA" sz="1800" b="1" dirty="0" smtClean="0"/>
              <a:t>we </a:t>
            </a:r>
            <a:r>
              <a:rPr lang="en-ZA" sz="1800" dirty="0" smtClean="0"/>
              <a:t>are able to stabilise the population at the carrying capacity of the world</a:t>
            </a:r>
            <a:br>
              <a:rPr lang="en-ZA" sz="1800" dirty="0" smtClean="0"/>
            </a:br>
            <a:r>
              <a:rPr lang="en-US" sz="1800" dirty="0" smtClean="0"/>
              <a:t> </a:t>
            </a:r>
            <a:r>
              <a:rPr lang="en-ZA" sz="1800" dirty="0" smtClean="0"/>
              <a:t/>
            </a:r>
            <a:br>
              <a:rPr lang="en-ZA" sz="1800" dirty="0" smtClean="0"/>
            </a:br>
            <a:endParaRPr lang="en-ZA" sz="1800" dirty="0" smtClean="0">
              <a:latin typeface="Arial" charset="0"/>
              <a:cs typeface="Arial" charset="0"/>
            </a:endParaRPr>
          </a:p>
        </p:txBody>
      </p:sp>
      <p:sp>
        <p:nvSpPr>
          <p:cNvPr id="43012" name="TextBox 7"/>
          <p:cNvSpPr txBox="1">
            <a:spLocks noChangeArrowheads="1"/>
          </p:cNvSpPr>
          <p:nvPr/>
        </p:nvSpPr>
        <p:spPr bwMode="auto">
          <a:xfrm>
            <a:off x="395288" y="333374"/>
            <a:ext cx="3455987" cy="2646878"/>
          </a:xfrm>
          <a:prstGeom prst="rect">
            <a:avLst/>
          </a:prstGeom>
          <a:noFill/>
          <a:ln w="9525">
            <a:noFill/>
            <a:miter lim="800000"/>
            <a:headEnd/>
            <a:tailEnd/>
          </a:ln>
        </p:spPr>
        <p:txBody>
          <a:bodyPr wrap="square">
            <a:spAutoFit/>
          </a:bodyPr>
          <a:lstStyle/>
          <a:p>
            <a:r>
              <a:rPr lang="en-ZA" sz="2800" b="1" dirty="0" smtClean="0"/>
              <a:t>See pg 309-310</a:t>
            </a:r>
          </a:p>
          <a:p>
            <a:r>
              <a:rPr lang="en-ZA" sz="2800" b="1" dirty="0" smtClean="0"/>
              <a:t>The time for doubling of the human population is_______</a:t>
            </a:r>
          </a:p>
          <a:p>
            <a:r>
              <a:rPr lang="en-ZA" b="1" dirty="0" smtClean="0"/>
              <a:t>Trend </a:t>
            </a:r>
            <a:r>
              <a:rPr lang="en-ZA" b="1" dirty="0"/>
              <a:t>in the human population growth </a:t>
            </a:r>
            <a:r>
              <a:rPr lang="en-ZA" b="1" dirty="0" smtClean="0"/>
              <a:t>from </a:t>
            </a:r>
            <a:r>
              <a:rPr lang="en-ZA" b="1" dirty="0"/>
              <a:t>1650 to the present moment</a:t>
            </a:r>
            <a:endParaRPr lang="en-Z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609600"/>
          </a:xfrm>
          <a:solidFill>
            <a:schemeClr val="accent6">
              <a:lumMod val="60000"/>
              <a:lumOff val="40000"/>
            </a:schemeClr>
          </a:solidFill>
        </p:spPr>
        <p:txBody>
          <a:bodyPr>
            <a:normAutofit/>
          </a:bodyPr>
          <a:lstStyle/>
          <a:p>
            <a:pPr eaLnBrk="1" hangingPunct="1"/>
            <a:r>
              <a:rPr lang="en-US" sz="2800" b="1" dirty="0" smtClean="0">
                <a:solidFill>
                  <a:schemeClr val="accent6">
                    <a:lumMod val="50000"/>
                  </a:schemeClr>
                </a:solidFill>
              </a:rPr>
              <a:t>Countries can be divided into two groups</a:t>
            </a:r>
          </a:p>
        </p:txBody>
      </p:sp>
      <p:sp>
        <p:nvSpPr>
          <p:cNvPr id="3" name="Content Placeholder 2"/>
          <p:cNvSpPr>
            <a:spLocks noGrp="1"/>
          </p:cNvSpPr>
          <p:nvPr>
            <p:ph idx="1"/>
          </p:nvPr>
        </p:nvSpPr>
        <p:spPr>
          <a:xfrm>
            <a:off x="838200" y="838200"/>
            <a:ext cx="7162800" cy="5257800"/>
          </a:xfrm>
        </p:spPr>
        <p:txBody>
          <a:bodyPr>
            <a:normAutofit fontScale="85000" lnSpcReduction="10000"/>
          </a:bodyPr>
          <a:lstStyle/>
          <a:p>
            <a:pPr eaLnBrk="1" hangingPunct="1">
              <a:buFont typeface="Arial" charset="0"/>
              <a:buNone/>
            </a:pPr>
            <a:r>
              <a:rPr lang="en-US" sz="3200" b="1" dirty="0" smtClean="0">
                <a:solidFill>
                  <a:schemeClr val="accent6">
                    <a:lumMod val="50000"/>
                  </a:schemeClr>
                </a:solidFill>
                <a:latin typeface="Arial" pitchFamily="34" charset="0"/>
                <a:cs typeface="Arial" pitchFamily="34" charset="0"/>
              </a:rPr>
              <a:t>Developed countries </a:t>
            </a:r>
          </a:p>
          <a:p>
            <a:pPr eaLnBrk="1" hangingPunct="1"/>
            <a:r>
              <a:rPr lang="en-US" sz="3200" dirty="0" smtClean="0">
                <a:solidFill>
                  <a:schemeClr val="accent6">
                    <a:lumMod val="50000"/>
                  </a:schemeClr>
                </a:solidFill>
                <a:latin typeface="Arial" pitchFamily="34" charset="0"/>
                <a:cs typeface="Arial" pitchFamily="34" charset="0"/>
              </a:rPr>
              <a:t>They have a slow population growth (0,1% per year) some are even declining </a:t>
            </a:r>
          </a:p>
          <a:p>
            <a:pPr eaLnBrk="1" hangingPunct="1"/>
            <a:r>
              <a:rPr lang="en-US" sz="3200" dirty="0" smtClean="0">
                <a:solidFill>
                  <a:schemeClr val="accent6">
                    <a:lumMod val="50000"/>
                  </a:schemeClr>
                </a:solidFill>
                <a:latin typeface="Arial" pitchFamily="34" charset="0"/>
                <a:cs typeface="Arial" pitchFamily="34" charset="0"/>
              </a:rPr>
              <a:t>High standard of living</a:t>
            </a:r>
          </a:p>
          <a:p>
            <a:pPr eaLnBrk="1" hangingPunct="1"/>
            <a:r>
              <a:rPr lang="en-US" sz="3200" dirty="0" smtClean="0">
                <a:solidFill>
                  <a:schemeClr val="accent6">
                    <a:lumMod val="50000"/>
                  </a:schemeClr>
                </a:solidFill>
                <a:latin typeface="Arial" pitchFamily="34" charset="0"/>
                <a:cs typeface="Arial" pitchFamily="34" charset="0"/>
              </a:rPr>
              <a:t>Examples: North America, Europe, Japan</a:t>
            </a:r>
          </a:p>
          <a:p>
            <a:pPr eaLnBrk="1" hangingPunct="1"/>
            <a:endParaRPr lang="en-US" sz="3200" dirty="0" smtClean="0">
              <a:solidFill>
                <a:schemeClr val="accent6">
                  <a:lumMod val="50000"/>
                </a:schemeClr>
              </a:solidFill>
              <a:latin typeface="Arial" pitchFamily="34" charset="0"/>
              <a:cs typeface="Arial" pitchFamily="34" charset="0"/>
            </a:endParaRPr>
          </a:p>
          <a:p>
            <a:pPr eaLnBrk="1" hangingPunct="1">
              <a:buFont typeface="Arial" charset="0"/>
              <a:buNone/>
            </a:pPr>
            <a:r>
              <a:rPr lang="en-US" sz="3200" b="1" dirty="0" smtClean="0">
                <a:solidFill>
                  <a:schemeClr val="accent6">
                    <a:lumMod val="50000"/>
                  </a:schemeClr>
                </a:solidFill>
                <a:latin typeface="Arial" pitchFamily="34" charset="0"/>
                <a:cs typeface="Arial" pitchFamily="34" charset="0"/>
              </a:rPr>
              <a:t>Developing countries</a:t>
            </a:r>
          </a:p>
          <a:p>
            <a:pPr eaLnBrk="1" hangingPunct="1"/>
            <a:r>
              <a:rPr lang="en-US" sz="3200" dirty="0" smtClean="0">
                <a:solidFill>
                  <a:schemeClr val="accent6">
                    <a:lumMod val="50000"/>
                  </a:schemeClr>
                </a:solidFill>
                <a:latin typeface="Arial" pitchFamily="34" charset="0"/>
                <a:cs typeface="Arial" pitchFamily="34" charset="0"/>
              </a:rPr>
              <a:t>Rapid population growth (1,6% per year)</a:t>
            </a:r>
          </a:p>
          <a:p>
            <a:pPr eaLnBrk="1" hangingPunct="1"/>
            <a:r>
              <a:rPr lang="en-US" sz="3200" dirty="0" smtClean="0">
                <a:solidFill>
                  <a:schemeClr val="accent6">
                    <a:lumMod val="50000"/>
                  </a:schemeClr>
                </a:solidFill>
                <a:latin typeface="Arial" pitchFamily="34" charset="0"/>
                <a:cs typeface="Arial" pitchFamily="34" charset="0"/>
              </a:rPr>
              <a:t>Lower standard of living</a:t>
            </a:r>
          </a:p>
          <a:p>
            <a:pPr eaLnBrk="1" hangingPunct="1"/>
            <a:r>
              <a:rPr lang="en-US" sz="3200" dirty="0" smtClean="0">
                <a:solidFill>
                  <a:schemeClr val="accent6">
                    <a:lumMod val="50000"/>
                  </a:schemeClr>
                </a:solidFill>
                <a:latin typeface="Arial" pitchFamily="34" charset="0"/>
                <a:cs typeface="Arial" pitchFamily="34" charset="0"/>
              </a:rPr>
              <a:t>Examples:  Latin America, Africa, Asia</a:t>
            </a:r>
          </a:p>
          <a:p>
            <a:pPr eaLnBrk="1" hangingPunct="1"/>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to="" calcmode="lin" valueType="num">
                                      <p:cBhvr>
                                        <p:cTn id="42"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304800"/>
            <a:ext cx="9144000" cy="609600"/>
          </a:xfrm>
          <a:solidFill>
            <a:schemeClr val="accent6">
              <a:lumMod val="60000"/>
              <a:lumOff val="40000"/>
            </a:schemeClr>
          </a:solidFill>
        </p:spPr>
        <p:txBody>
          <a:bodyPr>
            <a:normAutofit/>
          </a:bodyPr>
          <a:lstStyle/>
          <a:p>
            <a:pPr eaLnBrk="1" hangingPunct="1"/>
            <a:r>
              <a:rPr lang="en-US" sz="2800" b="1" dirty="0" smtClean="0">
                <a:solidFill>
                  <a:schemeClr val="accent6">
                    <a:lumMod val="50000"/>
                  </a:schemeClr>
                </a:solidFill>
              </a:rPr>
              <a:t>Estimated population size for the future</a:t>
            </a:r>
          </a:p>
        </p:txBody>
      </p:sp>
      <p:sp>
        <p:nvSpPr>
          <p:cNvPr id="3" name="Content Placeholder 2"/>
          <p:cNvSpPr>
            <a:spLocks noGrp="1"/>
          </p:cNvSpPr>
          <p:nvPr>
            <p:ph idx="1"/>
          </p:nvPr>
        </p:nvSpPr>
        <p:spPr>
          <a:xfrm>
            <a:off x="457200" y="1143000"/>
            <a:ext cx="8229600" cy="5334000"/>
          </a:xfrm>
        </p:spPr>
        <p:txBody>
          <a:bodyPr>
            <a:normAutofit/>
          </a:bodyPr>
          <a:lstStyle/>
          <a:p>
            <a:pPr eaLnBrk="1" hangingPunct="1">
              <a:buFont typeface="Arial" charset="0"/>
              <a:buNone/>
            </a:pPr>
            <a:r>
              <a:rPr lang="en-US" sz="2800" dirty="0" smtClean="0">
                <a:latin typeface="Arial" pitchFamily="34" charset="0"/>
                <a:cs typeface="Arial" pitchFamily="34" charset="0"/>
              </a:rPr>
              <a:t>Estimation is done as follows:</a:t>
            </a:r>
          </a:p>
          <a:p>
            <a:pPr eaLnBrk="1" hangingPunct="1"/>
            <a:r>
              <a:rPr lang="en-US" sz="2800" dirty="0" smtClean="0">
                <a:latin typeface="Arial" pitchFamily="34" charset="0"/>
                <a:cs typeface="Arial" pitchFamily="34" charset="0"/>
              </a:rPr>
              <a:t>Studying present trends of population growth and calculation of the present growth rate</a:t>
            </a:r>
          </a:p>
          <a:p>
            <a:pPr eaLnBrk="1" hangingPunct="1"/>
            <a:r>
              <a:rPr lang="en-US" sz="2800" dirty="0" smtClean="0">
                <a:latin typeface="Arial" pitchFamily="34" charset="0"/>
                <a:cs typeface="Arial" pitchFamily="34" charset="0"/>
              </a:rPr>
              <a:t>Extending this trend into the future to project population figures for years to come</a:t>
            </a:r>
          </a:p>
          <a:p>
            <a:pPr eaLnBrk="1" hangingPunct="1"/>
            <a:r>
              <a:rPr lang="en-US" sz="2800" dirty="0" smtClean="0">
                <a:latin typeface="Arial" pitchFamily="34" charset="0"/>
                <a:cs typeface="Arial" pitchFamily="34" charset="0"/>
              </a:rPr>
              <a:t>One such projection indicates that human population would be more than 7000 million by the year 2010 and about 8000 million by 2019</a:t>
            </a:r>
          </a:p>
          <a:p>
            <a:pPr eaLnBrk="1" hangingPunct="1"/>
            <a:r>
              <a:rPr lang="en-US" sz="2800" dirty="0" smtClean="0">
                <a:latin typeface="Arial" pitchFamily="34" charset="0"/>
                <a:cs typeface="Arial" pitchFamily="34" charset="0"/>
              </a:rPr>
              <a:t>Another estimation indicates the human population will reach 8000 in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6">
              <a:lumMod val="60000"/>
              <a:lumOff val="40000"/>
            </a:schemeClr>
          </a:solidFill>
        </p:spPr>
        <p:txBody>
          <a:bodyPr/>
          <a:lstStyle/>
          <a:p>
            <a:pPr eaLnBrk="1" hangingPunct="1">
              <a:defRPr/>
            </a:pPr>
            <a:r>
              <a:rPr lang="en-US" sz="3200" b="1" dirty="0" smtClean="0">
                <a:solidFill>
                  <a:schemeClr val="accent6">
                    <a:lumMod val="75000"/>
                  </a:schemeClr>
                </a:solidFill>
              </a:rPr>
              <a:t>Forecasts of the human population in South Africa over the next 20 years</a:t>
            </a:r>
            <a:endParaRPr lang="en-US" sz="3200" b="1" dirty="0">
              <a:solidFill>
                <a:schemeClr val="accent6">
                  <a:lumMod val="75000"/>
                </a:schemeClr>
              </a:solidFill>
            </a:endParaRPr>
          </a:p>
        </p:txBody>
      </p:sp>
      <p:sp>
        <p:nvSpPr>
          <p:cNvPr id="3" name="Content Placeholder 2"/>
          <p:cNvSpPr>
            <a:spLocks noGrp="1"/>
          </p:cNvSpPr>
          <p:nvPr>
            <p:ph idx="1"/>
          </p:nvPr>
        </p:nvSpPr>
        <p:spPr>
          <a:xfrm>
            <a:off x="685800" y="1219200"/>
            <a:ext cx="8001000" cy="4648200"/>
          </a:xfrm>
        </p:spPr>
        <p:txBody>
          <a:bodyPr/>
          <a:lstStyle/>
          <a:p>
            <a:pPr eaLnBrk="1" hangingPunct="1"/>
            <a:r>
              <a:rPr lang="en-US" dirty="0" smtClean="0"/>
              <a:t>The rate of population increase is dropping</a:t>
            </a:r>
          </a:p>
          <a:p>
            <a:pPr eaLnBrk="1" hangingPunct="1"/>
            <a:r>
              <a:rPr lang="en-US" dirty="0" smtClean="0"/>
              <a:t>This is mainly due to HIV/AIDS</a:t>
            </a:r>
          </a:p>
          <a:p>
            <a:pPr eaLnBrk="1" hangingPunct="1"/>
            <a:r>
              <a:rPr lang="en-US" dirty="0" smtClean="0"/>
              <a:t>The birth rate has also decreased</a:t>
            </a:r>
          </a:p>
          <a:p>
            <a:pPr eaLnBrk="1" hangingPunct="1"/>
            <a:r>
              <a:rPr lang="en-US" dirty="0" smtClean="0"/>
              <a:t>BUT the birth rate is still higher than the death rate</a:t>
            </a:r>
          </a:p>
          <a:p>
            <a:pPr eaLnBrk="1" hangingPunct="1"/>
            <a:r>
              <a:rPr lang="en-US" dirty="0" smtClean="0"/>
              <a:t>There is also a big influx of uncontrolled immigrants to South Africa from Africa which masks the effect of HIV/AIDS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The impact of increasing human populations</a:t>
            </a:r>
            <a:endParaRPr lang="en-ZA" dirty="0"/>
          </a:p>
        </p:txBody>
      </p:sp>
      <p:sp>
        <p:nvSpPr>
          <p:cNvPr id="3" name="Content Placeholder 2"/>
          <p:cNvSpPr>
            <a:spLocks noGrp="1"/>
          </p:cNvSpPr>
          <p:nvPr>
            <p:ph idx="1"/>
          </p:nvPr>
        </p:nvSpPr>
        <p:spPr/>
        <p:txBody>
          <a:bodyPr/>
          <a:lstStyle/>
          <a:p>
            <a:endParaRPr lang="en-Z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31800" y="1142984"/>
            <a:ext cx="8712200" cy="1143000"/>
          </a:xfrm>
        </p:spPr>
        <p:txBody>
          <a:bodyPr>
            <a:normAutofit fontScale="90000"/>
          </a:bodyPr>
          <a:lstStyle/>
          <a:p>
            <a:pPr algn="l" eaLnBrk="1" hangingPunct="1"/>
            <a:r>
              <a:rPr lang="en-ZA" sz="2800" dirty="0" smtClean="0"/>
              <a:t>the impact of a person, city, or country on the ecology of a local area or the whole planet. It is a measure of how much land and water a person, city or country needs and the wastes that are produced.</a:t>
            </a:r>
          </a:p>
        </p:txBody>
      </p:sp>
      <p:pic>
        <p:nvPicPr>
          <p:cNvPr id="55299" name="Content Placeholder 3" descr="ecological footprint1.jpg"/>
          <p:cNvPicPr>
            <a:picLocks noGrp="1" noChangeAspect="1"/>
          </p:cNvPicPr>
          <p:nvPr>
            <p:ph idx="1"/>
          </p:nvPr>
        </p:nvPicPr>
        <p:blipFill>
          <a:blip r:embed="rId3"/>
          <a:srcRect/>
          <a:stretch>
            <a:fillRect/>
          </a:stretch>
        </p:blipFill>
        <p:spPr>
          <a:xfrm>
            <a:off x="2285984" y="2214554"/>
            <a:ext cx="5929354" cy="4382950"/>
          </a:xfrm>
        </p:spPr>
      </p:pic>
      <p:sp>
        <p:nvSpPr>
          <p:cNvPr id="4" name="Title 1"/>
          <p:cNvSpPr txBox="1">
            <a:spLocks/>
          </p:cNvSpPr>
          <p:nvPr/>
        </p:nvSpPr>
        <p:spPr>
          <a:xfrm>
            <a:off x="428596"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B050"/>
                </a:solidFill>
                <a:effectLst/>
                <a:uLnTx/>
                <a:uFillTx/>
                <a:latin typeface="+mj-lt"/>
                <a:ea typeface="+mj-ea"/>
                <a:cs typeface="+mj-cs"/>
              </a:rPr>
              <a:t>ECOLOGICAL FOOTPRINT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p:txBody>
          <a:bodyPr/>
          <a:lstStyle/>
          <a:p>
            <a:r>
              <a:rPr lang="en-US" dirty="0" smtClean="0"/>
              <a:t>It refers to the area of land </a:t>
            </a:r>
            <a:r>
              <a:rPr lang="en-US" dirty="0" smtClean="0"/>
              <a:t>we require </a:t>
            </a:r>
            <a:r>
              <a:rPr lang="en-US" dirty="0" smtClean="0"/>
              <a:t>to support </a:t>
            </a:r>
            <a:r>
              <a:rPr lang="en-US" dirty="0" smtClean="0"/>
              <a:t>our lifestyle</a:t>
            </a:r>
            <a:r>
              <a:rPr lang="en-US" dirty="0" smtClean="0"/>
              <a:t>.</a:t>
            </a:r>
          </a:p>
          <a:p>
            <a:r>
              <a:rPr lang="en-US" dirty="0" smtClean="0"/>
              <a:t>It shows how much productive land and water is used to produce all the resources we need and to absorb all the waste we make</a:t>
            </a:r>
          </a:p>
        </p:txBody>
      </p:sp>
      <p:sp>
        <p:nvSpPr>
          <p:cNvPr id="5" name="Title 4"/>
          <p:cNvSpPr>
            <a:spLocks noGrp="1"/>
          </p:cNvSpPr>
          <p:nvPr>
            <p:ph type="title"/>
          </p:nvPr>
        </p:nvSpPr>
        <p:spPr/>
        <p:txBody>
          <a:bodyPr/>
          <a:lstStyle/>
          <a:p>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28625" y="142875"/>
            <a:ext cx="8229600" cy="1143000"/>
          </a:xfrm>
        </p:spPr>
        <p:txBody>
          <a:bodyPr rtlCol="0">
            <a:normAutofit fontScale="90000"/>
          </a:bodyPr>
          <a:lstStyle/>
          <a:p>
            <a:pPr eaLnBrk="1" fontAlgn="auto" hangingPunct="1">
              <a:spcAft>
                <a:spcPts val="0"/>
              </a:spcAft>
              <a:defRPr/>
            </a:pPr>
            <a:r>
              <a:rPr lang="en-ZA" sz="2800" dirty="0" smtClean="0"/>
              <a:t>The effect of high population growth on the environment (depletion of resources and increased pollution)</a:t>
            </a:r>
          </a:p>
        </p:txBody>
      </p:sp>
      <p:pic>
        <p:nvPicPr>
          <p:cNvPr id="53251" name="Content Placeholder 3" descr="Prediction 2020.jpg"/>
          <p:cNvPicPr>
            <a:picLocks noGrp="1" noChangeAspect="1"/>
          </p:cNvPicPr>
          <p:nvPr>
            <p:ph idx="1"/>
          </p:nvPr>
        </p:nvPicPr>
        <p:blipFill>
          <a:blip r:embed="rId3"/>
          <a:srcRect/>
          <a:stretch>
            <a:fillRect/>
          </a:stretch>
        </p:blipFill>
        <p:spPr>
          <a:xfrm>
            <a:off x="284163" y="1571625"/>
            <a:ext cx="8859837" cy="528637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ZA" dirty="0" smtClean="0"/>
              <a:t/>
            </a:r>
            <a:br>
              <a:rPr lang="en-ZA" dirty="0" smtClean="0"/>
            </a:br>
            <a:r>
              <a:rPr lang="en-ZA" dirty="0" smtClean="0"/>
              <a:t/>
            </a:r>
            <a:br>
              <a:rPr lang="en-ZA" dirty="0" smtClean="0"/>
            </a:br>
            <a:endParaRPr lang="en-ZA" dirty="0" smtClean="0"/>
          </a:p>
        </p:txBody>
      </p:sp>
      <p:sp>
        <p:nvSpPr>
          <p:cNvPr id="3" name="Content Placeholder 2"/>
          <p:cNvSpPr>
            <a:spLocks noGrp="1"/>
          </p:cNvSpPr>
          <p:nvPr>
            <p:ph idx="1"/>
          </p:nvPr>
        </p:nvSpPr>
        <p:spPr>
          <a:xfrm>
            <a:off x="395288" y="188913"/>
            <a:ext cx="8229600" cy="1800225"/>
          </a:xfrm>
        </p:spPr>
        <p:txBody>
          <a:bodyPr rtlCol="0">
            <a:normAutofit fontScale="77500" lnSpcReduction="20000"/>
          </a:bodyPr>
          <a:lstStyle/>
          <a:p>
            <a:pPr eaLnBrk="1" fontAlgn="auto" hangingPunct="1">
              <a:spcAft>
                <a:spcPts val="0"/>
              </a:spcAft>
              <a:buFont typeface="Arial" pitchFamily="34" charset="0"/>
              <a:buChar char="•"/>
              <a:defRPr/>
            </a:pPr>
            <a:r>
              <a:rPr lang="en-ZA" dirty="0" smtClean="0"/>
              <a:t>According to the Global Footprint Network, humanity uses the equivalent of 1.3 planets to provide the amount of resources we consume and absorb the waste we produce. This means it now takes the Earth one year and four months to regenerate what we deplete in a year.</a:t>
            </a:r>
          </a:p>
        </p:txBody>
      </p:sp>
      <p:pic>
        <p:nvPicPr>
          <p:cNvPr id="57348" name="Picture 4" descr="Ecological footprint.5.jpg"/>
          <p:cNvPicPr>
            <a:picLocks noChangeAspect="1"/>
          </p:cNvPicPr>
          <p:nvPr/>
        </p:nvPicPr>
        <p:blipFill>
          <a:blip r:embed="rId3"/>
          <a:srcRect/>
          <a:stretch>
            <a:fillRect/>
          </a:stretch>
        </p:blipFill>
        <p:spPr bwMode="auto">
          <a:xfrm>
            <a:off x="1403350" y="1916113"/>
            <a:ext cx="5943600" cy="470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0"/>
            <a:ext cx="8229600" cy="1143000"/>
          </a:xfrm>
        </p:spPr>
        <p:txBody>
          <a:bodyPr>
            <a:normAutofit/>
          </a:bodyPr>
          <a:lstStyle/>
          <a:p>
            <a:r>
              <a:rPr lang="en-US" sz="3200" b="1" smtClean="0">
                <a:solidFill>
                  <a:srgbClr val="00B050"/>
                </a:solidFill>
              </a:rPr>
              <a:t>Comparison between developed and developing countries’ ecological footprints</a:t>
            </a:r>
          </a:p>
        </p:txBody>
      </p:sp>
      <p:sp>
        <p:nvSpPr>
          <p:cNvPr id="40963" name="Content Placeholder 2"/>
          <p:cNvSpPr>
            <a:spLocks noGrp="1"/>
          </p:cNvSpPr>
          <p:nvPr>
            <p:ph idx="1"/>
          </p:nvPr>
        </p:nvSpPr>
        <p:spPr>
          <a:xfrm>
            <a:off x="0" y="1295400"/>
            <a:ext cx="9144000" cy="5562600"/>
          </a:xfrm>
        </p:spPr>
        <p:txBody>
          <a:bodyPr/>
          <a:lstStyle/>
          <a:p>
            <a:r>
              <a:rPr lang="en-US" sz="2800" smtClean="0"/>
              <a:t>Developed countries have a low population growth, but high individual resource demands, far above basic requirements for survival</a:t>
            </a:r>
          </a:p>
          <a:p>
            <a:r>
              <a:rPr lang="en-US" sz="2800" smtClean="0"/>
              <a:t>They have the biggest ecological footprints. Their economy  requires far more land, energy and water and produce much more waste than developing countries</a:t>
            </a:r>
          </a:p>
          <a:p>
            <a:r>
              <a:rPr lang="en-US" sz="2800" smtClean="0"/>
              <a:t>Developing countries have a high population growth and tend to exploit a country’s forests and other natural resources</a:t>
            </a:r>
          </a:p>
          <a:p>
            <a:r>
              <a:rPr lang="en-US" sz="2800" smtClean="0"/>
              <a:t>The environment becomes degraded as the demands of the large population increase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8229600" cy="639763"/>
          </a:xfrm>
        </p:spPr>
        <p:txBody>
          <a:bodyPr>
            <a:normAutofit fontScale="90000"/>
          </a:bodyPr>
          <a:lstStyle/>
          <a:p>
            <a:r>
              <a:rPr lang="en-US" b="1" smtClean="0">
                <a:solidFill>
                  <a:srgbClr val="00B050"/>
                </a:solidFill>
              </a:rPr>
              <a:t>Ecological Footprints</a:t>
            </a:r>
            <a:endParaRPr lang="en-US" smtClean="0"/>
          </a:p>
        </p:txBody>
      </p:sp>
      <p:cxnSp>
        <p:nvCxnSpPr>
          <p:cNvPr id="5" name="Straight Connector 4"/>
          <p:cNvCxnSpPr/>
          <p:nvPr/>
        </p:nvCxnSpPr>
        <p:spPr>
          <a:xfrm rot="5400000">
            <a:off x="2894001" y="2223079"/>
            <a:ext cx="2928164" cy="79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381000" y="847725"/>
            <a:ext cx="3962400" cy="523875"/>
          </a:xfrm>
          <a:prstGeom prst="rect">
            <a:avLst/>
          </a:prstGeom>
          <a:noFill/>
          <a:ln w="9525">
            <a:noFill/>
            <a:miter lim="800000"/>
            <a:headEnd/>
            <a:tailEnd/>
          </a:ln>
        </p:spPr>
        <p:txBody>
          <a:bodyPr>
            <a:spAutoFit/>
          </a:bodyPr>
          <a:lstStyle/>
          <a:p>
            <a:r>
              <a:rPr lang="en-US" sz="2800" b="1">
                <a:solidFill>
                  <a:srgbClr val="EA3522"/>
                </a:solidFill>
              </a:rPr>
              <a:t>Developing countries</a:t>
            </a:r>
          </a:p>
        </p:txBody>
      </p:sp>
      <p:sp>
        <p:nvSpPr>
          <p:cNvPr id="7" name="TextBox 6"/>
          <p:cNvSpPr txBox="1">
            <a:spLocks noChangeArrowheads="1"/>
          </p:cNvSpPr>
          <p:nvPr/>
        </p:nvSpPr>
        <p:spPr bwMode="auto">
          <a:xfrm>
            <a:off x="4953000" y="847725"/>
            <a:ext cx="3962400" cy="523875"/>
          </a:xfrm>
          <a:prstGeom prst="rect">
            <a:avLst/>
          </a:prstGeom>
          <a:noFill/>
          <a:ln w="9525">
            <a:noFill/>
            <a:miter lim="800000"/>
            <a:headEnd/>
            <a:tailEnd/>
          </a:ln>
        </p:spPr>
        <p:txBody>
          <a:bodyPr>
            <a:spAutoFit/>
          </a:bodyPr>
          <a:lstStyle/>
          <a:p>
            <a:r>
              <a:rPr lang="en-US" sz="2800" b="1">
                <a:solidFill>
                  <a:srgbClr val="EA3522"/>
                </a:solidFill>
              </a:rPr>
              <a:t>Developed countries</a:t>
            </a:r>
          </a:p>
        </p:txBody>
      </p:sp>
      <p:sp>
        <p:nvSpPr>
          <p:cNvPr id="8" name="Rectangle 7"/>
          <p:cNvSpPr>
            <a:spLocks noChangeArrowheads="1"/>
          </p:cNvSpPr>
          <p:nvPr/>
        </p:nvSpPr>
        <p:spPr bwMode="auto">
          <a:xfrm>
            <a:off x="4786314" y="1571612"/>
            <a:ext cx="3440113" cy="461962"/>
          </a:xfrm>
          <a:prstGeom prst="rect">
            <a:avLst/>
          </a:prstGeom>
          <a:noFill/>
          <a:ln w="9525">
            <a:noFill/>
            <a:miter lim="800000"/>
            <a:headEnd/>
            <a:tailEnd/>
          </a:ln>
        </p:spPr>
        <p:txBody>
          <a:bodyPr wrap="none">
            <a:spAutoFit/>
          </a:bodyPr>
          <a:lstStyle/>
          <a:p>
            <a:r>
              <a:rPr lang="en-US" sz="2400" dirty="0"/>
              <a:t>A low population growth</a:t>
            </a:r>
          </a:p>
        </p:txBody>
      </p:sp>
      <p:sp>
        <p:nvSpPr>
          <p:cNvPr id="9" name="Rectangle 8"/>
          <p:cNvSpPr>
            <a:spLocks noChangeArrowheads="1"/>
          </p:cNvSpPr>
          <p:nvPr/>
        </p:nvSpPr>
        <p:spPr bwMode="auto">
          <a:xfrm>
            <a:off x="500034" y="1571612"/>
            <a:ext cx="3644900" cy="461962"/>
          </a:xfrm>
          <a:prstGeom prst="rect">
            <a:avLst/>
          </a:prstGeom>
          <a:noFill/>
          <a:ln w="9525">
            <a:noFill/>
            <a:miter lim="800000"/>
            <a:headEnd/>
            <a:tailEnd/>
          </a:ln>
        </p:spPr>
        <p:txBody>
          <a:bodyPr wrap="none">
            <a:spAutoFit/>
          </a:bodyPr>
          <a:lstStyle/>
          <a:p>
            <a:r>
              <a:rPr lang="en-US" sz="2400" dirty="0"/>
              <a:t>A high population growth </a:t>
            </a:r>
          </a:p>
        </p:txBody>
      </p:sp>
      <p:sp>
        <p:nvSpPr>
          <p:cNvPr id="11" name="Rectangle 10"/>
          <p:cNvSpPr>
            <a:spLocks noChangeArrowheads="1"/>
          </p:cNvSpPr>
          <p:nvPr/>
        </p:nvSpPr>
        <p:spPr bwMode="auto">
          <a:xfrm>
            <a:off x="4681538" y="2428868"/>
            <a:ext cx="4462462" cy="461963"/>
          </a:xfrm>
          <a:prstGeom prst="rect">
            <a:avLst/>
          </a:prstGeom>
          <a:noFill/>
          <a:ln w="9525">
            <a:noFill/>
            <a:miter lim="800000"/>
            <a:headEnd/>
            <a:tailEnd/>
          </a:ln>
        </p:spPr>
        <p:txBody>
          <a:bodyPr wrap="none">
            <a:spAutoFit/>
          </a:bodyPr>
          <a:lstStyle/>
          <a:p>
            <a:r>
              <a:rPr lang="en-US" sz="2400" dirty="0"/>
              <a:t>Over consumption of resources</a:t>
            </a:r>
          </a:p>
        </p:txBody>
      </p:sp>
      <p:sp>
        <p:nvSpPr>
          <p:cNvPr id="12" name="Rectangle 11"/>
          <p:cNvSpPr>
            <a:spLocks noChangeArrowheads="1"/>
          </p:cNvSpPr>
          <p:nvPr/>
        </p:nvSpPr>
        <p:spPr bwMode="auto">
          <a:xfrm>
            <a:off x="0" y="2285992"/>
            <a:ext cx="4495800" cy="830263"/>
          </a:xfrm>
          <a:prstGeom prst="rect">
            <a:avLst/>
          </a:prstGeom>
          <a:noFill/>
          <a:ln w="9525">
            <a:noFill/>
            <a:miter lim="800000"/>
            <a:headEnd/>
            <a:tailEnd/>
          </a:ln>
        </p:spPr>
        <p:txBody>
          <a:bodyPr>
            <a:spAutoFit/>
          </a:bodyPr>
          <a:lstStyle/>
          <a:p>
            <a:r>
              <a:rPr lang="en-US" sz="2400" dirty="0"/>
              <a:t>Demand on resources increase as population increase</a:t>
            </a:r>
          </a:p>
        </p:txBody>
      </p:sp>
      <p:sp>
        <p:nvSpPr>
          <p:cNvPr id="13" name="Rectangle 12"/>
          <p:cNvSpPr>
            <a:spLocks noChangeArrowheads="1"/>
          </p:cNvSpPr>
          <p:nvPr/>
        </p:nvSpPr>
        <p:spPr bwMode="auto">
          <a:xfrm>
            <a:off x="4929190" y="3286124"/>
            <a:ext cx="2255837" cy="461963"/>
          </a:xfrm>
          <a:prstGeom prst="rect">
            <a:avLst/>
          </a:prstGeom>
          <a:noFill/>
          <a:ln w="9525">
            <a:noFill/>
            <a:miter lim="800000"/>
            <a:headEnd/>
            <a:tailEnd/>
          </a:ln>
        </p:spPr>
        <p:txBody>
          <a:bodyPr wrap="none">
            <a:spAutoFit/>
          </a:bodyPr>
          <a:lstStyle/>
          <a:p>
            <a:r>
              <a:rPr lang="en-US" sz="2400" dirty="0"/>
              <a:t>Heavy footprint</a:t>
            </a:r>
          </a:p>
        </p:txBody>
      </p:sp>
      <p:sp>
        <p:nvSpPr>
          <p:cNvPr id="14" name="Rectangle 13"/>
          <p:cNvSpPr>
            <a:spLocks noChangeArrowheads="1"/>
          </p:cNvSpPr>
          <p:nvPr/>
        </p:nvSpPr>
        <p:spPr bwMode="auto">
          <a:xfrm>
            <a:off x="571472" y="3286124"/>
            <a:ext cx="2255837" cy="461963"/>
          </a:xfrm>
          <a:prstGeom prst="rect">
            <a:avLst/>
          </a:prstGeom>
          <a:noFill/>
          <a:ln w="9525">
            <a:noFill/>
            <a:miter lim="800000"/>
            <a:headEnd/>
            <a:tailEnd/>
          </a:ln>
        </p:spPr>
        <p:txBody>
          <a:bodyPr wrap="none">
            <a:spAutoFit/>
          </a:bodyPr>
          <a:lstStyle/>
          <a:p>
            <a:r>
              <a:rPr lang="en-US" sz="2400" dirty="0"/>
              <a:t>Heavy footprint</a:t>
            </a:r>
          </a:p>
        </p:txBody>
      </p:sp>
      <p:cxnSp>
        <p:nvCxnSpPr>
          <p:cNvPr id="15" name="Straight Connector 14"/>
          <p:cNvCxnSpPr/>
          <p:nvPr/>
        </p:nvCxnSpPr>
        <p:spPr>
          <a:xfrm>
            <a:off x="0" y="762000"/>
            <a:ext cx="9144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1428736"/>
            <a:ext cx="9144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2214554"/>
            <a:ext cx="9144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214686"/>
            <a:ext cx="9144000" cy="1588"/>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8" name="Content Placeholder 3" descr="ecol footprint 3.jpg"/>
          <p:cNvPicPr>
            <a:picLocks noGrp="1" noChangeAspect="1"/>
          </p:cNvPicPr>
          <p:nvPr>
            <p:ph idx="1"/>
          </p:nvPr>
        </p:nvPicPr>
        <p:blipFill>
          <a:blip r:embed="rId3"/>
          <a:srcRect/>
          <a:stretch>
            <a:fillRect/>
          </a:stretch>
        </p:blipFill>
        <p:spPr>
          <a:xfrm>
            <a:off x="2571736" y="3786190"/>
            <a:ext cx="3751424" cy="2857496"/>
          </a:xfrm>
        </p:spPr>
      </p:pic>
      <p:cxnSp>
        <p:nvCxnSpPr>
          <p:cNvPr id="26" name="Straight Connector 25"/>
          <p:cNvCxnSpPr/>
          <p:nvPr/>
        </p:nvCxnSpPr>
        <p:spPr>
          <a:xfrm>
            <a:off x="0" y="3714752"/>
            <a:ext cx="9144000" cy="1588"/>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par>
                          <p:cTn id="13" fill="hold">
                            <p:stCondLst>
                              <p:cond delay="0"/>
                            </p:stCondLst>
                            <p:childTnLst>
                              <p:par>
                                <p:cTn id="14" presetID="24"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to="" calcmode="lin" valueType="num">
                                      <p:cBhvr>
                                        <p:cTn id="16" dur="1" fill="hold"/>
                                        <p:tgtEl>
                                          <p:spTgt spid="20"/>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to="" calcmode="lin" valueType="num">
                                      <p:cBhvr>
                                        <p:cTn id="26" dur="1" fill="hold"/>
                                        <p:tgtEl>
                                          <p:spTgt spid="8"/>
                                        </p:tgtEl>
                                        <p:attrNameLst>
                                          <p:attrName/>
                                        </p:attrNameLst>
                                      </p:cBhvr>
                                    </p:anim>
                                  </p:childTnLst>
                                </p:cTn>
                              </p:par>
                            </p:childTnLst>
                          </p:cTn>
                        </p:par>
                        <p:par>
                          <p:cTn id="27" fill="hold">
                            <p:stCondLst>
                              <p:cond delay="0"/>
                            </p:stCondLst>
                            <p:childTnLst>
                              <p:par>
                                <p:cTn id="28" presetID="24"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to="" calcmode="lin" valueType="num">
                                      <p:cBhvr>
                                        <p:cTn id="30" dur="1" fill="hold"/>
                                        <p:tgtEl>
                                          <p:spTgt spid="22"/>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to="" calcmode="lin" valueType="num">
                                      <p:cBhvr>
                                        <p:cTn id="35" dur="1" fill="hold"/>
                                        <p:tgtEl>
                                          <p:spTgt spid="12"/>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to="" calcmode="lin" valueType="num">
                                      <p:cBhvr>
                                        <p:cTn id="40" dur="1" fill="hold"/>
                                        <p:tgtEl>
                                          <p:spTgt spid="11"/>
                                        </p:tgtEl>
                                        <p:attrNameLst>
                                          <p:attrName/>
                                        </p:attrNameLst>
                                      </p:cBhvr>
                                    </p:anim>
                                  </p:childTnLst>
                                </p:cTn>
                              </p:par>
                            </p:childTnLst>
                          </p:cTn>
                        </p:par>
                        <p:par>
                          <p:cTn id="41" fill="hold">
                            <p:stCondLst>
                              <p:cond delay="0"/>
                            </p:stCondLst>
                            <p:childTnLst>
                              <p:par>
                                <p:cTn id="42" presetID="24" presetClass="entr" presetSubtype="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to="" calcmode="lin" valueType="num">
                                      <p:cBhvr>
                                        <p:cTn id="44" dur="1" fill="hold"/>
                                        <p:tgtEl>
                                          <p:spTgt spid="23"/>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to="" calcmode="lin" valueType="num">
                                      <p:cBhvr>
                                        <p:cTn id="49" dur="1" fill="hold"/>
                                        <p:tgtEl>
                                          <p:spTgt spid="14"/>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to="" calcmode="lin" valueType="num">
                                      <p:cBhvr>
                                        <p:cTn id="54" dur="1" fill="hold"/>
                                        <p:tgtEl>
                                          <p:spTgt spid="13"/>
                                        </p:tgtEl>
                                        <p:attrNameLst>
                                          <p:attrName/>
                                        </p:attrNameLst>
                                      </p:cBhvr>
                                    </p:anim>
                                  </p:childTnLst>
                                </p:cTn>
                              </p:par>
                            </p:childTnLst>
                          </p:cTn>
                        </p:par>
                        <p:par>
                          <p:cTn id="55" fill="hold">
                            <p:stCondLst>
                              <p:cond delay="0"/>
                            </p:stCondLst>
                            <p:childTnLst>
                              <p:par>
                                <p:cTn id="56" presetID="24" presetClass="entr" presetSubtype="0"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 to="" calcmode="lin" valueType="num">
                                      <p:cBhvr>
                                        <p:cTn id="58" dur="1" fill="hold"/>
                                        <p:tgtEl>
                                          <p:spTgt spid="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428625"/>
            <a:ext cx="2357438" cy="5511800"/>
          </a:xfrm>
        </p:spPr>
        <p:txBody>
          <a:bodyPr/>
          <a:lstStyle/>
          <a:p>
            <a:pPr eaLnBrk="1" hangingPunct="1"/>
            <a:r>
              <a:rPr lang="en-ZA" sz="3600" smtClean="0"/>
              <a:t>Worldwide human population growth from 1750 to 2000</a:t>
            </a:r>
          </a:p>
        </p:txBody>
      </p:sp>
      <p:pic>
        <p:nvPicPr>
          <p:cNvPr id="44035" name="Content Placeholder 3" descr="Overpopulation 3.jpg"/>
          <p:cNvPicPr>
            <a:picLocks noGrp="1" noChangeAspect="1"/>
          </p:cNvPicPr>
          <p:nvPr>
            <p:ph idx="1"/>
          </p:nvPr>
        </p:nvPicPr>
        <p:blipFill>
          <a:blip r:embed="rId3"/>
          <a:srcRect/>
          <a:stretch>
            <a:fillRect/>
          </a:stretch>
        </p:blipFill>
        <p:spPr>
          <a:xfrm>
            <a:off x="2214563" y="177800"/>
            <a:ext cx="6929437" cy="66802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0"/>
            <a:ext cx="8229600" cy="1143000"/>
          </a:xfrm>
        </p:spPr>
        <p:txBody>
          <a:bodyPr>
            <a:normAutofit/>
          </a:bodyPr>
          <a:lstStyle/>
          <a:p>
            <a:r>
              <a:rPr lang="en-US" sz="3200" b="1" smtClean="0">
                <a:solidFill>
                  <a:srgbClr val="00B050"/>
                </a:solidFill>
              </a:rPr>
              <a:t>Comparison between developed and developing countries’ ecological footprints</a:t>
            </a:r>
          </a:p>
        </p:txBody>
      </p:sp>
      <p:sp>
        <p:nvSpPr>
          <p:cNvPr id="40963" name="Content Placeholder 2"/>
          <p:cNvSpPr>
            <a:spLocks noGrp="1"/>
          </p:cNvSpPr>
          <p:nvPr>
            <p:ph idx="1"/>
          </p:nvPr>
        </p:nvSpPr>
        <p:spPr>
          <a:xfrm>
            <a:off x="0" y="1295400"/>
            <a:ext cx="9144000" cy="5562600"/>
          </a:xfrm>
        </p:spPr>
        <p:txBody>
          <a:bodyPr/>
          <a:lstStyle/>
          <a:p>
            <a:r>
              <a:rPr lang="en-US" sz="2800" smtClean="0"/>
              <a:t>Developed countries have a low population growth, but high individual resource demands, far above basic requirements for survival</a:t>
            </a:r>
          </a:p>
          <a:p>
            <a:r>
              <a:rPr lang="en-US" sz="2800" smtClean="0"/>
              <a:t>They have the biggest ecological footprints. Their economy  requires far more land, energy and water and produce much more waste than developing countries</a:t>
            </a:r>
          </a:p>
          <a:p>
            <a:r>
              <a:rPr lang="en-US" sz="2800" smtClean="0"/>
              <a:t>Developing countries have a high population growth and tend to exploit a country’s forests and other natural resources</a:t>
            </a:r>
          </a:p>
          <a:p>
            <a:r>
              <a:rPr lang="en-US" sz="2800" smtClean="0"/>
              <a:t>The environment becomes degraded as the demands of the large population increase  </a:t>
            </a:r>
          </a:p>
        </p:txBody>
      </p:sp>
      <p:sp>
        <p:nvSpPr>
          <p:cNvPr id="40964" name="TextBox 3"/>
          <p:cNvSpPr txBox="1">
            <a:spLocks noChangeArrowheads="1"/>
          </p:cNvSpPr>
          <p:nvPr/>
        </p:nvSpPr>
        <p:spPr bwMode="auto">
          <a:xfrm>
            <a:off x="0" y="6427788"/>
            <a:ext cx="1428750" cy="430212"/>
          </a:xfrm>
          <a:prstGeom prst="rect">
            <a:avLst/>
          </a:prstGeom>
          <a:noFill/>
          <a:ln w="9525">
            <a:noFill/>
            <a:miter lim="800000"/>
            <a:headEnd/>
            <a:tailEnd/>
          </a:ln>
        </p:spPr>
        <p:txBody>
          <a:bodyPr>
            <a:spAutoFit/>
          </a:bodyPr>
          <a:lstStyle/>
          <a:p>
            <a:pPr eaLnBrk="0" hangingPunct="0"/>
            <a:r>
              <a:rPr lang="en-ZA" sz="1100" b="1">
                <a:latin typeface="Garamond" pitchFamily="18" charset="0"/>
              </a:rPr>
              <a:t>© Lizette Neethling</a:t>
            </a:r>
          </a:p>
          <a:p>
            <a:pPr eaLnBrk="0" hangingPunct="0"/>
            <a:r>
              <a:rPr lang="en-ZA" sz="1100" b="1">
                <a:latin typeface="Garamond" pitchFamily="18" charset="0"/>
              </a:rPr>
              <a:t>    0828246343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0"/>
            <a:ext cx="8229600" cy="1143000"/>
          </a:xfrm>
        </p:spPr>
        <p:txBody>
          <a:bodyPr/>
          <a:lstStyle/>
          <a:p>
            <a:r>
              <a:rPr lang="en-US" sz="3200" b="1" smtClean="0">
                <a:solidFill>
                  <a:srgbClr val="FF0000"/>
                </a:solidFill>
              </a:rPr>
              <a:t>Effects of high population growth on the environment</a:t>
            </a:r>
          </a:p>
        </p:txBody>
      </p:sp>
      <p:sp>
        <p:nvSpPr>
          <p:cNvPr id="43011" name="Content Placeholder 2"/>
          <p:cNvSpPr>
            <a:spLocks noGrp="1"/>
          </p:cNvSpPr>
          <p:nvPr>
            <p:ph idx="1"/>
          </p:nvPr>
        </p:nvSpPr>
        <p:spPr>
          <a:xfrm>
            <a:off x="0" y="1143000"/>
            <a:ext cx="9144000" cy="5715000"/>
          </a:xfrm>
        </p:spPr>
        <p:txBody>
          <a:bodyPr/>
          <a:lstStyle/>
          <a:p>
            <a:r>
              <a:rPr lang="en-US" smtClean="0"/>
              <a:t>When population increases, the towns increase in size</a:t>
            </a:r>
          </a:p>
          <a:p>
            <a:r>
              <a:rPr lang="en-US" smtClean="0"/>
              <a:t>This created the need to clear large areas of vegetation to create more living space</a:t>
            </a:r>
          </a:p>
          <a:p>
            <a:r>
              <a:rPr lang="en-US" smtClean="0"/>
              <a:t>It also resulted in the exploitation  of resources to satisfy the needs of such a large population</a:t>
            </a:r>
          </a:p>
          <a:p>
            <a:r>
              <a:rPr lang="en-US" smtClean="0"/>
              <a:t>This lead to a further degradation of the environment through erosion, deforestation and global warming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11188" y="0"/>
            <a:ext cx="8229600" cy="908050"/>
          </a:xfrm>
        </p:spPr>
        <p:txBody>
          <a:bodyPr/>
          <a:lstStyle/>
          <a:p>
            <a:pPr eaLnBrk="1" hangingPunct="1"/>
            <a:r>
              <a:rPr lang="en-ZA" smtClean="0"/>
              <a:t>What are we doing?</a:t>
            </a:r>
          </a:p>
        </p:txBody>
      </p:sp>
      <p:pic>
        <p:nvPicPr>
          <p:cNvPr id="60419" name="Content Placeholder 5" descr="ecological footprint.10.gif"/>
          <p:cNvPicPr>
            <a:picLocks noGrp="1" noChangeAspect="1"/>
          </p:cNvPicPr>
          <p:nvPr>
            <p:ph idx="1"/>
          </p:nvPr>
        </p:nvPicPr>
        <p:blipFill>
          <a:blip r:embed="rId3"/>
          <a:srcRect/>
          <a:stretch>
            <a:fillRect/>
          </a:stretch>
        </p:blipFill>
        <p:spPr>
          <a:xfrm>
            <a:off x="395288" y="968375"/>
            <a:ext cx="8569325" cy="5646738"/>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505825" cy="1143000"/>
          </a:xfrm>
        </p:spPr>
        <p:txBody>
          <a:bodyPr rtlCol="0">
            <a:normAutofit fontScale="90000"/>
          </a:bodyPr>
          <a:lstStyle/>
          <a:p>
            <a:pPr eaLnBrk="1" fontAlgn="auto" hangingPunct="1">
              <a:spcAft>
                <a:spcPts val="0"/>
              </a:spcAft>
              <a:defRPr/>
            </a:pPr>
            <a:r>
              <a:rPr lang="en-ZA" dirty="0" smtClean="0"/>
              <a:t>What will happen if this trend continue?</a:t>
            </a:r>
          </a:p>
        </p:txBody>
      </p:sp>
      <p:pic>
        <p:nvPicPr>
          <p:cNvPr id="69635" name="Content Placeholder 4" descr="ecological footprint.8.jpg"/>
          <p:cNvPicPr>
            <a:picLocks noGrp="1" noChangeAspect="1"/>
          </p:cNvPicPr>
          <p:nvPr>
            <p:ph idx="1"/>
          </p:nvPr>
        </p:nvPicPr>
        <p:blipFill>
          <a:blip r:embed="rId3"/>
          <a:srcRect/>
          <a:stretch>
            <a:fillRect/>
          </a:stretch>
        </p:blipFill>
        <p:spPr>
          <a:xfrm>
            <a:off x="468313" y="981075"/>
            <a:ext cx="7270750" cy="54737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539750" y="260350"/>
            <a:ext cx="8229600" cy="1143000"/>
          </a:xfrm>
        </p:spPr>
        <p:txBody>
          <a:bodyPr/>
          <a:lstStyle/>
          <a:p>
            <a:pPr eaLnBrk="1" hangingPunct="1"/>
            <a:r>
              <a:rPr lang="en-ZA" sz="2400" smtClean="0"/>
              <a:t>The effect of high population growth on the environment. The darker the colour, the greater the ecological footprints.</a:t>
            </a:r>
          </a:p>
        </p:txBody>
      </p:sp>
      <p:pic>
        <p:nvPicPr>
          <p:cNvPr id="62467" name="Content Placeholder 5" descr="20081029-ecological-footprint-country.jpg"/>
          <p:cNvPicPr>
            <a:picLocks noGrp="1" noChangeAspect="1"/>
          </p:cNvPicPr>
          <p:nvPr>
            <p:ph idx="1"/>
          </p:nvPr>
        </p:nvPicPr>
        <p:blipFill>
          <a:blip r:embed="rId3"/>
          <a:srcRect/>
          <a:stretch>
            <a:fillRect/>
          </a:stretch>
        </p:blipFill>
        <p:spPr>
          <a:xfrm>
            <a:off x="250825" y="1341438"/>
            <a:ext cx="7810500" cy="5040312"/>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4"/>
          <p:cNvSpPr>
            <a:spLocks noGrp="1"/>
          </p:cNvSpPr>
          <p:nvPr>
            <p:ph type="title"/>
          </p:nvPr>
        </p:nvSpPr>
        <p:spPr>
          <a:xfrm>
            <a:off x="0" y="0"/>
            <a:ext cx="8229600" cy="1143000"/>
          </a:xfrm>
        </p:spPr>
        <p:txBody>
          <a:bodyPr>
            <a:normAutofit fontScale="90000"/>
          </a:bodyPr>
          <a:lstStyle/>
          <a:p>
            <a:pPr eaLnBrk="1" hangingPunct="1"/>
            <a:r>
              <a:rPr lang="en-ZA" smtClean="0"/>
              <a:t>What can you do to save the world?</a:t>
            </a:r>
          </a:p>
        </p:txBody>
      </p:sp>
      <p:pic>
        <p:nvPicPr>
          <p:cNvPr id="70659" name="Content Placeholder 7" descr="ecological footprint.13.jpg"/>
          <p:cNvPicPr>
            <a:picLocks noGrp="1" noChangeAspect="1"/>
          </p:cNvPicPr>
          <p:nvPr>
            <p:ph sz="half" idx="1"/>
          </p:nvPr>
        </p:nvPicPr>
        <p:blipFill>
          <a:blip r:embed="rId3"/>
          <a:srcRect/>
          <a:stretch>
            <a:fillRect/>
          </a:stretch>
        </p:blipFill>
        <p:spPr>
          <a:xfrm>
            <a:off x="250825" y="1125538"/>
            <a:ext cx="4038600" cy="2728912"/>
          </a:xfrm>
        </p:spPr>
      </p:pic>
      <p:pic>
        <p:nvPicPr>
          <p:cNvPr id="70660" name="Content Placeholder 8" descr="ecological footprint.14.jpg"/>
          <p:cNvPicPr>
            <a:picLocks noGrp="1" noChangeAspect="1"/>
          </p:cNvPicPr>
          <p:nvPr>
            <p:ph sz="half" idx="2"/>
          </p:nvPr>
        </p:nvPicPr>
        <p:blipFill>
          <a:blip r:embed="rId4"/>
          <a:srcRect/>
          <a:stretch>
            <a:fillRect/>
          </a:stretch>
        </p:blipFill>
        <p:spPr>
          <a:xfrm>
            <a:off x="395288" y="4076700"/>
            <a:ext cx="3713162" cy="2781300"/>
          </a:xfrm>
        </p:spPr>
      </p:pic>
      <p:pic>
        <p:nvPicPr>
          <p:cNvPr id="70661" name="Picture 9" descr="ecological-diet-vs_-carnivorous-diet.14.jpg"/>
          <p:cNvPicPr>
            <a:picLocks noChangeAspect="1"/>
          </p:cNvPicPr>
          <p:nvPr/>
        </p:nvPicPr>
        <p:blipFill>
          <a:blip r:embed="rId5"/>
          <a:srcRect/>
          <a:stretch>
            <a:fillRect/>
          </a:stretch>
        </p:blipFill>
        <p:spPr bwMode="auto">
          <a:xfrm>
            <a:off x="5003800" y="981075"/>
            <a:ext cx="3489325" cy="3489325"/>
          </a:xfrm>
          <a:prstGeom prst="rect">
            <a:avLst/>
          </a:prstGeom>
          <a:noFill/>
          <a:ln w="9525">
            <a:noFill/>
            <a:miter lim="800000"/>
            <a:headEnd/>
            <a:tailEnd/>
          </a:ln>
        </p:spPr>
      </p:pic>
      <p:pic>
        <p:nvPicPr>
          <p:cNvPr id="70662" name="Picture 10" descr="recycle.jpg"/>
          <p:cNvPicPr>
            <a:picLocks noChangeAspect="1"/>
          </p:cNvPicPr>
          <p:nvPr/>
        </p:nvPicPr>
        <p:blipFill>
          <a:blip r:embed="rId6"/>
          <a:srcRect/>
          <a:stretch>
            <a:fillRect/>
          </a:stretch>
        </p:blipFill>
        <p:spPr bwMode="auto">
          <a:xfrm>
            <a:off x="5076825" y="4581525"/>
            <a:ext cx="2598738"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4"/>
          <p:cNvSpPr>
            <a:spLocks noGrp="1"/>
          </p:cNvSpPr>
          <p:nvPr>
            <p:ph type="ctrTitle"/>
          </p:nvPr>
        </p:nvSpPr>
        <p:spPr>
          <a:xfrm>
            <a:off x="323850" y="2708275"/>
            <a:ext cx="8496300" cy="1470025"/>
          </a:xfrm>
        </p:spPr>
        <p:txBody>
          <a:bodyPr>
            <a:normAutofit fontScale="90000"/>
          </a:bodyPr>
          <a:lstStyle/>
          <a:p>
            <a:pPr algn="l">
              <a:tabLst>
                <a:tab pos="2060575" algn="l"/>
              </a:tabLst>
            </a:pPr>
            <a:r>
              <a:rPr lang="en-ZA" sz="3200" b="1" smtClean="0"/>
              <a:t>Sustainable: </a:t>
            </a:r>
            <a:r>
              <a:rPr lang="en-ZA" sz="3200" smtClean="0"/>
              <a:t>careful use of natural and human 	resources so that they will also 	be 	available to future generations</a:t>
            </a:r>
            <a:br>
              <a:rPr lang="en-ZA" sz="3200" smtClean="0"/>
            </a:br>
            <a:r>
              <a:rPr lang="en-ZA" sz="3200" b="1" smtClean="0"/>
              <a:t>Conservation: </a:t>
            </a:r>
            <a:r>
              <a:rPr lang="en-ZA" sz="3200" smtClean="0"/>
              <a:t>the management of the Earth’s 	resources so that it yields the 	greatest sustainable benefit  to future 	generations while maintaining its 	potential to meet the needs of future 	generations</a:t>
            </a:r>
            <a:br>
              <a:rPr lang="en-ZA" sz="3200" smtClean="0"/>
            </a:br>
            <a:endParaRPr lang="en-ZA" sz="32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323850" y="260350"/>
            <a:ext cx="8229600" cy="1143000"/>
          </a:xfrm>
        </p:spPr>
        <p:txBody>
          <a:bodyPr>
            <a:normAutofit fontScale="90000"/>
          </a:bodyPr>
          <a:lstStyle/>
          <a:p>
            <a:r>
              <a:rPr lang="en-ZA" sz="3200" b="1" smtClean="0"/>
              <a:t>Human demands versus conservation in the harvesting of natural resources</a:t>
            </a:r>
            <a:r>
              <a:rPr lang="en-ZA" sz="3200" smtClean="0"/>
              <a:t/>
            </a:r>
            <a:br>
              <a:rPr lang="en-ZA" sz="3200" smtClean="0"/>
            </a:br>
            <a:r>
              <a:rPr lang="en-ZA" sz="3200" smtClean="0"/>
              <a:t>Abalone poaching is illegal</a:t>
            </a:r>
          </a:p>
        </p:txBody>
      </p:sp>
      <p:pic>
        <p:nvPicPr>
          <p:cNvPr id="72707" name="Content Placeholder 3" descr="Abalone poaching.png"/>
          <p:cNvPicPr>
            <a:picLocks noGrp="1" noChangeAspect="1"/>
          </p:cNvPicPr>
          <p:nvPr>
            <p:ph idx="1"/>
          </p:nvPr>
        </p:nvPicPr>
        <p:blipFill>
          <a:blip r:embed="rId3"/>
          <a:srcRect/>
          <a:stretch>
            <a:fillRect/>
          </a:stretch>
        </p:blipFill>
        <p:spPr>
          <a:xfrm>
            <a:off x="468313" y="1484313"/>
            <a:ext cx="8362950" cy="5643562"/>
          </a:xfr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p:cNvSpPr>
            <a:spLocks noGrp="1"/>
          </p:cNvSpPr>
          <p:nvPr>
            <p:ph type="title"/>
          </p:nvPr>
        </p:nvSpPr>
        <p:spPr>
          <a:xfrm>
            <a:off x="250825" y="908050"/>
            <a:ext cx="8893175" cy="1143000"/>
          </a:xfrm>
        </p:spPr>
        <p:txBody>
          <a:bodyPr>
            <a:normAutofit fontScale="90000"/>
          </a:bodyPr>
          <a:lstStyle/>
          <a:p>
            <a:r>
              <a:rPr lang="en-ZA" sz="2800" b="1" smtClean="0"/>
              <a:t>Human demands versus conservation in the harvesting of natural resources </a:t>
            </a:r>
            <a:r>
              <a:rPr lang="en-ZA" sz="2800" smtClean="0"/>
              <a:t/>
            </a:r>
            <a:br>
              <a:rPr lang="en-ZA" sz="2800" smtClean="0"/>
            </a:br>
            <a:r>
              <a:rPr lang="en-ZA" sz="2400" i="1" smtClean="0"/>
              <a:t>During 2010 more than 300 rhino’s have been pouched and killed for their horns in South Africa. The sad truth is that a rhino is worth more dead than alive. A rhino horn is valued at $20 000 (R14 000) per kg and a rhino horn weigh up to 5 kg. Currently a live rhino is sold at R130 000 – R300 000.</a:t>
            </a:r>
            <a:r>
              <a:rPr lang="en-ZA" sz="2400" smtClean="0"/>
              <a:t/>
            </a:r>
            <a:br>
              <a:rPr lang="en-ZA" sz="2400" smtClean="0"/>
            </a:br>
            <a:endParaRPr lang="en-ZA" sz="2800" smtClean="0"/>
          </a:p>
        </p:txBody>
      </p:sp>
      <p:pic>
        <p:nvPicPr>
          <p:cNvPr id="74755" name="Content Placeholder 8" descr="endangered wildlife.jpg"/>
          <p:cNvPicPr>
            <a:picLocks noGrp="1" noChangeAspect="1"/>
          </p:cNvPicPr>
          <p:nvPr>
            <p:ph sz="half" idx="1"/>
          </p:nvPr>
        </p:nvPicPr>
        <p:blipFill>
          <a:blip r:embed="rId3"/>
          <a:srcRect/>
          <a:stretch>
            <a:fillRect/>
          </a:stretch>
        </p:blipFill>
        <p:spPr>
          <a:xfrm>
            <a:off x="179388" y="2636838"/>
            <a:ext cx="2457450" cy="2987675"/>
          </a:xfrm>
        </p:spPr>
      </p:pic>
      <p:pic>
        <p:nvPicPr>
          <p:cNvPr id="74756" name="Content Placeholder 7" descr="rhino.bmp"/>
          <p:cNvPicPr>
            <a:picLocks noGrp="1" noChangeAspect="1"/>
          </p:cNvPicPr>
          <p:nvPr>
            <p:ph sz="half" idx="2"/>
          </p:nvPr>
        </p:nvPicPr>
        <p:blipFill>
          <a:blip r:embed="rId4"/>
          <a:srcRect/>
          <a:stretch>
            <a:fillRect/>
          </a:stretch>
        </p:blipFill>
        <p:spPr>
          <a:xfrm>
            <a:off x="2927350" y="2538413"/>
            <a:ext cx="6216650" cy="4319587"/>
          </a:xfr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a:xfrm>
            <a:off x="0" y="0"/>
            <a:ext cx="9144000" cy="1143000"/>
          </a:xfrm>
          <a:solidFill>
            <a:schemeClr val="accent6">
              <a:lumMod val="60000"/>
              <a:lumOff val="40000"/>
            </a:schemeClr>
          </a:solidFill>
        </p:spPr>
        <p:txBody>
          <a:bodyPr>
            <a:normAutofit fontScale="90000"/>
          </a:bodyPr>
          <a:lstStyle/>
          <a:p>
            <a:r>
              <a:rPr lang="en-ZA" sz="3600" b="1" dirty="0" smtClean="0">
                <a:solidFill>
                  <a:schemeClr val="accent6">
                    <a:lumMod val="50000"/>
                  </a:schemeClr>
                </a:solidFill>
              </a:rPr>
              <a:t>Ways in which over-exploitation of indigenous plants impacts on the environment.  </a:t>
            </a:r>
            <a:endParaRPr lang="en-US" sz="3600" b="1" dirty="0" smtClean="0">
              <a:solidFill>
                <a:schemeClr val="accent6">
                  <a:lumMod val="50000"/>
                </a:schemeClr>
              </a:solidFill>
            </a:endParaRPr>
          </a:p>
        </p:txBody>
      </p:sp>
      <p:sp>
        <p:nvSpPr>
          <p:cNvPr id="25603" name="Rectangle 3"/>
          <p:cNvSpPr>
            <a:spLocks noGrp="1" noChangeArrowheads="1"/>
          </p:cNvSpPr>
          <p:nvPr>
            <p:ph idx="1"/>
          </p:nvPr>
        </p:nvSpPr>
        <p:spPr>
          <a:xfrm>
            <a:off x="0" y="1428750"/>
            <a:ext cx="9144000" cy="5429250"/>
          </a:xfrm>
        </p:spPr>
        <p:txBody>
          <a:bodyPr>
            <a:normAutofit/>
          </a:bodyPr>
          <a:lstStyle/>
          <a:p>
            <a:pPr>
              <a:lnSpc>
                <a:spcPct val="90000"/>
              </a:lnSpc>
            </a:pPr>
            <a:r>
              <a:rPr lang="en-ZA" sz="2800" dirty="0" smtClean="0"/>
              <a:t>Impact on environment</a:t>
            </a:r>
          </a:p>
          <a:p>
            <a:pPr>
              <a:lnSpc>
                <a:spcPct val="90000"/>
              </a:lnSpc>
            </a:pPr>
            <a:r>
              <a:rPr lang="en-ZA" sz="2800" dirty="0" smtClean="0"/>
              <a:t>Plants can become extinct/leads to loss in biodiversity</a:t>
            </a:r>
          </a:p>
          <a:p>
            <a:pPr>
              <a:lnSpc>
                <a:spcPct val="90000"/>
              </a:lnSpc>
            </a:pPr>
            <a:r>
              <a:rPr lang="en-ZA" sz="2800" dirty="0" smtClean="0"/>
              <a:t>Food chains/webs can be destroyed</a:t>
            </a:r>
          </a:p>
          <a:p>
            <a:pPr>
              <a:lnSpc>
                <a:spcPct val="90000"/>
              </a:lnSpc>
            </a:pPr>
            <a:r>
              <a:rPr lang="en-ZA" sz="2800" dirty="0" smtClean="0"/>
              <a:t>Shortage of food</a:t>
            </a:r>
          </a:p>
          <a:p>
            <a:pPr>
              <a:lnSpc>
                <a:spcPct val="90000"/>
              </a:lnSpc>
            </a:pPr>
            <a:r>
              <a:rPr lang="en-ZA" sz="2800" dirty="0" smtClean="0"/>
              <a:t>Could lead to degradation of the environment</a:t>
            </a:r>
          </a:p>
          <a:p>
            <a:pPr>
              <a:lnSpc>
                <a:spcPct val="90000"/>
              </a:lnSpc>
            </a:pPr>
            <a:r>
              <a:rPr lang="en-ZA" sz="2800" dirty="0" smtClean="0"/>
              <a:t>Erosion of ground surface if too many plants are removed</a:t>
            </a:r>
          </a:p>
          <a:p>
            <a:pPr>
              <a:lnSpc>
                <a:spcPct val="90000"/>
              </a:lnSpc>
            </a:pPr>
            <a:r>
              <a:rPr lang="en-ZA" sz="2800" dirty="0" smtClean="0"/>
              <a:t>Increase run-off of water</a:t>
            </a:r>
          </a:p>
          <a:p>
            <a:pPr>
              <a:lnSpc>
                <a:spcPct val="90000"/>
              </a:lnSpc>
            </a:pPr>
            <a:r>
              <a:rPr lang="en-ZA" sz="2800" dirty="0" smtClean="0"/>
              <a:t>Destroy habitats of many organisms</a:t>
            </a:r>
          </a:p>
          <a:p>
            <a:pPr>
              <a:lnSpc>
                <a:spcPct val="90000"/>
              </a:lnSpc>
            </a:pPr>
            <a:r>
              <a:rPr lang="en-ZA" sz="2800" dirty="0" smtClean="0"/>
              <a:t>Alien plant invasion</a:t>
            </a:r>
          </a:p>
          <a:p>
            <a:pPr>
              <a:lnSpc>
                <a:spcPct val="90000"/>
              </a:lnSpc>
            </a:pPr>
            <a:r>
              <a:rPr lang="en-ZA" sz="2800" dirty="0" smtClean="0"/>
              <a:t>Upset the balance of oxygen and carbon dioxide/global warming	</a:t>
            </a:r>
            <a:r>
              <a:rPr lang="en-US" sz="20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to="" calcmode="lin" valueType="num">
                                      <p:cBhvr>
                                        <p:cTn id="7" dur="1" fill="hold"/>
                                        <p:tgtEl>
                                          <p:spTgt spid="2560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 to="" calcmode="lin" valueType="num">
                                      <p:cBhvr>
                                        <p:cTn id="12" dur="1" fill="hold"/>
                                        <p:tgtEl>
                                          <p:spTgt spid="2560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 to="" calcmode="lin" valueType="num">
                                      <p:cBhvr>
                                        <p:cTn id="17" dur="1" fill="hold"/>
                                        <p:tgtEl>
                                          <p:spTgt spid="2560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 to="" calcmode="lin" valueType="num">
                                      <p:cBhvr>
                                        <p:cTn id="22" dur="1" fill="hold"/>
                                        <p:tgtEl>
                                          <p:spTgt spid="2560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 to="" calcmode="lin" valueType="num">
                                      <p:cBhvr>
                                        <p:cTn id="27" dur="1" fill="hold"/>
                                        <p:tgtEl>
                                          <p:spTgt spid="2560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 to="" calcmode="lin" valueType="num">
                                      <p:cBhvr>
                                        <p:cTn id="32" dur="1" fill="hold"/>
                                        <p:tgtEl>
                                          <p:spTgt spid="2560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 to="" calcmode="lin" valueType="num">
                                      <p:cBhvr>
                                        <p:cTn id="37" dur="1" fill="hold"/>
                                        <p:tgtEl>
                                          <p:spTgt spid="2560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25603">
                                            <p:txEl>
                                              <p:pRg st="7" end="7"/>
                                            </p:txEl>
                                          </p:spTgt>
                                        </p:tgtEl>
                                        <p:attrNameLst>
                                          <p:attrName>style.visibility</p:attrName>
                                        </p:attrNameLst>
                                      </p:cBhvr>
                                      <p:to>
                                        <p:strVal val="visible"/>
                                      </p:to>
                                    </p:set>
                                    <p:anim to="" calcmode="lin" valueType="num">
                                      <p:cBhvr>
                                        <p:cTn id="42" dur="1" fill="hold"/>
                                        <p:tgtEl>
                                          <p:spTgt spid="2560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25603">
                                            <p:txEl>
                                              <p:pRg st="8" end="8"/>
                                            </p:txEl>
                                          </p:spTgt>
                                        </p:tgtEl>
                                        <p:attrNameLst>
                                          <p:attrName>style.visibility</p:attrName>
                                        </p:attrNameLst>
                                      </p:cBhvr>
                                      <p:to>
                                        <p:strVal val="visible"/>
                                      </p:to>
                                    </p:set>
                                    <p:anim to="" calcmode="lin" valueType="num">
                                      <p:cBhvr>
                                        <p:cTn id="47" dur="1" fill="hold"/>
                                        <p:tgtEl>
                                          <p:spTgt spid="2560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25603">
                                            <p:txEl>
                                              <p:pRg st="9" end="9"/>
                                            </p:txEl>
                                          </p:spTgt>
                                        </p:tgtEl>
                                        <p:attrNameLst>
                                          <p:attrName>style.visibility</p:attrName>
                                        </p:attrNameLst>
                                      </p:cBhvr>
                                      <p:to>
                                        <p:strVal val="visible"/>
                                      </p:to>
                                    </p:set>
                                    <p:anim to="" calcmode="lin" valueType="num">
                                      <p:cBhvr>
                                        <p:cTn id="52" dur="1" fill="hold"/>
                                        <p:tgtEl>
                                          <p:spTgt spid="2560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0813" y="152400"/>
            <a:ext cx="9540876" cy="706438"/>
          </a:xfrm>
        </p:spPr>
        <p:txBody>
          <a:bodyPr/>
          <a:lstStyle/>
          <a:p>
            <a:pPr eaLnBrk="1" hangingPunct="1"/>
            <a:r>
              <a:rPr lang="en-ZA" sz="3600" smtClean="0"/>
              <a:t>Human population growth according to History</a:t>
            </a:r>
          </a:p>
        </p:txBody>
      </p:sp>
      <p:pic>
        <p:nvPicPr>
          <p:cNvPr id="45059" name="Content Placeholder 3" descr="human growth curve.jpg"/>
          <p:cNvPicPr>
            <a:picLocks noGrp="1" noChangeAspect="1"/>
          </p:cNvPicPr>
          <p:nvPr>
            <p:ph idx="1"/>
          </p:nvPr>
        </p:nvPicPr>
        <p:blipFill>
          <a:blip r:embed="rId3"/>
          <a:srcRect/>
          <a:stretch>
            <a:fillRect/>
          </a:stretch>
        </p:blipFill>
        <p:spPr>
          <a:xfrm>
            <a:off x="927100" y="1052513"/>
            <a:ext cx="7391400" cy="5545137"/>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a:xfrm>
            <a:off x="0" y="-214313"/>
            <a:ext cx="9144000" cy="928688"/>
          </a:xfrm>
          <a:solidFill>
            <a:schemeClr val="accent6">
              <a:lumMod val="60000"/>
              <a:lumOff val="40000"/>
            </a:schemeClr>
          </a:solidFill>
        </p:spPr>
        <p:txBody>
          <a:bodyPr>
            <a:normAutofit fontScale="90000"/>
          </a:bodyPr>
          <a:lstStyle/>
          <a:p>
            <a:r>
              <a:rPr lang="en-ZA" sz="3600" b="1" dirty="0" smtClean="0">
                <a:solidFill>
                  <a:schemeClr val="accent6">
                    <a:lumMod val="50000"/>
                  </a:schemeClr>
                </a:solidFill>
              </a:rPr>
              <a:t>Appropriate management strategies that can reduce over-exploitation of animal resources</a:t>
            </a:r>
            <a:endParaRPr lang="en-US" sz="3600" b="1" dirty="0" smtClean="0">
              <a:solidFill>
                <a:schemeClr val="accent6">
                  <a:lumMod val="50000"/>
                </a:schemeClr>
              </a:solidFill>
            </a:endParaRPr>
          </a:p>
        </p:txBody>
      </p:sp>
      <p:sp>
        <p:nvSpPr>
          <p:cNvPr id="30723" name="Rectangle 3"/>
          <p:cNvSpPr>
            <a:spLocks noGrp="1" noChangeArrowheads="1"/>
          </p:cNvSpPr>
          <p:nvPr>
            <p:ph idx="1"/>
          </p:nvPr>
        </p:nvSpPr>
        <p:spPr>
          <a:xfrm>
            <a:off x="0" y="1000125"/>
            <a:ext cx="9144000" cy="5857875"/>
          </a:xfrm>
        </p:spPr>
        <p:txBody>
          <a:bodyPr>
            <a:normAutofit/>
          </a:bodyPr>
          <a:lstStyle/>
          <a:p>
            <a:pPr>
              <a:lnSpc>
                <a:spcPct val="80000"/>
              </a:lnSpc>
            </a:pPr>
            <a:r>
              <a:rPr lang="en-ZA" sz="2600" dirty="0" smtClean="0"/>
              <a:t>Sustainable hunting – over-exploitation must not be allowed</a:t>
            </a:r>
          </a:p>
          <a:p>
            <a:pPr>
              <a:lnSpc>
                <a:spcPct val="80000"/>
              </a:lnSpc>
            </a:pPr>
            <a:r>
              <a:rPr lang="en-ZA" sz="2600" dirty="0" smtClean="0"/>
              <a:t>Research- done to look at reproductive cycle/cloning</a:t>
            </a:r>
          </a:p>
          <a:p>
            <a:pPr>
              <a:lnSpc>
                <a:spcPct val="80000"/>
              </a:lnSpc>
            </a:pPr>
            <a:r>
              <a:rPr lang="en-ZA" sz="2600" dirty="0" smtClean="0"/>
              <a:t>Legislation- control hunting</a:t>
            </a:r>
          </a:p>
          <a:p>
            <a:pPr>
              <a:lnSpc>
                <a:spcPct val="80000"/>
              </a:lnSpc>
            </a:pPr>
            <a:r>
              <a:rPr lang="en-ZA" sz="2600" dirty="0" smtClean="0"/>
              <a:t>Penalties for breaking legislation</a:t>
            </a:r>
          </a:p>
          <a:p>
            <a:pPr>
              <a:lnSpc>
                <a:spcPct val="80000"/>
              </a:lnSpc>
            </a:pPr>
            <a:r>
              <a:rPr lang="en-ZA" sz="2600" dirty="0" smtClean="0"/>
              <a:t>Education/campaign - impact and</a:t>
            </a:r>
          </a:p>
          <a:p>
            <a:pPr>
              <a:lnSpc>
                <a:spcPct val="80000"/>
              </a:lnSpc>
              <a:buNone/>
            </a:pPr>
            <a:r>
              <a:rPr lang="en-ZA" sz="2600" dirty="0" smtClean="0"/>
              <a:t>     consequences  of over-exploitation</a:t>
            </a:r>
          </a:p>
          <a:p>
            <a:pPr>
              <a:lnSpc>
                <a:spcPct val="80000"/>
              </a:lnSpc>
            </a:pPr>
            <a:r>
              <a:rPr lang="en-ZA" sz="2600" dirty="0" smtClean="0"/>
              <a:t>Establish breeding/seed banks –</a:t>
            </a:r>
          </a:p>
          <a:p>
            <a:pPr>
              <a:lnSpc>
                <a:spcPct val="80000"/>
              </a:lnSpc>
              <a:buNone/>
            </a:pPr>
            <a:r>
              <a:rPr lang="en-ZA" sz="2600" dirty="0" smtClean="0"/>
              <a:t>	to replace animals harvested</a:t>
            </a:r>
          </a:p>
          <a:p>
            <a:pPr>
              <a:lnSpc>
                <a:spcPct val="80000"/>
              </a:lnSpc>
            </a:pPr>
            <a:r>
              <a:rPr lang="en-ZA" sz="2600" dirty="0" smtClean="0"/>
              <a:t>Establish more nature reserves - to  </a:t>
            </a:r>
          </a:p>
          <a:p>
            <a:pPr>
              <a:lnSpc>
                <a:spcPct val="80000"/>
              </a:lnSpc>
              <a:buNone/>
            </a:pPr>
            <a:r>
              <a:rPr lang="en-ZA" sz="2600" dirty="0" smtClean="0"/>
              <a:t>     conserve indigenous animals</a:t>
            </a:r>
          </a:p>
          <a:p>
            <a:pPr>
              <a:lnSpc>
                <a:spcPct val="80000"/>
              </a:lnSpc>
            </a:pPr>
            <a:r>
              <a:rPr lang="en-ZA" sz="2600" dirty="0" smtClean="0"/>
              <a:t>Controlling exploitation- of indigenous</a:t>
            </a:r>
          </a:p>
          <a:p>
            <a:pPr>
              <a:lnSpc>
                <a:spcPct val="80000"/>
              </a:lnSpc>
              <a:buNone/>
            </a:pPr>
            <a:r>
              <a:rPr lang="en-ZA" sz="2600" dirty="0" smtClean="0"/>
              <a:t>    animals by international companies	</a:t>
            </a:r>
          </a:p>
          <a:p>
            <a:pPr>
              <a:lnSpc>
                <a:spcPct val="80000"/>
              </a:lnSpc>
            </a:pPr>
            <a:r>
              <a:rPr lang="en-ZA" sz="2600" dirty="0" smtClean="0"/>
              <a:t>Provision of free/cheaper food  - to reduce</a:t>
            </a:r>
          </a:p>
          <a:p>
            <a:pPr>
              <a:lnSpc>
                <a:spcPct val="80000"/>
              </a:lnSpc>
              <a:buNone/>
            </a:pPr>
            <a:r>
              <a:rPr lang="en-ZA" sz="2600" dirty="0" smtClean="0"/>
              <a:t>     dependence on indigenous animals		        	</a:t>
            </a:r>
            <a:r>
              <a:rPr lang="en-US" sz="2600" dirty="0" smtClean="0"/>
              <a:t> </a:t>
            </a:r>
          </a:p>
        </p:txBody>
      </p:sp>
      <p:pic>
        <p:nvPicPr>
          <p:cNvPr id="6" name="Picture 66"/>
          <p:cNvPicPr>
            <a:picLocks noChangeAspect="1" noChangeArrowheads="1"/>
          </p:cNvPicPr>
          <p:nvPr/>
        </p:nvPicPr>
        <p:blipFill>
          <a:blip r:embed="rId3"/>
          <a:srcRect l="7854" r="2399" b="7303"/>
          <a:stretch>
            <a:fillRect/>
          </a:stretch>
        </p:blipFill>
        <p:spPr bwMode="auto">
          <a:xfrm>
            <a:off x="5715008" y="1785926"/>
            <a:ext cx="2987675" cy="2065337"/>
          </a:xfrm>
          <a:prstGeom prst="rect">
            <a:avLst/>
          </a:prstGeom>
          <a:noFill/>
          <a:ln w="9525">
            <a:noFill/>
            <a:miter lim="800000"/>
            <a:headEnd/>
            <a:tailEnd/>
          </a:ln>
        </p:spPr>
      </p:pic>
      <p:pic>
        <p:nvPicPr>
          <p:cNvPr id="7" name="Picture 4"/>
          <p:cNvPicPr>
            <a:picLocks noChangeAspect="1" noChangeArrowheads="1"/>
          </p:cNvPicPr>
          <p:nvPr/>
        </p:nvPicPr>
        <p:blipFill>
          <a:blip r:embed="rId4"/>
          <a:srcRect t="7745" b="10001"/>
          <a:stretch>
            <a:fillRect/>
          </a:stretch>
        </p:blipFill>
        <p:spPr bwMode="auto">
          <a:xfrm>
            <a:off x="5786446" y="3929066"/>
            <a:ext cx="2944840" cy="19288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to="" calcmode="lin" valueType="num">
                                      <p:cBhvr>
                                        <p:cTn id="7" dur="1" fill="hold"/>
                                        <p:tgtEl>
                                          <p:spTgt spid="3072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 to="" calcmode="lin" valueType="num">
                                      <p:cBhvr>
                                        <p:cTn id="12" dur="1" fill="hold"/>
                                        <p:tgtEl>
                                          <p:spTgt spid="3072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 to="" calcmode="lin" valueType="num">
                                      <p:cBhvr>
                                        <p:cTn id="17" dur="1" fill="hold"/>
                                        <p:tgtEl>
                                          <p:spTgt spid="3072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 to="" calcmode="lin" valueType="num">
                                      <p:cBhvr>
                                        <p:cTn id="22" dur="1" fill="hold"/>
                                        <p:tgtEl>
                                          <p:spTgt spid="3072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 to="" calcmode="lin" valueType="num">
                                      <p:cBhvr>
                                        <p:cTn id="27" dur="1" fill="hold"/>
                                        <p:tgtEl>
                                          <p:spTgt spid="3072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 to="" calcmode="lin" valueType="num">
                                      <p:cBhvr>
                                        <p:cTn id="32" dur="1" fill="hold"/>
                                        <p:tgtEl>
                                          <p:spTgt spid="3072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 to="" calcmode="lin" valueType="num">
                                      <p:cBhvr>
                                        <p:cTn id="37" dur="1" fill="hold"/>
                                        <p:tgtEl>
                                          <p:spTgt spid="3072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0723">
                                            <p:txEl>
                                              <p:pRg st="7" end="7"/>
                                            </p:txEl>
                                          </p:spTgt>
                                        </p:tgtEl>
                                        <p:attrNameLst>
                                          <p:attrName>style.visibility</p:attrName>
                                        </p:attrNameLst>
                                      </p:cBhvr>
                                      <p:to>
                                        <p:strVal val="visible"/>
                                      </p:to>
                                    </p:set>
                                    <p:anim to="" calcmode="lin" valueType="num">
                                      <p:cBhvr>
                                        <p:cTn id="42" dur="1" fill="hold"/>
                                        <p:tgtEl>
                                          <p:spTgt spid="3072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0723">
                                            <p:txEl>
                                              <p:pRg st="8" end="8"/>
                                            </p:txEl>
                                          </p:spTgt>
                                        </p:tgtEl>
                                        <p:attrNameLst>
                                          <p:attrName>style.visibility</p:attrName>
                                        </p:attrNameLst>
                                      </p:cBhvr>
                                      <p:to>
                                        <p:strVal val="visible"/>
                                      </p:to>
                                    </p:set>
                                    <p:anim to="" calcmode="lin" valueType="num">
                                      <p:cBhvr>
                                        <p:cTn id="47" dur="1" fill="hold"/>
                                        <p:tgtEl>
                                          <p:spTgt spid="3072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0723">
                                            <p:txEl>
                                              <p:pRg st="9" end="9"/>
                                            </p:txEl>
                                          </p:spTgt>
                                        </p:tgtEl>
                                        <p:attrNameLst>
                                          <p:attrName>style.visibility</p:attrName>
                                        </p:attrNameLst>
                                      </p:cBhvr>
                                      <p:to>
                                        <p:strVal val="visible"/>
                                      </p:to>
                                    </p:set>
                                    <p:anim to="" calcmode="lin" valueType="num">
                                      <p:cBhvr>
                                        <p:cTn id="52" dur="1" fill="hold"/>
                                        <p:tgtEl>
                                          <p:spTgt spid="30723">
                                            <p:txEl>
                                              <p:pRg st="9" end="9"/>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30723">
                                            <p:txEl>
                                              <p:pRg st="10" end="10"/>
                                            </p:txEl>
                                          </p:spTgt>
                                        </p:tgtEl>
                                        <p:attrNameLst>
                                          <p:attrName>style.visibility</p:attrName>
                                        </p:attrNameLst>
                                      </p:cBhvr>
                                      <p:to>
                                        <p:strVal val="visible"/>
                                      </p:to>
                                    </p:set>
                                    <p:anim to="" calcmode="lin" valueType="num">
                                      <p:cBhvr>
                                        <p:cTn id="57" dur="1" fill="hold"/>
                                        <p:tgtEl>
                                          <p:spTgt spid="30723">
                                            <p:txEl>
                                              <p:pRg st="10" end="10"/>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30723">
                                            <p:txEl>
                                              <p:pRg st="11" end="11"/>
                                            </p:txEl>
                                          </p:spTgt>
                                        </p:tgtEl>
                                        <p:attrNameLst>
                                          <p:attrName>style.visibility</p:attrName>
                                        </p:attrNameLst>
                                      </p:cBhvr>
                                      <p:to>
                                        <p:strVal val="visible"/>
                                      </p:to>
                                    </p:set>
                                    <p:anim to="" calcmode="lin" valueType="num">
                                      <p:cBhvr>
                                        <p:cTn id="62" dur="1" fill="hold"/>
                                        <p:tgtEl>
                                          <p:spTgt spid="30723">
                                            <p:txEl>
                                              <p:pRg st="11" end="11"/>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30723">
                                            <p:txEl>
                                              <p:pRg st="12" end="12"/>
                                            </p:txEl>
                                          </p:spTgt>
                                        </p:tgtEl>
                                        <p:attrNameLst>
                                          <p:attrName>style.visibility</p:attrName>
                                        </p:attrNameLst>
                                      </p:cBhvr>
                                      <p:to>
                                        <p:strVal val="visible"/>
                                      </p:to>
                                    </p:set>
                                    <p:anim to="" calcmode="lin" valueType="num">
                                      <p:cBhvr>
                                        <p:cTn id="67" dur="1" fill="hold"/>
                                        <p:tgtEl>
                                          <p:spTgt spid="30723">
                                            <p:txEl>
                                              <p:pRg st="12" end="12"/>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30723">
                                            <p:txEl>
                                              <p:pRg st="13" end="13"/>
                                            </p:txEl>
                                          </p:spTgt>
                                        </p:tgtEl>
                                        <p:attrNameLst>
                                          <p:attrName>style.visibility</p:attrName>
                                        </p:attrNameLst>
                                      </p:cBhvr>
                                      <p:to>
                                        <p:strVal val="visible"/>
                                      </p:to>
                                    </p:set>
                                    <p:anim to="" calcmode="lin" valueType="num">
                                      <p:cBhvr>
                                        <p:cTn id="72" dur="1" fill="hold"/>
                                        <p:tgtEl>
                                          <p:spTgt spid="30723">
                                            <p:txEl>
                                              <p:pRg st="13" end="13"/>
                                            </p:txEl>
                                          </p:spTgt>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15" presetClass="entr" presetSubtype="0" fill="hold" nodeType="click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 calcmode="lin" valueType="num">
                                      <p:cBhvr>
                                        <p:cTn id="7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p:stCondLst>
                        <p:cond delay="indefinite"/>
                      </p:stCondLst>
                      <p:childTnLst>
                        <p:par>
                          <p:cTn id="82" fill="hold">
                            <p:stCondLst>
                              <p:cond delay="0"/>
                            </p:stCondLst>
                            <p:childTnLst>
                              <p:par>
                                <p:cTn id="83" presetID="15" presetClass="entr" presetSubtype="0" fill="hold"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p:cTn id="85" dur="1000" fill="hold"/>
                                        <p:tgtEl>
                                          <p:spTgt spid="7"/>
                                        </p:tgtEl>
                                        <p:attrNameLst>
                                          <p:attrName>ppt_w</p:attrName>
                                        </p:attrNameLst>
                                      </p:cBhvr>
                                      <p:tavLst>
                                        <p:tav tm="0">
                                          <p:val>
                                            <p:fltVal val="0"/>
                                          </p:val>
                                        </p:tav>
                                        <p:tav tm="100000">
                                          <p:val>
                                            <p:strVal val="#ppt_w"/>
                                          </p:val>
                                        </p:tav>
                                      </p:tavLst>
                                    </p:anim>
                                    <p:anim calcmode="lin" valueType="num">
                                      <p:cBhvr>
                                        <p:cTn id="86" dur="1000" fill="hold"/>
                                        <p:tgtEl>
                                          <p:spTgt spid="7"/>
                                        </p:tgtEl>
                                        <p:attrNameLst>
                                          <p:attrName>ppt_h</p:attrName>
                                        </p:attrNameLst>
                                      </p:cBhvr>
                                      <p:tavLst>
                                        <p:tav tm="0">
                                          <p:val>
                                            <p:fltVal val="0"/>
                                          </p:val>
                                        </p:tav>
                                        <p:tav tm="100000">
                                          <p:val>
                                            <p:strVal val="#ppt_h"/>
                                          </p:val>
                                        </p:tav>
                                      </p:tavLst>
                                    </p:anim>
                                    <p:anim calcmode="lin" valueType="num">
                                      <p:cBhvr>
                                        <p:cTn id="8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304800"/>
            <a:ext cx="9144000" cy="381000"/>
          </a:xfrm>
          <a:solidFill>
            <a:schemeClr val="bg2">
              <a:lumMod val="75000"/>
            </a:schemeClr>
          </a:solidFill>
        </p:spPr>
        <p:txBody>
          <a:bodyPr>
            <a:normAutofit fontScale="90000"/>
          </a:bodyPr>
          <a:lstStyle/>
          <a:p>
            <a:pPr eaLnBrk="1" hangingPunct="1"/>
            <a:r>
              <a:rPr lang="en-US" sz="2800" b="1" dirty="0" smtClean="0">
                <a:solidFill>
                  <a:schemeClr val="accent6">
                    <a:lumMod val="50000"/>
                  </a:schemeClr>
                </a:solidFill>
              </a:rPr>
              <a:t>Trends in human population before 1650 were based on estimates.</a:t>
            </a:r>
          </a:p>
        </p:txBody>
      </p:sp>
      <p:sp>
        <p:nvSpPr>
          <p:cNvPr id="3" name="Content Placeholder 2"/>
          <p:cNvSpPr>
            <a:spLocks noGrp="1"/>
          </p:cNvSpPr>
          <p:nvPr>
            <p:ph idx="1"/>
          </p:nvPr>
        </p:nvSpPr>
        <p:spPr>
          <a:xfrm>
            <a:off x="457200" y="838200"/>
            <a:ext cx="8077200" cy="5562600"/>
          </a:xfrm>
          <a:solidFill>
            <a:schemeClr val="bg2">
              <a:lumMod val="75000"/>
            </a:schemeClr>
          </a:solidFill>
        </p:spPr>
        <p:txBody>
          <a:bodyPr>
            <a:normAutofit/>
          </a:bodyPr>
          <a:lstStyle/>
          <a:p>
            <a:pPr eaLnBrk="1" hangingPunct="1"/>
            <a:r>
              <a:rPr lang="en-US" sz="2200" dirty="0" smtClean="0">
                <a:solidFill>
                  <a:schemeClr val="accent6">
                    <a:lumMod val="50000"/>
                  </a:schemeClr>
                </a:solidFill>
              </a:rPr>
              <a:t>Estimates of the human population up to 1650 when the first censuses were taken, were based on radiocarbon dating procedures </a:t>
            </a:r>
          </a:p>
          <a:p>
            <a:pPr eaLnBrk="1" hangingPunct="1"/>
            <a:r>
              <a:rPr lang="en-US" sz="2200" dirty="0" smtClean="0">
                <a:solidFill>
                  <a:schemeClr val="accent6">
                    <a:lumMod val="50000"/>
                  </a:schemeClr>
                </a:solidFill>
              </a:rPr>
              <a:t>They determined the date  of fossils and weapons</a:t>
            </a:r>
          </a:p>
          <a:p>
            <a:pPr eaLnBrk="1" hangingPunct="1"/>
            <a:r>
              <a:rPr lang="en-US" sz="2200" dirty="0" smtClean="0">
                <a:solidFill>
                  <a:schemeClr val="accent6">
                    <a:lumMod val="50000"/>
                  </a:schemeClr>
                </a:solidFill>
              </a:rPr>
              <a:t>The number of weapons were used to estimate population size</a:t>
            </a:r>
          </a:p>
          <a:p>
            <a:pPr eaLnBrk="1" hangingPunct="1"/>
            <a:r>
              <a:rPr lang="en-US" sz="2200" dirty="0" smtClean="0">
                <a:solidFill>
                  <a:schemeClr val="accent6">
                    <a:lumMod val="50000"/>
                  </a:schemeClr>
                </a:solidFill>
              </a:rPr>
              <a:t>The geographical distribution of the archaeological sites which contained the weapons and tools indicated the distribution of the population</a:t>
            </a:r>
          </a:p>
          <a:p>
            <a:pPr eaLnBrk="1" hangingPunct="1"/>
            <a:r>
              <a:rPr lang="en-US" sz="2200" dirty="0" smtClean="0">
                <a:solidFill>
                  <a:schemeClr val="accent6">
                    <a:lumMod val="50000"/>
                  </a:schemeClr>
                </a:solidFill>
              </a:rPr>
              <a:t>According to this estimate the human population rose from 5 million ten thousand years ago (8000 BCE) to between 200 and 300 million at the beginning of the current era (0 CE)</a:t>
            </a:r>
          </a:p>
          <a:p>
            <a:pPr eaLnBrk="1" hangingPunct="1"/>
            <a:endParaRPr lang="en-US" sz="2700" dirty="0" smtClean="0"/>
          </a:p>
          <a:p>
            <a:pPr eaLnBrk="1" hangingPunct="1"/>
            <a:endParaRPr lang="en-US" sz="27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0"/>
            <a:ext cx="8077200" cy="1143000"/>
          </a:xfrm>
          <a:solidFill>
            <a:schemeClr val="accent6">
              <a:lumMod val="60000"/>
              <a:lumOff val="40000"/>
            </a:schemeClr>
          </a:solidFill>
        </p:spPr>
        <p:txBody>
          <a:bodyPr>
            <a:normAutofit fontScale="90000"/>
          </a:bodyPr>
          <a:lstStyle/>
          <a:p>
            <a:pPr eaLnBrk="1" hangingPunct="1"/>
            <a:r>
              <a:rPr lang="en-US" sz="3600" b="1" dirty="0" smtClean="0">
                <a:solidFill>
                  <a:schemeClr val="accent6">
                    <a:lumMod val="50000"/>
                  </a:schemeClr>
                </a:solidFill>
              </a:rPr>
              <a:t>Trends in human population from 1650 up to the Present Time based on census data</a:t>
            </a:r>
            <a:endParaRPr lang="en-US" sz="3600" dirty="0" smtClean="0">
              <a:solidFill>
                <a:schemeClr val="accent6">
                  <a:lumMod val="50000"/>
                </a:schemeClr>
              </a:solidFill>
            </a:endParaRPr>
          </a:p>
        </p:txBody>
      </p:sp>
      <p:sp>
        <p:nvSpPr>
          <p:cNvPr id="3" name="Content Placeholder 2"/>
          <p:cNvSpPr>
            <a:spLocks noGrp="1"/>
          </p:cNvSpPr>
          <p:nvPr>
            <p:ph idx="1"/>
          </p:nvPr>
        </p:nvSpPr>
        <p:spPr>
          <a:xfrm>
            <a:off x="762000" y="1219200"/>
            <a:ext cx="7543800" cy="4876800"/>
          </a:xfrm>
        </p:spPr>
        <p:txBody>
          <a:bodyPr>
            <a:normAutofit fontScale="92500" lnSpcReduction="20000"/>
          </a:bodyPr>
          <a:lstStyle/>
          <a:p>
            <a:pPr eaLnBrk="1" hangingPunct="1"/>
            <a:r>
              <a:rPr lang="en-US" sz="2800" dirty="0" smtClean="0">
                <a:latin typeface="Arial" pitchFamily="34" charset="0"/>
                <a:cs typeface="Arial" pitchFamily="34" charset="0"/>
              </a:rPr>
              <a:t>Determination of the human population size from 1650 to the present time was by means of censuses.</a:t>
            </a:r>
          </a:p>
          <a:p>
            <a:pPr eaLnBrk="1" hangingPunct="1">
              <a:buNone/>
            </a:pPr>
            <a:endParaRPr lang="en-US" sz="2800" dirty="0" smtClean="0">
              <a:latin typeface="Arial" pitchFamily="34" charset="0"/>
              <a:cs typeface="Arial" pitchFamily="34" charset="0"/>
            </a:endParaRPr>
          </a:p>
          <a:p>
            <a:pPr eaLnBrk="1" hangingPunct="1"/>
            <a:r>
              <a:rPr lang="en-US" sz="2800" dirty="0" smtClean="0">
                <a:latin typeface="Arial" pitchFamily="34" charset="0"/>
                <a:cs typeface="Arial" pitchFamily="34" charset="0"/>
              </a:rPr>
              <a:t>By 1650 the population was about 500 million</a:t>
            </a:r>
          </a:p>
          <a:p>
            <a:pPr eaLnBrk="1" hangingPunct="1"/>
            <a:r>
              <a:rPr lang="en-US" sz="2800" dirty="0" smtClean="0">
                <a:latin typeface="Arial" pitchFamily="34" charset="0"/>
                <a:cs typeface="Arial" pitchFamily="34" charset="0"/>
              </a:rPr>
              <a:t>1850 (200 years later) the population doubled to 1000 million</a:t>
            </a:r>
          </a:p>
          <a:p>
            <a:pPr eaLnBrk="1" hangingPunct="1"/>
            <a:r>
              <a:rPr lang="en-US" sz="2800" dirty="0" smtClean="0">
                <a:latin typeface="Arial" pitchFamily="34" charset="0"/>
                <a:cs typeface="Arial" pitchFamily="34" charset="0"/>
              </a:rPr>
              <a:t>1930 (80 years later) the population doubled to 2000 million</a:t>
            </a:r>
          </a:p>
          <a:p>
            <a:pPr eaLnBrk="1" hangingPunct="1"/>
            <a:r>
              <a:rPr lang="en-US" sz="2800" dirty="0" smtClean="0">
                <a:latin typeface="Arial" pitchFamily="34" charset="0"/>
                <a:cs typeface="Arial" pitchFamily="34" charset="0"/>
              </a:rPr>
              <a:t>1975 (45 years later) the population doubled to 4000 million</a:t>
            </a:r>
          </a:p>
          <a:p>
            <a:pPr eaLnBrk="1" hangingPunct="1"/>
            <a:r>
              <a:rPr lang="en-US" sz="2800" dirty="0" smtClean="0">
                <a:latin typeface="Arial" pitchFamily="34" charset="0"/>
                <a:cs typeface="Arial" pitchFamily="34" charset="0"/>
              </a:rPr>
              <a:t>1999 (24 years later) the population was 6000 million</a:t>
            </a:r>
          </a:p>
        </p:txBody>
      </p:sp>
      <p:sp>
        <p:nvSpPr>
          <p:cNvPr id="30724" name="TextBox 3"/>
          <p:cNvSpPr txBox="1">
            <a:spLocks noChangeArrowheads="1"/>
          </p:cNvSpPr>
          <p:nvPr/>
        </p:nvSpPr>
        <p:spPr bwMode="auto">
          <a:xfrm>
            <a:off x="0" y="6427788"/>
            <a:ext cx="1428750" cy="430212"/>
          </a:xfrm>
          <a:prstGeom prst="rect">
            <a:avLst/>
          </a:prstGeom>
          <a:noFill/>
          <a:ln w="9525">
            <a:noFill/>
            <a:miter lim="800000"/>
            <a:headEnd/>
            <a:tailEnd/>
          </a:ln>
        </p:spPr>
        <p:txBody>
          <a:bodyPr>
            <a:spAutoFit/>
          </a:bodyPr>
          <a:lstStyle/>
          <a:p>
            <a:pPr eaLnBrk="0" hangingPunct="0"/>
            <a:r>
              <a:rPr lang="en-ZA" sz="1100" b="1">
                <a:latin typeface="Garamond" pitchFamily="18" charset="0"/>
              </a:rPr>
              <a:t>© Lizette Neethling</a:t>
            </a:r>
          </a:p>
          <a:p>
            <a:pPr eaLnBrk="0" hangingPunct="0"/>
            <a:r>
              <a:rPr lang="en-ZA" sz="1100" b="1">
                <a:latin typeface="Garamond" pitchFamily="18" charset="0"/>
              </a:rPr>
              <a:t>    0828246343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What are the reasons for human population growth continuing exponentially?</a:t>
            </a:r>
            <a:endParaRPr lang="en-ZA" dirty="0"/>
          </a:p>
        </p:txBody>
      </p:sp>
      <p:sp>
        <p:nvSpPr>
          <p:cNvPr id="3" name="Content Placeholder 2"/>
          <p:cNvSpPr>
            <a:spLocks noGrp="1"/>
          </p:cNvSpPr>
          <p:nvPr>
            <p:ph idx="1"/>
          </p:nvPr>
        </p:nvSpPr>
        <p:spPr/>
        <p:txBody>
          <a:bodyPr/>
          <a:lstStyle/>
          <a:p>
            <a:endParaRPr lang="en-Z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595918"/>
          </a:xfrm>
          <a:solidFill>
            <a:schemeClr val="accent6">
              <a:lumMod val="40000"/>
              <a:lumOff val="60000"/>
            </a:schemeClr>
          </a:solidFill>
        </p:spPr>
        <p:txBody>
          <a:bodyPr>
            <a:noAutofit/>
          </a:bodyPr>
          <a:lstStyle/>
          <a:p>
            <a:pPr eaLnBrk="1" hangingPunct="1">
              <a:buFont typeface="Arial" charset="0"/>
              <a:buNone/>
            </a:pPr>
            <a:r>
              <a:rPr lang="en-US" sz="2400" dirty="0" smtClean="0"/>
              <a:t>Originally the population was very slow, because </a:t>
            </a:r>
          </a:p>
          <a:p>
            <a:pPr eaLnBrk="1" hangingPunct="1"/>
            <a:r>
              <a:rPr lang="en-US" sz="2400" dirty="0" smtClean="0"/>
              <a:t>people died from starvation and disease</a:t>
            </a:r>
          </a:p>
          <a:p>
            <a:pPr eaLnBrk="1" hangingPunct="1"/>
            <a:r>
              <a:rPr lang="en-US" sz="2400" dirty="0" smtClean="0"/>
              <a:t>Infant mortality rates were very high</a:t>
            </a:r>
          </a:p>
          <a:p>
            <a:pPr eaLnBrk="1" hangingPunct="1">
              <a:buFont typeface="Arial" charset="0"/>
              <a:buNone/>
            </a:pPr>
            <a:r>
              <a:rPr lang="en-US" sz="2400" dirty="0" smtClean="0"/>
              <a:t>In the last 1000 years the population growth has increased exponentially</a:t>
            </a:r>
          </a:p>
          <a:p>
            <a:pPr eaLnBrk="1" hangingPunct="1">
              <a:buFont typeface="Arial" charset="0"/>
              <a:buNone/>
            </a:pPr>
            <a:r>
              <a:rPr lang="en-US" sz="2400" b="1" dirty="0" smtClean="0"/>
              <a:t>Reasons:</a:t>
            </a:r>
          </a:p>
          <a:p>
            <a:pPr eaLnBrk="1" hangingPunct="1"/>
            <a:r>
              <a:rPr lang="en-US" sz="2400" dirty="0" smtClean="0"/>
              <a:t>Humans have reduced environmental resistance </a:t>
            </a:r>
          </a:p>
          <a:p>
            <a:pPr eaLnBrk="1" hangingPunct="1">
              <a:buFont typeface="Arial" charset="0"/>
              <a:buNone/>
            </a:pPr>
            <a:r>
              <a:rPr lang="en-US" sz="2400" dirty="0" smtClean="0"/>
              <a:t>	1.	They have increased the carrying capacity of the world’s </a:t>
            </a:r>
          </a:p>
          <a:p>
            <a:pPr eaLnBrk="1" hangingPunct="1">
              <a:buFont typeface="Arial" charset="0"/>
              <a:buNone/>
            </a:pPr>
            <a:r>
              <a:rPr lang="en-US" sz="2400" dirty="0" smtClean="0"/>
              <a:t>		food- producing regions</a:t>
            </a:r>
          </a:p>
          <a:p>
            <a:pPr eaLnBrk="1" hangingPunct="1">
              <a:buFont typeface="Arial" charset="0"/>
              <a:buNone/>
            </a:pPr>
            <a:r>
              <a:rPr lang="en-US" sz="2400" dirty="0" smtClean="0"/>
              <a:t>	How?</a:t>
            </a:r>
          </a:p>
          <a:p>
            <a:pPr eaLnBrk="1" hangingPunct="1">
              <a:buFont typeface="Arial" charset="0"/>
              <a:buNone/>
            </a:pPr>
            <a:r>
              <a:rPr lang="en-US" sz="2400" dirty="0" smtClean="0"/>
              <a:t>	</a:t>
            </a:r>
            <a:r>
              <a:rPr lang="en-US" sz="2400" b="1" dirty="0" smtClean="0"/>
              <a:t>Food production has increased </a:t>
            </a:r>
            <a:r>
              <a:rPr lang="en-US" sz="2400" dirty="0" smtClean="0"/>
              <a:t>due to:</a:t>
            </a:r>
          </a:p>
          <a:p>
            <a:pPr eaLnBrk="1" hangingPunct="1">
              <a:buFont typeface="Arial" charset="0"/>
              <a:buNone/>
            </a:pPr>
            <a:r>
              <a:rPr lang="en-US" sz="2400" dirty="0" smtClean="0"/>
              <a:t>	-	More land being cultivated</a:t>
            </a:r>
          </a:p>
          <a:p>
            <a:pPr eaLnBrk="1" hangingPunct="1">
              <a:buFont typeface="Arial" charset="0"/>
              <a:buNone/>
            </a:pPr>
            <a:r>
              <a:rPr lang="en-US" sz="2400" dirty="0" smtClean="0"/>
              <a:t>	-	Improved methods of food production and using artificial </a:t>
            </a:r>
            <a:br>
              <a:rPr lang="en-US" sz="2400" dirty="0" smtClean="0"/>
            </a:br>
            <a:r>
              <a:rPr lang="en-US" sz="2400" dirty="0" smtClean="0"/>
              <a:t>        fertilizers to increase the yield of the monoculture crops</a:t>
            </a:r>
          </a:p>
          <a:p>
            <a:pPr eaLnBrk="1" hangingPunct="1">
              <a:buFont typeface="Arial" charset="0"/>
              <a:buNone/>
            </a:pPr>
            <a:r>
              <a:rPr lang="en-US" sz="2400" dirty="0" smtClean="0"/>
              <a:t>	2.	Methods of </a:t>
            </a:r>
            <a:r>
              <a:rPr lang="en-US" sz="2400" b="1" dirty="0" smtClean="0"/>
              <a:t>treating diseases </a:t>
            </a:r>
            <a:r>
              <a:rPr lang="en-US" sz="2400" dirty="0" smtClean="0"/>
              <a:t>have improved greatly</a:t>
            </a:r>
          </a:p>
          <a:p>
            <a:pPr eaLnBrk="1" hangingPunct="1">
              <a:buFont typeface="Arial" charset="0"/>
              <a:buNone/>
            </a:pPr>
            <a:r>
              <a:rPr lang="en-US" sz="2400" dirty="0" smtClean="0"/>
              <a:t>	-	This has allowed people to stay alive to reproduce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to="" calcmode="lin" valueType="num">
                                      <p:cBhvr>
                                        <p:cTn id="37" dur="1" fill="hold"/>
                                        <p:tgtEl>
                                          <p:spTgt spid="3">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to="" calcmode="lin" valueType="num">
                                      <p:cBhvr>
                                        <p:cTn id="42" dur="1" fill="hold"/>
                                        <p:tgtEl>
                                          <p:spTgt spid="3">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to="" calcmode="lin" valueType="num">
                                      <p:cBhvr>
                                        <p:cTn id="47" dur="1" fill="hold"/>
                                        <p:tgtEl>
                                          <p:spTgt spid="3">
                                            <p:txEl>
                                              <p:pRg st="7" end="7"/>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to="" calcmode="lin" valueType="num">
                                      <p:cBhvr>
                                        <p:cTn id="52" dur="1" fill="hold"/>
                                        <p:tgtEl>
                                          <p:spTgt spid="3">
                                            <p:txEl>
                                              <p:pRg st="8" end="8"/>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to="" calcmode="lin" valueType="num">
                                      <p:cBhvr>
                                        <p:cTn id="57" dur="1" fill="hold"/>
                                        <p:tgtEl>
                                          <p:spTgt spid="3">
                                            <p:txEl>
                                              <p:pRg st="9" end="9"/>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 to="" calcmode="lin" valueType="num">
                                      <p:cBhvr>
                                        <p:cTn id="62" dur="1" fill="hold"/>
                                        <p:tgtEl>
                                          <p:spTgt spid="3">
                                            <p:txEl>
                                              <p:pRg st="10" end="10"/>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to="" calcmode="lin" valueType="num">
                                      <p:cBhvr>
                                        <p:cTn id="67" dur="1" fill="hold"/>
                                        <p:tgtEl>
                                          <p:spTgt spid="3">
                                            <p:txEl>
                                              <p:pRg st="11" end="11"/>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 to="" calcmode="lin" valueType="num">
                                      <p:cBhvr>
                                        <p:cTn id="72" dur="1" fill="hold"/>
                                        <p:tgtEl>
                                          <p:spTgt spid="3">
                                            <p:txEl>
                                              <p:pRg st="12" end="12"/>
                                            </p:txEl>
                                          </p:spTgt>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 to="" calcmode="lin" valueType="num">
                                      <p:cBhvr>
                                        <p:cTn id="77" dur="1" fill="hold"/>
                                        <p:tgtEl>
                                          <p:spTgt spid="3">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219200" y="1219201"/>
            <a:ext cx="6781800" cy="1920875"/>
          </a:xfrm>
          <a:prstGeom prst="rect">
            <a:avLst/>
          </a:prstGeom>
          <a:noFill/>
          <a:ln w="9525">
            <a:noFill/>
            <a:miter lim="800000"/>
            <a:headEnd/>
            <a:tailEnd/>
          </a:ln>
          <a:effectLst/>
        </p:spPr>
        <p:txBody>
          <a:bodyPr>
            <a:spAutoFit/>
          </a:bodyPr>
          <a:lstStyle/>
          <a:p>
            <a:pPr algn="ctr">
              <a:spcBef>
                <a:spcPct val="50000"/>
              </a:spcBef>
            </a:pPr>
            <a:r>
              <a:rPr lang="en-GB" sz="4000" b="1">
                <a:solidFill>
                  <a:srgbClr val="CC0099"/>
                </a:solidFill>
                <a:latin typeface="Comic Sans MS" pitchFamily="66" charset="0"/>
              </a:rPr>
              <a:t>How do population pyramids help us learn about population?</a:t>
            </a:r>
          </a:p>
        </p:txBody>
      </p:sp>
      <p:pic>
        <p:nvPicPr>
          <p:cNvPr id="15363" name="Picture 3" descr="ag00020_"/>
          <p:cNvPicPr>
            <a:picLocks noChangeAspect="1" noChangeArrowheads="1" noCrop="1"/>
          </p:cNvPicPr>
          <p:nvPr/>
        </p:nvPicPr>
        <p:blipFill>
          <a:blip r:embed="rId3"/>
          <a:srcRect/>
          <a:stretch>
            <a:fillRect/>
          </a:stretch>
        </p:blipFill>
        <p:spPr bwMode="auto">
          <a:xfrm>
            <a:off x="3124200" y="3657600"/>
            <a:ext cx="3048000" cy="22098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TotalTime>
  <Words>1519</Words>
  <Application>Microsoft Office PowerPoint</Application>
  <PresentationFormat>On-screen Show (4:3)</PresentationFormat>
  <Paragraphs>210</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                              It is evident from the graph that :- 1. the human population is increasing rapidly and shows a geometric (J-shaped) growth form 2. the population is doubling in shorter periods 3. the next doubling period (8 000 million) has been calculated to be in the year 2010 – a doubling period of 35 years 4. this increase in population CANNOT go on indefinitely – as environmental resistance (shortage of food, O2  and living space) increases – something has to give – unless we are able to stabilise the population at the carrying capacity of the world   </vt:lpstr>
      <vt:lpstr>Worldwide human population growth from 1750 to 2000</vt:lpstr>
      <vt:lpstr>Human population growth according to History</vt:lpstr>
      <vt:lpstr>Trends in human population before 1650 were based on estimates.</vt:lpstr>
      <vt:lpstr>Trends in human population from 1650 up to the Present Time based on census data</vt:lpstr>
      <vt:lpstr>What are the reasons for human population growth continuing exponentially?</vt:lpstr>
      <vt:lpstr>Slide 8</vt:lpstr>
      <vt:lpstr>Slide 9</vt:lpstr>
      <vt:lpstr>Slide 10</vt:lpstr>
      <vt:lpstr>Slide 11</vt:lpstr>
      <vt:lpstr>Slide 12</vt:lpstr>
      <vt:lpstr>Slide 13</vt:lpstr>
      <vt:lpstr>Slide 14</vt:lpstr>
      <vt:lpstr>Slide 15</vt:lpstr>
      <vt:lpstr>Graph of a developing country</vt:lpstr>
      <vt:lpstr>A graph showing a stable population</vt:lpstr>
      <vt:lpstr>Slide 18</vt:lpstr>
      <vt:lpstr>Slide 19</vt:lpstr>
      <vt:lpstr>Countries can be divided into two groups</vt:lpstr>
      <vt:lpstr>Estimated population size for the future</vt:lpstr>
      <vt:lpstr>Forecasts of the human population in South Africa over the next 20 years</vt:lpstr>
      <vt:lpstr>The impact of increasing human populations</vt:lpstr>
      <vt:lpstr>the impact of a person, city, or country on the ecology of a local area or the whole planet. It is a measure of how much land and water a person, city or country needs and the wastes that are produced.</vt:lpstr>
      <vt:lpstr>Slide 25</vt:lpstr>
      <vt:lpstr>The effect of high population growth on the environment (depletion of resources and increased pollution)</vt:lpstr>
      <vt:lpstr>  </vt:lpstr>
      <vt:lpstr>Comparison between developed and developing countries’ ecological footprints</vt:lpstr>
      <vt:lpstr>Ecological Footprints</vt:lpstr>
      <vt:lpstr>Comparison between developed and developing countries’ ecological footprints</vt:lpstr>
      <vt:lpstr>Effects of high population growth on the environment</vt:lpstr>
      <vt:lpstr>What are we doing?</vt:lpstr>
      <vt:lpstr>What will happen if this trend continue?</vt:lpstr>
      <vt:lpstr>The effect of high population growth on the environment. The darker the colour, the greater the ecological footprints.</vt:lpstr>
      <vt:lpstr>What can you do to save the world?</vt:lpstr>
      <vt:lpstr>Sustainable: careful use of natural and human  resources so that they will also  be  available to future generations Conservation: the management of the Earth’s  resources so that it yields the  greatest sustainable benefit  to future  generations while maintaining its  potential to meet the needs of future  generations </vt:lpstr>
      <vt:lpstr>Human demands versus conservation in the harvesting of natural resources Abalone poaching is illegal</vt:lpstr>
      <vt:lpstr>Human demands versus conservation in the harvesting of natural resources  During 2010 more than 300 rhino’s have been pouched and killed for their horns in South Africa. The sad truth is that a rhino is worth more dead than alive. A rhino horn is valued at $20 000 (R14 000) per kg and a rhino horn weigh up to 5 kg. Currently a live rhino is sold at R130 000 – R300 000. </vt:lpstr>
      <vt:lpstr>Ways in which over-exploitation of indigenous plants impacts on the environment.  </vt:lpstr>
      <vt:lpstr>Appropriate management strategies that can reduce over-exploitation of animal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Rashid</dc:creator>
  <cp:lastModifiedBy>Rashid</cp:lastModifiedBy>
  <cp:revision>15</cp:revision>
  <dcterms:created xsi:type="dcterms:W3CDTF">2011-09-08T13:17:47Z</dcterms:created>
  <dcterms:modified xsi:type="dcterms:W3CDTF">2014-09-12T10:07:53Z</dcterms:modified>
</cp:coreProperties>
</file>