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CC97C3-82B4-446C-A4E4-CDEF301E3838}" type="datetimeFigureOut">
              <a:rPr lang="en-US" smtClean="0"/>
              <a:t>7/12/2016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66A9E9-6362-40FC-9F51-8814B8864B4E}" type="slidenum">
              <a:rPr lang="en-US" smtClean="0"/>
              <a:t>‹#›</a:t>
            </a:fld>
            <a:endParaRPr lang="en-US"/>
          </a:p>
        </p:txBody>
      </p:sp>
    </p:spTree>
    <p:extLst>
      <p:ext uri="{BB962C8B-B14F-4D97-AF65-F5344CB8AC3E}">
        <p14:creationId xmlns:p14="http://schemas.microsoft.com/office/powerpoint/2010/main" val="1236561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5DD465AC-09B8-40AD-BC34-BD808B646824}" type="slidenum">
              <a:rPr lang="en-ZA">
                <a:solidFill>
                  <a:prstClr val="black"/>
                </a:solidFill>
              </a:rPr>
              <a:pPr>
                <a:defRPr/>
              </a:pPr>
              <a:t>1</a:t>
            </a:fld>
            <a:endParaRPr lang="en-ZA">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51F8B9E0-26D6-4CD6-9DE8-6AB65160EA5F}" type="slidenum">
              <a:rPr lang="en-ZA">
                <a:solidFill>
                  <a:prstClr val="black"/>
                </a:solidFill>
              </a:rPr>
              <a:pPr>
                <a:defRPr/>
              </a:pPr>
              <a:t>10</a:t>
            </a:fld>
            <a:endParaRPr lang="en-ZA">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ACFE0965-D094-4BD2-ACA3-DB3BD5386A0B}" type="slidenum">
              <a:rPr lang="en-ZA">
                <a:solidFill>
                  <a:prstClr val="black"/>
                </a:solidFill>
              </a:rPr>
              <a:pPr>
                <a:defRPr/>
              </a:pPr>
              <a:t>11</a:t>
            </a:fld>
            <a:endParaRPr lang="en-ZA">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380921AE-E0F3-40D1-A5CE-6BC1C4AB4CDE}" type="slidenum">
              <a:rPr lang="en-ZA">
                <a:solidFill>
                  <a:prstClr val="black"/>
                </a:solidFill>
              </a:rPr>
              <a:pPr>
                <a:defRPr/>
              </a:pPr>
              <a:t>12</a:t>
            </a:fld>
            <a:endParaRPr lang="en-ZA">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B5132456-231C-4420-9214-A3EF2A6CC36B}" type="slidenum">
              <a:rPr lang="en-ZA">
                <a:solidFill>
                  <a:prstClr val="black"/>
                </a:solidFill>
              </a:rPr>
              <a:pPr>
                <a:defRPr/>
              </a:pPr>
              <a:t>13</a:t>
            </a:fld>
            <a:endParaRPr lang="en-ZA">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83A52DD8-C575-4DA4-8E8B-C0739489F828}" type="slidenum">
              <a:rPr lang="en-ZA">
                <a:solidFill>
                  <a:prstClr val="black"/>
                </a:solidFill>
              </a:rPr>
              <a:pPr>
                <a:defRPr/>
              </a:pPr>
              <a:t>14</a:t>
            </a:fld>
            <a:endParaRPr lang="en-ZA">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BD6689DE-509C-44B5-A5C6-10E81CBFD35C}" type="slidenum">
              <a:rPr lang="en-ZA">
                <a:solidFill>
                  <a:prstClr val="black"/>
                </a:solidFill>
              </a:rPr>
              <a:pPr>
                <a:defRPr/>
              </a:pPr>
              <a:t>15</a:t>
            </a:fld>
            <a:endParaRPr lang="en-ZA">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C5CC524E-90D6-4849-874C-1301D6D8F831}" type="slidenum">
              <a:rPr lang="en-ZA">
                <a:solidFill>
                  <a:prstClr val="black"/>
                </a:solidFill>
              </a:rPr>
              <a:pPr>
                <a:defRPr/>
              </a:pPr>
              <a:t>16</a:t>
            </a:fld>
            <a:endParaRPr lang="en-ZA">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2A543B4F-681C-4A98-8DC1-E02DE08BB4E4}" type="slidenum">
              <a:rPr lang="en-ZA">
                <a:solidFill>
                  <a:prstClr val="black"/>
                </a:solidFill>
              </a:rPr>
              <a:pPr>
                <a:defRPr/>
              </a:pPr>
              <a:t>17</a:t>
            </a:fld>
            <a:endParaRPr lang="en-ZA">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DEC52EB3-3A00-43C4-A245-F289A4CA88E7}" type="slidenum">
              <a:rPr lang="en-ZA">
                <a:solidFill>
                  <a:prstClr val="black"/>
                </a:solidFill>
              </a:rPr>
              <a:pPr>
                <a:defRPr/>
              </a:pPr>
              <a:t>18</a:t>
            </a:fld>
            <a:endParaRPr lang="en-ZA">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F3CBD93D-F18A-4FDC-9611-8A978C267C18}" type="slidenum">
              <a:rPr lang="en-ZA">
                <a:solidFill>
                  <a:prstClr val="black"/>
                </a:solidFill>
              </a:rPr>
              <a:pPr>
                <a:defRPr/>
              </a:pPr>
              <a:t>19</a:t>
            </a:fld>
            <a:endParaRPr lang="en-ZA">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095CA059-837A-4D27-B4C1-9FF974627028}" type="slidenum">
              <a:rPr lang="en-ZA">
                <a:solidFill>
                  <a:prstClr val="black"/>
                </a:solidFill>
              </a:rPr>
              <a:pPr>
                <a:defRPr/>
              </a:pPr>
              <a:t>2</a:t>
            </a:fld>
            <a:endParaRPr lang="en-ZA">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A3354347-58F8-4E58-9094-32B43BAEE68E}" type="slidenum">
              <a:rPr lang="en-ZA">
                <a:solidFill>
                  <a:prstClr val="black"/>
                </a:solidFill>
              </a:rPr>
              <a:pPr>
                <a:defRPr/>
              </a:pPr>
              <a:t>20</a:t>
            </a:fld>
            <a:endParaRPr lang="en-ZA">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6D6A80BD-11BE-45B8-B753-95A85322E82B}" type="slidenum">
              <a:rPr lang="en-ZA">
                <a:solidFill>
                  <a:prstClr val="black"/>
                </a:solidFill>
              </a:rPr>
              <a:pPr>
                <a:defRPr/>
              </a:pPr>
              <a:t>21</a:t>
            </a:fld>
            <a:endParaRPr lang="en-ZA">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998B02AC-9BE6-4C3B-B896-0183BF0E1E9E}" type="slidenum">
              <a:rPr lang="en-ZA">
                <a:solidFill>
                  <a:prstClr val="black"/>
                </a:solidFill>
              </a:rPr>
              <a:pPr>
                <a:defRPr/>
              </a:pPr>
              <a:t>22</a:t>
            </a:fld>
            <a:endParaRPr lang="en-ZA">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CF375174-147C-4DD6-8835-235CC70BA72B}" type="slidenum">
              <a:rPr lang="en-ZA">
                <a:solidFill>
                  <a:prstClr val="black"/>
                </a:solidFill>
              </a:rPr>
              <a:pPr>
                <a:defRPr/>
              </a:pPr>
              <a:t>23</a:t>
            </a:fld>
            <a:endParaRPr lang="en-ZA">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70F249BC-42CE-451C-AFC6-225E855BC059}" type="slidenum">
              <a:rPr lang="en-ZA">
                <a:solidFill>
                  <a:prstClr val="black"/>
                </a:solidFill>
              </a:rPr>
              <a:pPr>
                <a:defRPr/>
              </a:pPr>
              <a:t>24</a:t>
            </a:fld>
            <a:endParaRPr lang="en-ZA">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A3749991-DF44-49EC-B65E-9E5B719090B4}" type="slidenum">
              <a:rPr lang="en-ZA">
                <a:solidFill>
                  <a:prstClr val="black"/>
                </a:solidFill>
              </a:rPr>
              <a:pPr>
                <a:defRPr/>
              </a:pPr>
              <a:t>25</a:t>
            </a:fld>
            <a:endParaRPr lang="en-ZA">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04CEFD44-6891-4E74-A974-BA64FAC327EC}" type="slidenum">
              <a:rPr lang="en-ZA">
                <a:solidFill>
                  <a:prstClr val="black"/>
                </a:solidFill>
              </a:rPr>
              <a:pPr>
                <a:defRPr/>
              </a:pPr>
              <a:t>26</a:t>
            </a:fld>
            <a:endParaRPr lang="en-ZA">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EAD80BB3-31D0-4994-9B62-948F68EF9161}" type="slidenum">
              <a:rPr lang="en-ZA">
                <a:solidFill>
                  <a:prstClr val="black"/>
                </a:solidFill>
              </a:rPr>
              <a:pPr>
                <a:defRPr/>
              </a:pPr>
              <a:t>27</a:t>
            </a:fld>
            <a:endParaRPr lang="en-ZA">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01B43BE7-64FB-4C1A-9666-C7395D92D56D}" type="slidenum">
              <a:rPr lang="en-ZA">
                <a:solidFill>
                  <a:prstClr val="black"/>
                </a:solidFill>
              </a:rPr>
              <a:pPr>
                <a:defRPr/>
              </a:pPr>
              <a:t>28</a:t>
            </a:fld>
            <a:endParaRPr lang="en-ZA">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1EA12061-42D5-4A9D-A558-2DFC7C37FE18}" type="slidenum">
              <a:rPr lang="en-ZA">
                <a:solidFill>
                  <a:prstClr val="black"/>
                </a:solidFill>
              </a:rPr>
              <a:pPr>
                <a:defRPr/>
              </a:pPr>
              <a:t>29</a:t>
            </a:fld>
            <a:endParaRPr lang="en-ZA">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47AC15BA-618A-4E14-90ED-FA87D1432289}" type="slidenum">
              <a:rPr lang="en-ZA">
                <a:solidFill>
                  <a:prstClr val="black"/>
                </a:solidFill>
              </a:rPr>
              <a:pPr>
                <a:defRPr/>
              </a:pPr>
              <a:t>3</a:t>
            </a:fld>
            <a:endParaRPr lang="en-ZA">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4CE95F26-8C5D-48F7-AC56-69F86BF27A27}" type="slidenum">
              <a:rPr lang="en-ZA">
                <a:solidFill>
                  <a:prstClr val="black"/>
                </a:solidFill>
              </a:rPr>
              <a:pPr>
                <a:defRPr/>
              </a:pPr>
              <a:t>30</a:t>
            </a:fld>
            <a:endParaRPr lang="en-ZA">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B6838FED-3597-497D-9D63-CCC4C1500D47}" type="slidenum">
              <a:rPr lang="en-ZA">
                <a:solidFill>
                  <a:prstClr val="black"/>
                </a:solidFill>
              </a:rPr>
              <a:pPr>
                <a:defRPr/>
              </a:pPr>
              <a:t>31</a:t>
            </a:fld>
            <a:endParaRPr lang="en-ZA">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630F0A9B-7C5F-4255-95EF-28BDEF3C9FDE}" type="slidenum">
              <a:rPr lang="en-ZA">
                <a:solidFill>
                  <a:prstClr val="black"/>
                </a:solidFill>
              </a:rPr>
              <a:pPr>
                <a:defRPr/>
              </a:pPr>
              <a:t>32</a:t>
            </a:fld>
            <a:endParaRPr lang="en-ZA">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6A89F969-A778-4153-B2B4-34CC4BFADC28}" type="slidenum">
              <a:rPr lang="en-ZA">
                <a:solidFill>
                  <a:prstClr val="black"/>
                </a:solidFill>
              </a:rPr>
              <a:pPr>
                <a:defRPr/>
              </a:pPr>
              <a:t>33</a:t>
            </a:fld>
            <a:endParaRPr lang="en-ZA">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2102653F-7AC0-472C-BE47-5911BD061DB0}" type="slidenum">
              <a:rPr lang="en-ZA">
                <a:solidFill>
                  <a:prstClr val="black"/>
                </a:solidFill>
              </a:rPr>
              <a:pPr>
                <a:defRPr/>
              </a:pPr>
              <a:t>34</a:t>
            </a:fld>
            <a:endParaRPr lang="en-ZA">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0665429F-F464-4646-9E5B-1FA014B8EB9F}" type="slidenum">
              <a:rPr lang="en-ZA">
                <a:solidFill>
                  <a:prstClr val="black"/>
                </a:solidFill>
              </a:rPr>
              <a:pPr>
                <a:defRPr/>
              </a:pPr>
              <a:t>35</a:t>
            </a:fld>
            <a:endParaRPr lang="en-ZA">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92D6C6FA-7622-4375-94C0-6AAC20144323}" type="slidenum">
              <a:rPr lang="en-ZA">
                <a:solidFill>
                  <a:prstClr val="black"/>
                </a:solidFill>
              </a:rPr>
              <a:pPr>
                <a:defRPr/>
              </a:pPr>
              <a:t>36</a:t>
            </a:fld>
            <a:endParaRPr lang="en-ZA">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72A2FC74-5260-4AF3-BC7F-3983B9B4B3A8}" type="slidenum">
              <a:rPr lang="en-ZA">
                <a:solidFill>
                  <a:prstClr val="black"/>
                </a:solidFill>
              </a:rPr>
              <a:pPr>
                <a:defRPr/>
              </a:pPr>
              <a:t>37</a:t>
            </a:fld>
            <a:endParaRPr lang="en-ZA">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DF45626F-9DE5-43A8-9838-3255C77DADFF}" type="slidenum">
              <a:rPr lang="en-ZA">
                <a:solidFill>
                  <a:prstClr val="black"/>
                </a:solidFill>
              </a:rPr>
              <a:pPr>
                <a:defRPr/>
              </a:pPr>
              <a:t>38</a:t>
            </a:fld>
            <a:endParaRPr lang="en-ZA">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F5AD3BCB-0B42-4C58-ACAE-A31741198831}" type="slidenum">
              <a:rPr lang="en-ZA">
                <a:solidFill>
                  <a:prstClr val="black"/>
                </a:solidFill>
              </a:rPr>
              <a:pPr>
                <a:defRPr/>
              </a:pPr>
              <a:t>39</a:t>
            </a:fld>
            <a:endParaRPr lang="en-ZA">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23FD382E-33FD-486C-A092-31501CD3A5C1}" type="slidenum">
              <a:rPr lang="en-ZA">
                <a:solidFill>
                  <a:prstClr val="black"/>
                </a:solidFill>
              </a:rPr>
              <a:pPr>
                <a:defRPr/>
              </a:pPr>
              <a:t>4</a:t>
            </a:fld>
            <a:endParaRPr lang="en-ZA">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22241501-AA4C-4C0B-A2EC-F7B510C4A45D}" type="slidenum">
              <a:rPr lang="en-ZA">
                <a:solidFill>
                  <a:prstClr val="black"/>
                </a:solidFill>
              </a:rPr>
              <a:pPr>
                <a:defRPr/>
              </a:pPr>
              <a:t>40</a:t>
            </a:fld>
            <a:endParaRPr lang="en-ZA">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7DE32632-50A9-4B49-9B20-E5B60895F517}" type="slidenum">
              <a:rPr lang="en-ZA">
                <a:solidFill>
                  <a:prstClr val="black"/>
                </a:solidFill>
              </a:rPr>
              <a:pPr>
                <a:defRPr/>
              </a:pPr>
              <a:t>41</a:t>
            </a:fld>
            <a:endParaRPr lang="en-ZA">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C939609D-F85E-4DF3-9F9F-8106A6EE4F8D}" type="slidenum">
              <a:rPr lang="en-ZA">
                <a:solidFill>
                  <a:prstClr val="black"/>
                </a:solidFill>
              </a:rPr>
              <a:pPr>
                <a:defRPr/>
              </a:pPr>
              <a:t>42</a:t>
            </a:fld>
            <a:endParaRPr lang="en-ZA">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E00D5125-0B67-4C14-9973-689F8D99E786}" type="slidenum">
              <a:rPr lang="en-ZA">
                <a:solidFill>
                  <a:prstClr val="black"/>
                </a:solidFill>
              </a:rPr>
              <a:pPr>
                <a:defRPr/>
              </a:pPr>
              <a:t>43</a:t>
            </a:fld>
            <a:endParaRPr lang="en-ZA">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7886767B-709E-4C18-8C25-5BAE42CCBDDC}" type="slidenum">
              <a:rPr lang="en-ZA">
                <a:solidFill>
                  <a:prstClr val="black"/>
                </a:solidFill>
              </a:rPr>
              <a:pPr>
                <a:defRPr/>
              </a:pPr>
              <a:t>44</a:t>
            </a:fld>
            <a:endParaRPr lang="en-ZA">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65CB117F-89BE-4B0F-A279-A4D8E605E667}" type="slidenum">
              <a:rPr lang="en-ZA">
                <a:solidFill>
                  <a:prstClr val="black"/>
                </a:solidFill>
              </a:rPr>
              <a:pPr>
                <a:defRPr/>
              </a:pPr>
              <a:t>45</a:t>
            </a:fld>
            <a:endParaRPr lang="en-ZA">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80C2D80A-CD14-4B35-879D-44419F734D94}" type="slidenum">
              <a:rPr lang="en-ZA">
                <a:solidFill>
                  <a:prstClr val="black"/>
                </a:solidFill>
              </a:rPr>
              <a:pPr>
                <a:defRPr/>
              </a:pPr>
              <a:t>5</a:t>
            </a:fld>
            <a:endParaRPr lang="en-ZA">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D448F65B-252B-4BFF-83CF-57759ECB79A9}" type="slidenum">
              <a:rPr lang="en-ZA">
                <a:solidFill>
                  <a:prstClr val="black"/>
                </a:solidFill>
              </a:rPr>
              <a:pPr>
                <a:defRPr/>
              </a:pPr>
              <a:t>6</a:t>
            </a:fld>
            <a:endParaRPr lang="en-ZA">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E4564476-B271-4E8F-AB94-F8FFDFE97597}" type="slidenum">
              <a:rPr lang="en-ZA">
                <a:solidFill>
                  <a:prstClr val="black"/>
                </a:solidFill>
              </a:rPr>
              <a:pPr>
                <a:defRPr/>
              </a:pPr>
              <a:t>7</a:t>
            </a:fld>
            <a:endParaRPr lang="en-ZA">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D42172F9-14B5-442A-9CA3-6A0B08EE2EA4}" type="slidenum">
              <a:rPr lang="en-ZA">
                <a:solidFill>
                  <a:prstClr val="black"/>
                </a:solidFill>
              </a:rPr>
              <a:pPr>
                <a:defRPr/>
              </a:pPr>
              <a:t>8</a:t>
            </a:fld>
            <a:endParaRPr lang="en-ZA">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E8FBB746-89DC-4F8C-9493-C6570237D938}" type="slidenum">
              <a:rPr lang="en-ZA">
                <a:solidFill>
                  <a:prstClr val="black"/>
                </a:solidFill>
              </a:rPr>
              <a:pPr>
                <a:defRPr/>
              </a:pPr>
              <a:t>9</a:t>
            </a:fld>
            <a:endParaRPr lang="en-ZA">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B2C6A193-9F94-4F95-8E68-016F0D4AEC3F}" type="datetimeFigureOut">
              <a:rPr lang="en-ZA">
                <a:solidFill>
                  <a:prstClr val="black">
                    <a:tint val="75000"/>
                  </a:prstClr>
                </a:solidFill>
              </a:rPr>
              <a:pPr>
                <a:defRPr/>
              </a:pPr>
              <a:t>2016/07/12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EFF13BB-256E-411B-915A-B078FB3BB058}"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821689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6FDE4DAF-FB94-4804-9743-031F05C6839C}" type="datetimeFigureOut">
              <a:rPr lang="en-ZA">
                <a:solidFill>
                  <a:prstClr val="black">
                    <a:tint val="75000"/>
                  </a:prstClr>
                </a:solidFill>
              </a:rPr>
              <a:pPr>
                <a:defRPr/>
              </a:pPr>
              <a:t>2016/07/12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48D397-2C96-4A05-B713-268D9F2F3DB5}"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438919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828895EC-7768-41AD-AC84-B0283DBC33AF}" type="datetimeFigureOut">
              <a:rPr lang="en-ZA">
                <a:solidFill>
                  <a:prstClr val="black">
                    <a:tint val="75000"/>
                  </a:prstClr>
                </a:solidFill>
              </a:rPr>
              <a:pPr>
                <a:defRPr/>
              </a:pPr>
              <a:t>2016/07/12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AA1DA37-CE7E-4139-91EC-DC683E448B34}"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1782945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quarter" idx="2"/>
          </p:nvPr>
        </p:nvSpPr>
        <p:spPr>
          <a:xfrm>
            <a:off x="4918075"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Content Placeholder 4"/>
          <p:cNvSpPr>
            <a:spLocks noGrp="1"/>
          </p:cNvSpPr>
          <p:nvPr>
            <p:ph sz="quarter" idx="3"/>
          </p:nvPr>
        </p:nvSpPr>
        <p:spPr>
          <a:xfrm>
            <a:off x="4918075"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Rectangle 11"/>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7" name="Rectangle 12"/>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Rectangle 13"/>
          <p:cNvSpPr>
            <a:spLocks noGrp="1" noChangeArrowheads="1"/>
          </p:cNvSpPr>
          <p:nvPr>
            <p:ph type="sldNum" sz="quarter" idx="12"/>
          </p:nvPr>
        </p:nvSpPr>
        <p:spPr/>
        <p:txBody>
          <a:bodyPr/>
          <a:lstStyle>
            <a:lvl1pPr>
              <a:defRPr/>
            </a:lvl1pPr>
          </a:lstStyle>
          <a:p>
            <a:pPr>
              <a:defRPr/>
            </a:pPr>
            <a:fld id="{C99DF20B-22CB-4F47-BB27-8F6F38DA38E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10222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11"/>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12"/>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13"/>
          <p:cNvSpPr>
            <a:spLocks noGrp="1" noChangeArrowheads="1"/>
          </p:cNvSpPr>
          <p:nvPr>
            <p:ph type="sldNum" sz="quarter" idx="12"/>
          </p:nvPr>
        </p:nvSpPr>
        <p:spPr/>
        <p:txBody>
          <a:bodyPr/>
          <a:lstStyle>
            <a:lvl1pPr>
              <a:defRPr/>
            </a:lvl1pPr>
          </a:lstStyle>
          <a:p>
            <a:pPr>
              <a:defRPr/>
            </a:pPr>
            <a:fld id="{92E891D8-7749-41A1-A78C-82A0A746F9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92162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quarter" idx="2"/>
          </p:nvPr>
        </p:nvSpPr>
        <p:spPr>
          <a:xfrm>
            <a:off x="4918075"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Content Placeholder 4"/>
          <p:cNvSpPr>
            <a:spLocks noGrp="1"/>
          </p:cNvSpPr>
          <p:nvPr>
            <p:ph sz="quarter" idx="3"/>
          </p:nvPr>
        </p:nvSpPr>
        <p:spPr>
          <a:xfrm>
            <a:off x="4918075"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Rectangle 11"/>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7" name="Rectangle 12"/>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Rectangle 13"/>
          <p:cNvSpPr>
            <a:spLocks noGrp="1" noChangeArrowheads="1"/>
          </p:cNvSpPr>
          <p:nvPr>
            <p:ph type="sldNum" sz="quarter" idx="12"/>
          </p:nvPr>
        </p:nvSpPr>
        <p:spPr/>
        <p:txBody>
          <a:bodyPr/>
          <a:lstStyle>
            <a:lvl1pPr>
              <a:defRPr/>
            </a:lvl1pPr>
          </a:lstStyle>
          <a:p>
            <a:pPr>
              <a:defRPr/>
            </a:pPr>
            <a:fld id="{BC2C3C9E-F7C1-4E0A-9FA4-7234F91376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55776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ZA"/>
          </a:p>
        </p:txBody>
      </p:sp>
      <p:sp>
        <p:nvSpPr>
          <p:cNvPr id="3" name="Content Placeholder 2"/>
          <p:cNvSpPr>
            <a:spLocks noGrp="1"/>
          </p:cNvSpPr>
          <p:nvPr>
            <p:ph sz="quarter" idx="1"/>
          </p:nvPr>
        </p:nvSpPr>
        <p:spPr>
          <a:xfrm>
            <a:off x="838200"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quarter" idx="2"/>
          </p:nvPr>
        </p:nvSpPr>
        <p:spPr>
          <a:xfrm>
            <a:off x="838200"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half" idx="3"/>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Rectangle 11"/>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7" name="Rectangle 12"/>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Rectangle 13"/>
          <p:cNvSpPr>
            <a:spLocks noGrp="1" noChangeArrowheads="1"/>
          </p:cNvSpPr>
          <p:nvPr>
            <p:ph type="sldNum" sz="quarter" idx="12"/>
          </p:nvPr>
        </p:nvSpPr>
        <p:spPr/>
        <p:txBody>
          <a:bodyPr/>
          <a:lstStyle>
            <a:lvl1pPr>
              <a:defRPr/>
            </a:lvl1pPr>
          </a:lstStyle>
          <a:p>
            <a:pPr>
              <a:defRPr/>
            </a:pPr>
            <a:fld id="{79BAF483-BBDF-4273-BA2E-BD02FBF606E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59838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C7BDB500-F1A7-467D-90C8-8EDA95E9C9F5}" type="datetimeFigureOut">
              <a:rPr lang="en-ZA">
                <a:solidFill>
                  <a:prstClr val="black">
                    <a:tint val="75000"/>
                  </a:prstClr>
                </a:solidFill>
              </a:rPr>
              <a:pPr>
                <a:defRPr/>
              </a:pPr>
              <a:t>2016/07/12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9DF39D5-9AE8-43CC-AE55-32C375262758}"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1461647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1FDC32C-283A-440C-80D0-274DBA445ED3}" type="datetimeFigureOut">
              <a:rPr lang="en-ZA">
                <a:solidFill>
                  <a:prstClr val="black">
                    <a:tint val="75000"/>
                  </a:prstClr>
                </a:solidFill>
              </a:rPr>
              <a:pPr>
                <a:defRPr/>
              </a:pPr>
              <a:t>2016/07/12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C8A7E79-4383-4CC1-816B-D17BD1670262}"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2304944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fld id="{6EAE4B11-06B5-4131-B68D-9EBFB5C3794A}" type="datetimeFigureOut">
              <a:rPr lang="en-ZA">
                <a:solidFill>
                  <a:prstClr val="black">
                    <a:tint val="75000"/>
                  </a:prstClr>
                </a:solidFill>
              </a:rPr>
              <a:pPr>
                <a:defRPr/>
              </a:pPr>
              <a:t>2016/07/12</a:t>
            </a:fld>
            <a:endParaRPr lang="en-Z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9230427-FB56-474B-AD8A-D40BF76AB9D9}"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2366433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fld id="{AB5B8F42-23B5-48DE-BE5F-956C8E395657}" type="datetimeFigureOut">
              <a:rPr lang="en-ZA">
                <a:solidFill>
                  <a:prstClr val="black">
                    <a:tint val="75000"/>
                  </a:prstClr>
                </a:solidFill>
              </a:rPr>
              <a:pPr>
                <a:defRPr/>
              </a:pPr>
              <a:t>2016/07/12</a:t>
            </a:fld>
            <a:endParaRPr lang="en-ZA">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B1C6070-6E18-4125-A350-A7E12C11F6E6}"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142602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726C9671-9ECB-43DF-B760-1C0577BFC04A}" type="datetimeFigureOut">
              <a:rPr lang="en-ZA">
                <a:solidFill>
                  <a:prstClr val="black">
                    <a:tint val="75000"/>
                  </a:prstClr>
                </a:solidFill>
              </a:rPr>
              <a:pPr>
                <a:defRPr/>
              </a:pPr>
              <a:t>2016/07/12</a:t>
            </a:fld>
            <a:endParaRPr lang="en-ZA">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BBD7CE9-B7F8-429C-87F6-256F1A183C2A}"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1253167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38A908-3E53-4940-B53A-691BE478A56A}" type="datetimeFigureOut">
              <a:rPr lang="en-ZA">
                <a:solidFill>
                  <a:prstClr val="black">
                    <a:tint val="75000"/>
                  </a:prstClr>
                </a:solidFill>
              </a:rPr>
              <a:pPr>
                <a:defRPr/>
              </a:pPr>
              <a:t>2016/07/12</a:t>
            </a:fld>
            <a:endParaRPr lang="en-ZA">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A152B05-42C1-44F1-A748-9DD3EDC1EABA}"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3757249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DBAB6E-A815-4017-8DFE-62CD52F200B8}" type="datetimeFigureOut">
              <a:rPr lang="en-ZA">
                <a:solidFill>
                  <a:prstClr val="black">
                    <a:tint val="75000"/>
                  </a:prstClr>
                </a:solidFill>
              </a:rPr>
              <a:pPr>
                <a:defRPr/>
              </a:pPr>
              <a:t>2016/07/12</a:t>
            </a:fld>
            <a:endParaRPr lang="en-Z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3DA5545-7DBE-441F-8768-F10FDDC219EC}"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4020662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EDBDFA-C61B-44DF-A8CD-C8ED00F22940}" type="datetimeFigureOut">
              <a:rPr lang="en-ZA">
                <a:solidFill>
                  <a:prstClr val="black">
                    <a:tint val="75000"/>
                  </a:prstClr>
                </a:solidFill>
              </a:rPr>
              <a:pPr>
                <a:defRPr/>
              </a:pPr>
              <a:t>2016/07/12</a:t>
            </a:fld>
            <a:endParaRPr lang="en-Z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A2C4A85-F6D9-43C1-8D4F-1244E957A57A}"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1398311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ZA"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DFD8F6D-CF49-4A1A-8836-96722B9C24BB}" type="datetimeFigureOut">
              <a:rPr lang="en-ZA">
                <a:solidFill>
                  <a:prstClr val="black">
                    <a:tint val="75000"/>
                  </a:prstClr>
                </a:solidFill>
              </a:rPr>
              <a:pPr>
                <a:defRPr/>
              </a:pPr>
              <a:t>2016/07/12</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547F544-612A-4550-B46C-003B33118DAD}"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2055409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en.wikipedia.org/wiki/Ecological_health" TargetMode="External"/><Relationship Id="rId3" Type="http://schemas.openxmlformats.org/officeDocument/2006/relationships/hyperlink" Target="http://en.wikipedia.org/wiki/Life" TargetMode="External"/><Relationship Id="rId7" Type="http://schemas.openxmlformats.org/officeDocument/2006/relationships/hyperlink" Target="http://en.wikipedia.org/wiki/Planet"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en.wikipedia.org/wiki/Biome" TargetMode="External"/><Relationship Id="rId5" Type="http://schemas.openxmlformats.org/officeDocument/2006/relationships/hyperlink" Target="http://en.wikipedia.org/wiki/Ecosystem" TargetMode="External"/><Relationship Id="rId10" Type="http://schemas.openxmlformats.org/officeDocument/2006/relationships/image" Target="../media/image11.jpeg"/><Relationship Id="rId4" Type="http://schemas.openxmlformats.org/officeDocument/2006/relationships/hyperlink" Target="http://en.wikipedia.org/wiki/Species" TargetMode="External"/><Relationship Id="rId9" Type="http://schemas.openxmlformats.org/officeDocument/2006/relationships/hyperlink" Target="http://en.wikipedia.org/wiki/Climat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rtlCol="0">
            <a:normAutofit fontScale="90000"/>
          </a:bodyPr>
          <a:lstStyle/>
          <a:p>
            <a:pPr eaLnBrk="1" fontAlgn="auto" hangingPunct="1">
              <a:spcAft>
                <a:spcPts val="0"/>
              </a:spcAft>
              <a:defRPr/>
            </a:pPr>
            <a:r>
              <a:rPr lang="en-ZA" b="1" dirty="0" smtClean="0"/>
              <a:t/>
            </a:r>
            <a:br>
              <a:rPr lang="en-ZA" b="1" dirty="0" smtClean="0"/>
            </a:br>
            <a:r>
              <a:rPr lang="en-ZA" b="1" dirty="0" smtClean="0">
                <a:solidFill>
                  <a:srgbClr val="FF0000"/>
                </a:solidFill>
              </a:rPr>
              <a:t>Food Security</a:t>
            </a:r>
            <a:br>
              <a:rPr lang="en-ZA" b="1" dirty="0" smtClean="0">
                <a:solidFill>
                  <a:srgbClr val="FF0000"/>
                </a:solidFill>
              </a:rPr>
            </a:br>
            <a:r>
              <a:rPr lang="en-ZA" b="1" dirty="0" smtClean="0">
                <a:solidFill>
                  <a:srgbClr val="FF0000"/>
                </a:solidFill>
              </a:rPr>
              <a:t> </a:t>
            </a:r>
            <a:r>
              <a:rPr lang="en-ZA" i="1" dirty="0">
                <a:solidFill>
                  <a:srgbClr val="FF0000"/>
                </a:solidFill>
              </a:rPr>
              <a:t>(</a:t>
            </a:r>
            <a:r>
              <a:rPr lang="en-ZA" sz="3600" i="1" dirty="0">
                <a:solidFill>
                  <a:srgbClr val="FF0000"/>
                </a:solidFill>
              </a:rPr>
              <a:t>link with population ecology dynamics)</a:t>
            </a:r>
            <a:r>
              <a:rPr lang="en-ZA" dirty="0">
                <a:solidFill>
                  <a:srgbClr val="FF0000"/>
                </a:solidFill>
              </a:rPr>
              <a:t/>
            </a:r>
            <a:br>
              <a:rPr lang="en-ZA" dirty="0">
                <a:solidFill>
                  <a:srgbClr val="FF0000"/>
                </a:solidFill>
              </a:rPr>
            </a:br>
            <a:endParaRPr lang="en-ZA" dirty="0">
              <a:solidFill>
                <a:srgbClr val="FF0000"/>
              </a:solidFill>
            </a:endParaRP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None/>
              <a:defRPr/>
            </a:pPr>
            <a:r>
              <a:rPr lang="en-ZA" dirty="0" smtClean="0"/>
              <a:t>1 human </a:t>
            </a:r>
            <a:r>
              <a:rPr lang="en-ZA" dirty="0"/>
              <a:t>exponential population growth;</a:t>
            </a:r>
          </a:p>
          <a:p>
            <a:pPr eaLnBrk="1" fontAlgn="auto" hangingPunct="1">
              <a:spcAft>
                <a:spcPts val="0"/>
              </a:spcAft>
              <a:buFont typeface="Arial" pitchFamily="34" charset="0"/>
              <a:buNone/>
              <a:defRPr/>
            </a:pPr>
            <a:r>
              <a:rPr lang="en-ZA" dirty="0" smtClean="0"/>
              <a:t>2- </a:t>
            </a:r>
            <a:r>
              <a:rPr lang="en-ZA" dirty="0"/>
              <a:t>droughts and floods (climate change);</a:t>
            </a:r>
          </a:p>
          <a:p>
            <a:pPr eaLnBrk="1" fontAlgn="auto" hangingPunct="1">
              <a:spcAft>
                <a:spcPts val="0"/>
              </a:spcAft>
              <a:buFont typeface="Arial" pitchFamily="34" charset="0"/>
              <a:buNone/>
              <a:defRPr/>
            </a:pPr>
            <a:r>
              <a:rPr lang="en-ZA" dirty="0" smtClean="0"/>
              <a:t>3- </a:t>
            </a:r>
            <a:r>
              <a:rPr lang="en-ZA" dirty="0"/>
              <a:t>poor farming practices: monoculture; pest control,</a:t>
            </a:r>
          </a:p>
          <a:p>
            <a:pPr eaLnBrk="1" fontAlgn="auto" hangingPunct="1">
              <a:spcAft>
                <a:spcPts val="0"/>
              </a:spcAft>
              <a:buFont typeface="Arial" pitchFamily="34" charset="0"/>
              <a:buNone/>
              <a:defRPr/>
            </a:pPr>
            <a:r>
              <a:rPr lang="en-ZA" dirty="0" smtClean="0"/>
              <a:t>4 loss </a:t>
            </a:r>
            <a:r>
              <a:rPr lang="en-ZA" dirty="0"/>
              <a:t>of topsoil and the need for fertilisers;</a:t>
            </a:r>
          </a:p>
          <a:p>
            <a:pPr eaLnBrk="1" fontAlgn="auto" hangingPunct="1">
              <a:spcAft>
                <a:spcPts val="0"/>
              </a:spcAft>
              <a:buFont typeface="Arial" pitchFamily="34" charset="0"/>
              <a:buNone/>
              <a:defRPr/>
            </a:pPr>
            <a:r>
              <a:rPr lang="en-ZA" dirty="0" smtClean="0"/>
              <a:t>5- </a:t>
            </a:r>
            <a:r>
              <a:rPr lang="en-ZA" dirty="0"/>
              <a:t>alien plants and reduction of agricultural land;</a:t>
            </a:r>
          </a:p>
          <a:p>
            <a:pPr eaLnBrk="1" fontAlgn="auto" hangingPunct="1">
              <a:spcAft>
                <a:spcPts val="0"/>
              </a:spcAft>
              <a:buFont typeface="Arial" pitchFamily="34" charset="0"/>
              <a:buNone/>
              <a:defRPr/>
            </a:pPr>
            <a:r>
              <a:rPr lang="en-ZA" dirty="0" smtClean="0"/>
              <a:t>6- </a:t>
            </a:r>
            <a:r>
              <a:rPr lang="en-ZA" dirty="0"/>
              <a:t>the loss of wild varieties: impact on gene pools;</a:t>
            </a:r>
          </a:p>
          <a:p>
            <a:pPr eaLnBrk="1" fontAlgn="auto" hangingPunct="1">
              <a:spcAft>
                <a:spcPts val="0"/>
              </a:spcAft>
              <a:buFont typeface="Arial" pitchFamily="34" charset="0"/>
              <a:buNone/>
              <a:defRPr/>
            </a:pPr>
            <a:r>
              <a:rPr lang="en-ZA" dirty="0" smtClean="0"/>
              <a:t>7- </a:t>
            </a:r>
            <a:r>
              <a:rPr lang="en-ZA" dirty="0"/>
              <a:t>genetically engineered foods;</a:t>
            </a:r>
          </a:p>
          <a:p>
            <a:pPr eaLnBrk="1" fontAlgn="auto" hangingPunct="1">
              <a:spcAft>
                <a:spcPts val="0"/>
              </a:spcAft>
              <a:buFont typeface="Arial" pitchFamily="34" charset="0"/>
              <a:buNone/>
              <a:defRPr/>
            </a:pPr>
            <a:r>
              <a:rPr lang="en-ZA" dirty="0" smtClean="0"/>
              <a:t>8- </a:t>
            </a:r>
            <a:r>
              <a:rPr lang="en-ZA" dirty="0"/>
              <a:t>wastage.</a:t>
            </a:r>
          </a:p>
          <a:p>
            <a:pPr eaLnBrk="1" fontAlgn="auto" hangingPunct="1">
              <a:spcAft>
                <a:spcPts val="0"/>
              </a:spcAft>
              <a:defRPr/>
            </a:pPr>
            <a:endParaRPr lang="en-ZA" dirty="0"/>
          </a:p>
        </p:txBody>
      </p:sp>
    </p:spTree>
    <p:extLst>
      <p:ext uri="{BB962C8B-B14F-4D97-AF65-F5344CB8AC3E}">
        <p14:creationId xmlns:p14="http://schemas.microsoft.com/office/powerpoint/2010/main" val="1910699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ZA" smtClean="0"/>
              <a:t>6. Loss of wild varieties: Impact on gene pools. </a:t>
            </a:r>
          </a:p>
        </p:txBody>
      </p:sp>
      <p:sp>
        <p:nvSpPr>
          <p:cNvPr id="74755" name="Content Placeholder 2"/>
          <p:cNvSpPr>
            <a:spLocks noGrp="1"/>
          </p:cNvSpPr>
          <p:nvPr>
            <p:ph idx="1"/>
          </p:nvPr>
        </p:nvSpPr>
        <p:spPr/>
        <p:txBody>
          <a:bodyPr/>
          <a:lstStyle/>
          <a:p>
            <a:r>
              <a:rPr lang="en-ZA" smtClean="0"/>
              <a:t>There is natural variation among plant species and crops. </a:t>
            </a:r>
          </a:p>
          <a:p>
            <a:r>
              <a:rPr lang="en-ZA" smtClean="0"/>
              <a:t>Farmers only select one variety. </a:t>
            </a:r>
          </a:p>
          <a:p>
            <a:r>
              <a:rPr lang="en-ZA" smtClean="0"/>
              <a:t>If new pests come about or climate changes drastically, all of the plants might be affected. </a:t>
            </a:r>
          </a:p>
        </p:txBody>
      </p:sp>
      <p:pic>
        <p:nvPicPr>
          <p:cNvPr id="74756" name="Picture 2" descr="http://i19.photobucket.com/albums/b172/Bassgarden/brebas.jpg"/>
          <p:cNvPicPr>
            <a:picLocks noChangeAspect="1" noChangeArrowheads="1"/>
          </p:cNvPicPr>
          <p:nvPr/>
        </p:nvPicPr>
        <p:blipFill>
          <a:blip r:embed="rId3">
            <a:extLst>
              <a:ext uri="{28A0092B-C50C-407E-A947-70E740481C1C}">
                <a14:useLocalDpi xmlns:a14="http://schemas.microsoft.com/office/drawing/2010/main" val="0"/>
              </a:ext>
            </a:extLst>
          </a:blip>
          <a:srcRect l="7031" t="14583"/>
          <a:stretch>
            <a:fillRect/>
          </a:stretch>
        </p:blipFill>
        <p:spPr bwMode="auto">
          <a:xfrm>
            <a:off x="3714750" y="4572000"/>
            <a:ext cx="5667375"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451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ZA" smtClean="0"/>
              <a:t>7. Genetically modified/engineered foods</a:t>
            </a:r>
          </a:p>
        </p:txBody>
      </p:sp>
      <p:sp>
        <p:nvSpPr>
          <p:cNvPr id="75779" name="Content Placeholder 2"/>
          <p:cNvSpPr>
            <a:spLocks noGrp="1"/>
          </p:cNvSpPr>
          <p:nvPr>
            <p:ph idx="1"/>
          </p:nvPr>
        </p:nvSpPr>
        <p:spPr/>
        <p:txBody>
          <a:bodyPr/>
          <a:lstStyle/>
          <a:p>
            <a:r>
              <a:rPr lang="en-ZA" smtClean="0"/>
              <a:t>Genetic engineering, the genes (for a good trait) of one plant are transferred to another plant. Plants are produced with desirable characteristics. </a:t>
            </a:r>
          </a:p>
          <a:p>
            <a:r>
              <a:rPr lang="en-ZA" smtClean="0"/>
              <a:t>This biotechnology has improved food production, but it reduces wild varieties.  </a:t>
            </a:r>
          </a:p>
        </p:txBody>
      </p:sp>
    </p:spTree>
    <p:extLst>
      <p:ext uri="{BB962C8B-B14F-4D97-AF65-F5344CB8AC3E}">
        <p14:creationId xmlns:p14="http://schemas.microsoft.com/office/powerpoint/2010/main" val="2891457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ZA" smtClean="0"/>
              <a:t>8. Food wastage</a:t>
            </a:r>
          </a:p>
        </p:txBody>
      </p:sp>
      <p:sp>
        <p:nvSpPr>
          <p:cNvPr id="76803" name="Content Placeholder 2"/>
          <p:cNvSpPr>
            <a:spLocks noGrp="1"/>
          </p:cNvSpPr>
          <p:nvPr>
            <p:ph idx="1"/>
          </p:nvPr>
        </p:nvSpPr>
        <p:spPr>
          <a:xfrm>
            <a:off x="0" y="1600200"/>
            <a:ext cx="9144000" cy="4525963"/>
          </a:xfrm>
        </p:spPr>
        <p:txBody>
          <a:bodyPr/>
          <a:lstStyle/>
          <a:p>
            <a:r>
              <a:rPr lang="en-ZA" smtClean="0"/>
              <a:t>A lot of food is wasted.</a:t>
            </a:r>
          </a:p>
          <a:p>
            <a:r>
              <a:rPr lang="en-ZA" smtClean="0"/>
              <a:t>During harvesting: pests, animal diseases, extremes of temp. and rainfall, machinery (immature crops) and demands of </a:t>
            </a:r>
          </a:p>
          <a:p>
            <a:pPr>
              <a:buFont typeface="Arial" pitchFamily="34" charset="0"/>
              <a:buNone/>
            </a:pPr>
            <a:r>
              <a:rPr lang="en-ZA" smtClean="0"/>
              <a:t>	the marketplace.</a:t>
            </a:r>
          </a:p>
          <a:p>
            <a:r>
              <a:rPr lang="en-ZA" smtClean="0"/>
              <a:t>There is also</a:t>
            </a:r>
          </a:p>
          <a:p>
            <a:pPr>
              <a:buFont typeface="Arial" pitchFamily="34" charset="0"/>
              <a:buNone/>
            </a:pPr>
            <a:r>
              <a:rPr lang="en-ZA" smtClean="0"/>
              <a:t>	wastage during </a:t>
            </a:r>
          </a:p>
          <a:p>
            <a:pPr>
              <a:buFont typeface="Arial" pitchFamily="34" charset="0"/>
              <a:buNone/>
            </a:pPr>
            <a:r>
              <a:rPr lang="en-ZA" smtClean="0"/>
              <a:t>	processing and </a:t>
            </a:r>
          </a:p>
          <a:p>
            <a:pPr>
              <a:buFont typeface="Arial" pitchFamily="34" charset="0"/>
              <a:buNone/>
            </a:pPr>
            <a:r>
              <a:rPr lang="en-ZA" smtClean="0"/>
              <a:t>	consumption.</a:t>
            </a:r>
          </a:p>
        </p:txBody>
      </p:sp>
      <p:pic>
        <p:nvPicPr>
          <p:cNvPr id="76804" name="Picture 2" descr="http://wearewhatwedo.org/wp-content/uploads/2013/03/foodwas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4738" y="3171825"/>
            <a:ext cx="5529262"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4396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ZA" sz="5400" b="1" smtClean="0">
                <a:solidFill>
                  <a:srgbClr val="FF0000"/>
                </a:solidFill>
                <a:latin typeface="Chiller" pitchFamily="82" charset="0"/>
              </a:rPr>
              <a:t>Loss of Biodiversity </a:t>
            </a:r>
            <a:r>
              <a:rPr lang="en-ZA" sz="3100" smtClean="0"/>
              <a:t>(the 6</a:t>
            </a:r>
            <a:r>
              <a:rPr lang="en-ZA" sz="3100" baseline="30000" smtClean="0"/>
              <a:t>th</a:t>
            </a:r>
            <a:r>
              <a:rPr lang="en-ZA" sz="3100" smtClean="0"/>
              <a:t> extinction)</a:t>
            </a:r>
          </a:p>
        </p:txBody>
      </p:sp>
      <p:sp>
        <p:nvSpPr>
          <p:cNvPr id="3" name="Content Placeholder 2"/>
          <p:cNvSpPr>
            <a:spLocks noGrp="1"/>
          </p:cNvSpPr>
          <p:nvPr>
            <p:ph idx="1"/>
          </p:nvPr>
        </p:nvSpPr>
        <p:spPr>
          <a:xfrm>
            <a:off x="500063" y="1500188"/>
            <a:ext cx="8229600" cy="4525962"/>
          </a:xfrm>
        </p:spPr>
        <p:txBody>
          <a:bodyPr rtlCol="0">
            <a:normAutofit fontScale="85000" lnSpcReduction="10000"/>
          </a:bodyPr>
          <a:lstStyle/>
          <a:p>
            <a:pPr marL="0" indent="0" eaLnBrk="1" fontAlgn="auto" hangingPunct="1">
              <a:spcAft>
                <a:spcPts val="0"/>
              </a:spcAft>
              <a:buFont typeface="Arial" pitchFamily="34" charset="0"/>
              <a:buNone/>
              <a:defRPr/>
            </a:pPr>
            <a:r>
              <a:rPr lang="en-ZA" dirty="0" smtClean="0"/>
              <a:t>1. </a:t>
            </a:r>
            <a:r>
              <a:rPr lang="en-ZA" dirty="0"/>
              <a:t>habitat destruction: farming methods, </a:t>
            </a:r>
            <a:r>
              <a:rPr lang="en-ZA" dirty="0" smtClean="0"/>
              <a:t>e.g. overgrazing </a:t>
            </a:r>
            <a:r>
              <a:rPr lang="en-ZA" dirty="0"/>
              <a:t>and monoculture, golf estates, mining</a:t>
            </a:r>
            <a:r>
              <a:rPr lang="en-ZA" dirty="0" smtClean="0"/>
              <a:t>, urbanisation</a:t>
            </a:r>
            <a:r>
              <a:rPr lang="en-ZA" dirty="0"/>
              <a:t>, deforestation; loss of wetlands </a:t>
            </a:r>
            <a:r>
              <a:rPr lang="en-ZA" dirty="0" smtClean="0"/>
              <a:t>and grasslands</a:t>
            </a:r>
            <a:r>
              <a:rPr lang="en-ZA" dirty="0"/>
              <a:t>;</a:t>
            </a:r>
          </a:p>
          <a:p>
            <a:pPr marL="0" indent="0" eaLnBrk="1" fontAlgn="auto" hangingPunct="1">
              <a:spcAft>
                <a:spcPts val="0"/>
              </a:spcAft>
              <a:buFont typeface="Arial" pitchFamily="34" charset="0"/>
              <a:buNone/>
              <a:defRPr/>
            </a:pPr>
            <a:r>
              <a:rPr lang="en-ZA" dirty="0" smtClean="0"/>
              <a:t>2. Poaching</a:t>
            </a:r>
            <a:r>
              <a:rPr lang="en-ZA" dirty="0"/>
              <a:t>, e.g., for rhino horn, ivory and ‘</a:t>
            </a:r>
            <a:r>
              <a:rPr lang="en-ZA" dirty="0" smtClean="0"/>
              <a:t>bush meat</a:t>
            </a:r>
            <a:r>
              <a:rPr lang="en-ZA" dirty="0"/>
              <a:t>’;</a:t>
            </a:r>
          </a:p>
          <a:p>
            <a:pPr marL="0" indent="0" eaLnBrk="1" fontAlgn="auto" hangingPunct="1">
              <a:spcAft>
                <a:spcPts val="0"/>
              </a:spcAft>
              <a:buFont typeface="Arial" pitchFamily="34" charset="0"/>
              <a:buNone/>
              <a:defRPr/>
            </a:pPr>
            <a:r>
              <a:rPr lang="en-ZA" dirty="0" smtClean="0"/>
              <a:t>3. </a:t>
            </a:r>
            <a:r>
              <a:rPr lang="en-ZA" dirty="0"/>
              <a:t>alien plant invasions: control using </a:t>
            </a:r>
            <a:r>
              <a:rPr lang="en-ZA" dirty="0" smtClean="0"/>
              <a:t>mechanical, chemical </a:t>
            </a:r>
            <a:r>
              <a:rPr lang="en-ZA" dirty="0"/>
              <a:t>and biological methods; and</a:t>
            </a:r>
          </a:p>
          <a:p>
            <a:pPr marL="0" indent="0" eaLnBrk="1" fontAlgn="auto" hangingPunct="1">
              <a:spcAft>
                <a:spcPts val="0"/>
              </a:spcAft>
              <a:buFont typeface="Arial" pitchFamily="34" charset="0"/>
              <a:buNone/>
              <a:defRPr/>
            </a:pPr>
            <a:r>
              <a:rPr lang="en-ZA" dirty="0" smtClean="0"/>
              <a:t>4. </a:t>
            </a:r>
            <a:r>
              <a:rPr lang="en-ZA" dirty="0"/>
              <a:t>indigenous knowledge systems and </a:t>
            </a:r>
            <a:r>
              <a:rPr lang="en-ZA" dirty="0" smtClean="0"/>
              <a:t>the sustainable </a:t>
            </a:r>
            <a:r>
              <a:rPr lang="en-ZA" dirty="0"/>
              <a:t>use of the environment e.g., </a:t>
            </a:r>
            <a:r>
              <a:rPr lang="en-ZA" dirty="0" err="1" smtClean="0"/>
              <a:t>devils’claw</a:t>
            </a:r>
            <a:r>
              <a:rPr lang="en-ZA" dirty="0"/>
              <a:t>, rooibos, </a:t>
            </a:r>
            <a:r>
              <a:rPr lang="en-ZA" dirty="0" err="1"/>
              <a:t>fynbos</a:t>
            </a:r>
            <a:r>
              <a:rPr lang="en-ZA" dirty="0"/>
              <a:t>, the African potato (</a:t>
            </a:r>
            <a:r>
              <a:rPr lang="en-ZA" i="1" dirty="0" err="1" smtClean="0"/>
              <a:t>Hypoxis</a:t>
            </a:r>
            <a:r>
              <a:rPr lang="en-ZA" dirty="0" smtClean="0"/>
              <a:t>) and </a:t>
            </a:r>
            <a:r>
              <a:rPr lang="en-ZA" i="1" dirty="0"/>
              <a:t>Hoodia</a:t>
            </a:r>
            <a:r>
              <a:rPr lang="en-ZA" dirty="0"/>
              <a:t>.</a:t>
            </a:r>
          </a:p>
          <a:p>
            <a:pPr eaLnBrk="1" fontAlgn="auto" hangingPunct="1">
              <a:spcAft>
                <a:spcPts val="0"/>
              </a:spcAft>
              <a:defRPr/>
            </a:pPr>
            <a:endParaRPr lang="en-ZA" dirty="0"/>
          </a:p>
        </p:txBody>
      </p:sp>
    </p:spTree>
    <p:extLst>
      <p:ext uri="{BB962C8B-B14F-4D97-AF65-F5344CB8AC3E}">
        <p14:creationId xmlns:p14="http://schemas.microsoft.com/office/powerpoint/2010/main" val="1492477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ChangeArrowheads="1"/>
          </p:cNvSpPr>
          <p:nvPr/>
        </p:nvSpPr>
        <p:spPr bwMode="auto">
          <a:xfrm>
            <a:off x="539750" y="549275"/>
            <a:ext cx="45720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ZA" sz="3600" b="1">
                <a:solidFill>
                  <a:prstClr val="black"/>
                </a:solidFill>
                <a:cs typeface="Arial" pitchFamily="34" charset="0"/>
              </a:rPr>
              <a:t>Biodiversity</a:t>
            </a:r>
            <a:r>
              <a:rPr lang="en-ZA" sz="3200">
                <a:solidFill>
                  <a:prstClr val="black"/>
                </a:solidFill>
                <a:cs typeface="Arial" pitchFamily="34" charset="0"/>
              </a:rPr>
              <a:t> </a:t>
            </a:r>
            <a:r>
              <a:rPr lang="en-ZA" sz="2800">
                <a:solidFill>
                  <a:prstClr val="black"/>
                </a:solidFill>
                <a:cs typeface="Arial" pitchFamily="34" charset="0"/>
              </a:rPr>
              <a:t>is the degree of variation of </a:t>
            </a:r>
            <a:r>
              <a:rPr lang="en-ZA" sz="2800">
                <a:solidFill>
                  <a:prstClr val="black"/>
                </a:solidFill>
                <a:cs typeface="Arial" pitchFamily="34" charset="0"/>
                <a:hlinkClick r:id="rId3" action="ppaction://hlinkfile" tooltip="Life"/>
              </a:rPr>
              <a:t>life</a:t>
            </a:r>
            <a:r>
              <a:rPr lang="en-ZA" sz="2800">
                <a:solidFill>
                  <a:prstClr val="black"/>
                </a:solidFill>
                <a:cs typeface="Arial" pitchFamily="34" charset="0"/>
              </a:rPr>
              <a:t> forms within a given </a:t>
            </a:r>
            <a:r>
              <a:rPr lang="en-ZA" sz="2800">
                <a:solidFill>
                  <a:prstClr val="black"/>
                </a:solidFill>
                <a:cs typeface="Arial" pitchFamily="34" charset="0"/>
                <a:hlinkClick r:id="rId4" action="ppaction://hlinkfile" tooltip="Species"/>
              </a:rPr>
              <a:t>species</a:t>
            </a:r>
            <a:r>
              <a:rPr lang="en-ZA" sz="2800">
                <a:solidFill>
                  <a:prstClr val="black"/>
                </a:solidFill>
                <a:cs typeface="Arial" pitchFamily="34" charset="0"/>
              </a:rPr>
              <a:t>, </a:t>
            </a:r>
            <a:r>
              <a:rPr lang="en-ZA" sz="2800">
                <a:solidFill>
                  <a:prstClr val="black"/>
                </a:solidFill>
                <a:cs typeface="Arial" pitchFamily="34" charset="0"/>
                <a:hlinkClick r:id="rId5" action="ppaction://hlinkfile" tooltip="Ecosystem"/>
              </a:rPr>
              <a:t>ecosystem</a:t>
            </a:r>
            <a:r>
              <a:rPr lang="en-ZA" sz="2800">
                <a:solidFill>
                  <a:prstClr val="black"/>
                </a:solidFill>
                <a:cs typeface="Arial" pitchFamily="34" charset="0"/>
              </a:rPr>
              <a:t>, </a:t>
            </a:r>
            <a:r>
              <a:rPr lang="en-ZA" sz="2800">
                <a:solidFill>
                  <a:prstClr val="black"/>
                </a:solidFill>
                <a:cs typeface="Arial" pitchFamily="34" charset="0"/>
                <a:hlinkClick r:id="rId6" action="ppaction://hlinkfile" tooltip="Biome"/>
              </a:rPr>
              <a:t>biome</a:t>
            </a:r>
            <a:r>
              <a:rPr lang="en-ZA" sz="2800">
                <a:solidFill>
                  <a:prstClr val="black"/>
                </a:solidFill>
                <a:cs typeface="Arial" pitchFamily="34" charset="0"/>
              </a:rPr>
              <a:t>, or an entire </a:t>
            </a:r>
            <a:r>
              <a:rPr lang="en-ZA" sz="2800">
                <a:solidFill>
                  <a:prstClr val="black"/>
                </a:solidFill>
                <a:cs typeface="Arial" pitchFamily="34" charset="0"/>
                <a:hlinkClick r:id="rId7" action="ppaction://hlinkfile" tooltip="Planet"/>
              </a:rPr>
              <a:t>planet</a:t>
            </a:r>
            <a:r>
              <a:rPr lang="en-ZA" sz="2800">
                <a:solidFill>
                  <a:prstClr val="black"/>
                </a:solidFill>
                <a:cs typeface="Arial" pitchFamily="34" charset="0"/>
              </a:rPr>
              <a:t>. Biodiversity is a measure of the </a:t>
            </a:r>
            <a:r>
              <a:rPr lang="en-ZA" sz="2800">
                <a:solidFill>
                  <a:prstClr val="black"/>
                </a:solidFill>
                <a:cs typeface="Arial" pitchFamily="34" charset="0"/>
                <a:hlinkClick r:id="rId8" action="ppaction://hlinkfile" tooltip="Ecological health"/>
              </a:rPr>
              <a:t>health of ecosystems</a:t>
            </a:r>
            <a:r>
              <a:rPr lang="en-ZA" sz="2800">
                <a:solidFill>
                  <a:prstClr val="black"/>
                </a:solidFill>
                <a:cs typeface="Arial" pitchFamily="34" charset="0"/>
              </a:rPr>
              <a:t>. Biodiversity is in part a function of </a:t>
            </a:r>
            <a:r>
              <a:rPr lang="en-ZA" sz="2800">
                <a:solidFill>
                  <a:prstClr val="black"/>
                </a:solidFill>
                <a:cs typeface="Arial" pitchFamily="34" charset="0"/>
                <a:hlinkClick r:id="rId9" action="ppaction://hlinkfile" tooltip="Climate"/>
              </a:rPr>
              <a:t>climate</a:t>
            </a:r>
            <a:endParaRPr lang="en-ZA" sz="2800">
              <a:solidFill>
                <a:prstClr val="black"/>
              </a:solidFill>
              <a:cs typeface="Arial" pitchFamily="34" charset="0"/>
            </a:endParaRPr>
          </a:p>
        </p:txBody>
      </p:sp>
      <p:pic>
        <p:nvPicPr>
          <p:cNvPr id="78851" name="Picture 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932363" y="3141663"/>
            <a:ext cx="4113212"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1227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ZA" smtClean="0"/>
              <a:t>The 6</a:t>
            </a:r>
            <a:r>
              <a:rPr lang="en-ZA" baseline="30000" smtClean="0"/>
              <a:t>th</a:t>
            </a:r>
            <a:r>
              <a:rPr lang="en-ZA" smtClean="0"/>
              <a:t> mass extinction</a:t>
            </a:r>
          </a:p>
        </p:txBody>
      </p:sp>
      <p:sp>
        <p:nvSpPr>
          <p:cNvPr id="79875" name="Content Placeholder 2"/>
          <p:cNvSpPr>
            <a:spLocks noGrp="1"/>
          </p:cNvSpPr>
          <p:nvPr>
            <p:ph idx="1"/>
          </p:nvPr>
        </p:nvSpPr>
        <p:spPr>
          <a:xfrm>
            <a:off x="428625" y="1600200"/>
            <a:ext cx="8229600" cy="4525963"/>
          </a:xfrm>
        </p:spPr>
        <p:txBody>
          <a:bodyPr/>
          <a:lstStyle/>
          <a:p>
            <a:r>
              <a:rPr lang="en-ZA" smtClean="0"/>
              <a:t>Based on fossil evidence, most scientists agree that 5 mass extinctions have occurred.</a:t>
            </a:r>
          </a:p>
          <a:p>
            <a:r>
              <a:rPr lang="en-ZA" smtClean="0"/>
              <a:t>The current loss of species (6</a:t>
            </a:r>
            <a:r>
              <a:rPr lang="en-ZA" baseline="30000" smtClean="0"/>
              <a:t>th</a:t>
            </a:r>
            <a:r>
              <a:rPr lang="en-ZA" smtClean="0"/>
              <a:t> mass extinction) is referred to as a megafaunal extinction. </a:t>
            </a:r>
          </a:p>
        </p:txBody>
      </p:sp>
    </p:spTree>
    <p:extLst>
      <p:ext uri="{BB962C8B-B14F-4D97-AF65-F5344CB8AC3E}">
        <p14:creationId xmlns:p14="http://schemas.microsoft.com/office/powerpoint/2010/main" val="1735418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ZA" smtClean="0"/>
              <a:t>1. habitat destruction: </a:t>
            </a:r>
            <a:br>
              <a:rPr lang="en-ZA" smtClean="0"/>
            </a:br>
            <a:endParaRPr lang="en-ZA" smtClean="0"/>
          </a:p>
        </p:txBody>
      </p:sp>
      <p:sp>
        <p:nvSpPr>
          <p:cNvPr id="80899" name="Content Placeholder 2"/>
          <p:cNvSpPr>
            <a:spLocks noGrp="1"/>
          </p:cNvSpPr>
          <p:nvPr>
            <p:ph idx="1"/>
          </p:nvPr>
        </p:nvSpPr>
        <p:spPr>
          <a:xfrm>
            <a:off x="214313" y="5214938"/>
            <a:ext cx="8229600" cy="4525962"/>
          </a:xfrm>
        </p:spPr>
        <p:txBody>
          <a:bodyPr/>
          <a:lstStyle/>
          <a:p>
            <a:r>
              <a:rPr lang="en-ZA" sz="2400" smtClean="0"/>
              <a:t>farming methods, e.g. overgrazing and monoculture, golf estates, mining, urbanisation, deforestation; loss of wetlands and grasslands.</a:t>
            </a:r>
          </a:p>
          <a:p>
            <a:endParaRPr lang="en-ZA" smtClean="0"/>
          </a:p>
        </p:txBody>
      </p:sp>
      <p:pic>
        <p:nvPicPr>
          <p:cNvPr id="80900" name="Picture 2" descr="https://encrypted-tbn3.gstatic.com/images?q=tbn:ANd9GcSUB0VQOFjW9rnT4Vv2h2MlRZg4nyc78iKiYOKW_fZcyPAOC6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071563"/>
            <a:ext cx="26289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4" descr="https://encrypted-tbn3.gstatic.com/images?q=tbn:ANd9GcS3En0kdzk7CJ4mC9ewzeQboxEzSo_eK_6iBujPfagaoC0OH3T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563" y="1214438"/>
            <a:ext cx="2667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Picture 6" descr="https://encrypted-tbn1.gstatic.com/images?q=tbn:ANd9GcQoRTti7T8vkKT9BBHvL-FLoh7JWJjFbSE03Tzh9TuDhaoEjOz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75" y="1143000"/>
            <a:ext cx="25336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3" name="Picture 8" descr="https://encrypted-tbn1.gstatic.com/images?q=tbn:ANd9GcRD0QgEgAoLf1oKWZFRdTvDjifz9Q9ejLwOMJAdpGE9DIM_BCU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3" y="2928938"/>
            <a:ext cx="37623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4" name="AutoShape 10" descr="data:image/jpeg;base64,/9j/4AAQSkZJRgABAQAAAQABAAD/2wCEAAkGBxQTEhQUExQWFhUXGBoYGBgXGBgaGhgdGhwYGBgcGBgaHSggHRwlHBoXIjEhJSksLi4uHB8zODMsNygtLisBCgoKDg0OGxAQGywkICQsLCwsLCwsLCwsLCwsLCwsLCwsLCwsLDQsLCwsLCwsLCwsLCwsLCwsLCwsLCwsLCwsLP/AABEIALUBFgMBIgACEQEDEQH/xAAcAAACAgMBAQAAAAAAAAAAAAADBAIFAAEGBwj/xABFEAABAgQEBAMGBQEGBAUFAAABAhEAAyExBBJBUQUiYYFxkaEGEzKxwfBCUtHh8RQHFSNicoIzQ1OTFlSDksIXJKLS4v/EABkBAAMBAQEAAAAAAAAAAAAAAAABAgMEBf/EACoRAAICAAcAAQMDBQAAAAAAAAABAhEDEhMhMUFRYRQioQRxwTJCUpGx/9oADAMBAAIRAxEAPwC+HDavLKh0YmHMLhJrVf1jsTiAktQQdM6WTVSX6GkVmOdYS9OVVIUBWMzER1X9OlT2ItCWJ4cli29YMw3htcFB7+Dy5wIqIHxBOU0FqUhWWlR0aKIuhubNEYhR0tEJYSm9YmvGgCABn3rRtJeK1GLBLmHE4gEQqHY8hKYYoO8UMyf1iUueopvaCh5y2nLs0bUgtCcjFsKxk2c+sFDtE80DMw6RFCN4YlzgNIBEZUpVyImC0FkrJvaJpU70aEUIz50KqJi1MpNmrEVZUigrDFRSzEmBe5UaxYrQVVPYRopISyRXUwyKKxWEMbkpagrDiJZOsY2WlIAoUKPOBqlHrDvuiS/zhpGHJAapgCilMjd40MPFyrBt8ZboKxiMNKL/ABGmpYQCylRLltBFIizMiWDyjufpElIABsTAPKVAlxsy+sWCsP8Af6QTINgIAoqFSoiJMXJQGtWIJlgag9IBZSuEukZFokgWAjUFjynnaP7V8bTlwx8ZavpMhqV/bFiAeaRh1DUJC0v4EqLeRjmsN7LzlWkFj+bl9FEQSd7Lz03kkt+VlegJMceqvRJz+Ts5f9s6SObCH/bOB+aBBP8A6vYdV8NOHgtH1aOCVwGb/wBBf/sMSTwCaz+5WW3SQ2pvpD1l6PNM7VX9puDJcyMQ3Qyz/wDIQzL/ALUOHAN7jEDxSj5+9jzOdh06gP6ekal4AEsEuelesVqiUpHqeG/tA4YXPu5o/wBSf/7MSm+3XClUImf9pX6x5sjgk1wPcqbqn6m0NS+EH8UtYHgxpWhalGr84nXXo7l5+D0BPtXwo/jmJG3u5n0iQ9quFAUmzf8AtTv/ANY5nB+zUpSB8SD0KT9Idkey0nUqPcDypEfVorLLxFwv2u4V+dZ/9Ob+kTR7a8NAAExY/wDSmfpFWfZeRss+Co2fZmS/wrPr5Fu0H1SHln8Fwj2q4Wv/AJ6gf8yZg/8Ai0GRxrh5PLikd1N8wIoT7JSTood0n5iITfY2UbU7H9Yr6pBll4jp/wC98LpiJZ/3o+bwbD42RdM2WrqJiD8jHj/HOGzcPMKTLGW6SmobTUHz3iv/AKhZbk+carFtGeZro90PEZT/APGlA7GYj9YNLxUlwPfynP8AnS/k8eDIXNJ+A9ngnupxtLPqfrBqBqPw+gRhkn/mDziJwKH+MeceE4TD413lCck/5AseoiyGK4v+ef3R+qIeqis/weyHBp0UPT9Y2eHIP4/Jo8YXxriaTlVPUlV2UJaT2dMEVxjiVjPUCbMlBvsWg1I+hqfB7EjhcvVR9Il/d8sWNe0eK/31jaZsWoHqoA03AEbm8fxaQ4xhVowLn1TBqINReHtK8Eg3V8okMMgfj+UeGH2qxf8A5lfp+kR/8WYzTEK8k/pBnQaq8PdBhpe9e0D/AKKX+ZvCPDz7Y4z/AK6vJP6Roe2uM/6z9h9IedC1V4e3KwUt3ev31jasFLOv32jxFHtvjSWEwE6AJr2rB/8AxbxHZX/bVBnXoai8PaEYRADZqeEa/oZT3P32jxRHt3jfzJP+0/Qwwn27xoqySP8AQv5vBnXoai8PZv6SV184kjDSh+ER43h/b/FqLJQFHYBRvaLWR7U8R/8AKnu4+cJ4kVyyliJ9HqYly/yiMjzmR7SY/wDFhR/3ExkTq4f+RWp8fgzA8WSt/drCyNBfyLQwnFTFWSEf6q67JO3XtFNjUHDyf/tZYzOATctWpcuoxTy52LnMCpYuWyqQAwd8zJDHSv7eXGN7rgedo6vHY/EppLlBWjkjzZ6DxMBRi8YCQUS1Vu4ZiLXBp1Ecz/Q4kJUorUCkkNmU7AZiQczM4b6isFlzMQps05SA4DmYmm+YPU0NHfeLy7dCzP5OnmSMRMQf+HLNaJqdGq7A39ISTgyGOI92AGBJ5CaXzBQcAlmI3hebjveoSDNQhSWBImEOpqghBDgh9T4Pakn4eT8Spylks2VOVxZVSSc3i3eFGLfP/AcjtZU+WQMi0kWDKB7XgjxwsnCSlis1NHASsM9XH4aNqwL0qHi9M9OHTlM6VL1ShIdn2AbNrp1NoUsOuBqdlpiuIypZZawFGybqPgIr5vGSv/h0AuVDoSXq9KUFbwSdjZKgMyMxUL5CXuGtR6mukEVJBSXIGYgOlFQ4o4U706RKpdA22IDG4p6rSpN6DKQxd2Nx+oh+VxWY+UrOZ2IBT5jQaUgE/DzArKFTVZmZXKlINS1K6a7iEcUnEpACBmzOaLKqPXRh4vFp34LdF8eMrALpWWBL8ofwa/34xNOOUuhRMbfMpA1rysdPlHNSpGIQ6phTLQhnJDnYZWqWzeAJgK+MzUURNDZiKpuLOQoKVoaeWrUk+h5vTvsHh2AvWoeYtQ6/FDCsICKpT5CvmI4WTxfFqUwUXAcBKVGjf6HPlBzgcTPWQtRdga52Y1oSAHrZnhV6x5/Edr7oJslIHRh36wJeBlKqUpJ3aOUmcHyAVK16oSlRApblB+kCUVSgVZcjipDAtpf6wfsx5vUdgmRKTYAP0+kLT5eEJ5/dON2DE+jxyicWuasIlnI5o6soHTN1Ow2tUxYJ9kZqiCpaU91Krt1F/B7Q6rlizN8ItpvEMIj8vZJPkw9YWV7QYU0CVE1dkF6P+/7RDC+yBSrnmBSLnInIomwqVGgcm/RoUncHUJxUJK5iU0SHQQrQFYIGh0Z6OIPt9BufhaSpWHnjMZSemdAHVw+kBxkjCSxzSUF9kA+thFLjf8NkqwYSGfmClDclwT5EuIp8RiZC8uWUlIDksVc3RiMoDQ0n8kSnXR1EtGAWQ0uVa5SABUAAv4/ODqmYMUKZAA3CNNvSOHxuNQtTpQiX4Ka2lD97Qvh0TJgISgqAryJKyNa5klrRWn8k6niO/wD6vCBmMjtkeFpvEcEqh9yrxQCPNukc3heA4hYDo92CHcqSL7j6N5RZT+ASsPLC5w96dgrKhB0c/Edohxiux5pvouRPkBOdIllNQ6QAKaZgKWjD7QyRqezU9Y4zGrK6KPKHypAZCLEAAUb5vCKMIVUBSX0D97QLDT5YtWXSO5m+1EsfCM3dvmIzD+0YUoBQABLOlTt/qDD0eOMHAp1GSkeMxvMX9YnO4KUsFT0JVsSHD0qXBbvrDyYfoakz0FHEJRtMT5t84mMSkhwpJG4IPyjzhXA1AgiZnGrTAAP/AMT84JlnIBEqWUjUuZma+oAEQ8NdMvUfaPQP6tH5o1HBy8bjUj/hJVVvgWT3yn6RkLSl6v8AYao7LngEha1FJSAdmBNkgUJFxV3pBJfFUAKTLSxIoPiNKUS5OgG0WeG9jx7xBWrOgJBLGqlg20ZNdLgMettI9n5aMvIhShQlgijmvKPiaj61iZYmGNRkc7h8HNncmVYSWYqUlCGAVmZIDnVxW2kLo9nZinzzUhILFism4GUkgAEFVH3tt3UxDISAhBKWSEvQJNFAFj+F73jJacqVZjmdyWFwzM1jQNE61cFZEctK9mpBGbNNyszAEO1yAQ9enaHsLwCSkHIhyT+IkEs4FRUNVi0dGJoLUf7/AJjVearg6bBmYRDxpPsagimwvBEAcsopBCgSpZzAHudg1dTAsP7NypZByJUwAGYBRfc9fQRcrxbFKTc2pdrwpOxpmIOQLSS2UsATWrBWwBuz6QtSTBqIsqaFFBSlbZikEUTa7PVO17Q0iWdGeJqxCEGYTmejuCczADkSC7VAoLwmoIVLUp0oUHGzNUpGrOK9RCuwLHmKSHLEMwPakUh4diSViWtCUggJS7tYnMQh9zQ/slN497soEshYS75UUtQJY1A17RWr9o5rv7zKBUJSkABzXMk829dOsbxhIhzidVheDzA5mzkkqPNy3DB0h6JFLgOYnMThpK1LzICgljcsAAyQHuwDACOIx+OXMIJmFVeU5jYW0r4NACr85BJAFXYbMfSK032yHirpHoOI4pLQCTMBalA5JL2rW0bHHpYTRaH0BJD7RwKlMXexFFNmNgAG8dAOvSJWnKTQU/MTro5Be1WaDTQtVnqCpudKSQkuAaRTcWwSJlFAhvhUDRJpWt7NY0feOZwU9aBmStTNyh6UqwGtToIYXxEzRMAzCakMW/GxIBS+rNy3o7VMSotO0aaiaG+GYuXlzzMgUFOwCRQgAZWoSFCwIdyYvhxiQhv8UBw4c6eDU8I80VNIqSQQPhUGY6XYgGvnG1KDOqri5PXyjRwvkzWK0ejI9pJCneawBaoIfwDVg0zjCFI/wZkuzh1AG+qSQWIBrHnJSEpIzFRLFNNP9zsdPOAqALnXZgo+bsOr7wtNDWMz0DE8TmiYCDypynM/LchQISQXIZncRWYzieGxKkomIclylRBSC3+Zr+kctJxa0mhVloXsD41t4RZ4XiYACDfpSnaJcGh6l8k8T7MYcqAGatGKgTTQW02hzhPChh5hVJGUZWZz00t6RLCpOUB8xDkFRqHdq1po8DwGFnoMwkApIzBAUonNVwFKakS5yapspV0Xv95mxA8XjSpzj4grpf0aKefiqZsraVELTcakHMVZUC/KFAkkAd6eFYzSbHZZYjCy13lyif8ASl/lFPxFKgoBKzLASRal3JqW07ViHE8V7whAT/h/EVhSgdbZO28R9xLWAqiiWIK1Ow6Ah2jRbbslmSJ5SVEzEzPJOXShAuXAvCyOEpL5VKHTM7dGIfXWDIw6LEVclPwFrnlYORX5Rs8OSQClZp+ar3L1N3N7xeauGKhdeAWCFIWKG7gHWl621a8PIwAnB5jy5g5XGrVBpcQinBqFUEE6hgD1IDM8Gk4pQvmSH0yuK6/u7CByb4YUgK+B4gUSoEdJhH0EZF0iefzJNTdLamlLxqFrSDIi1kp92SmSpZUrMsBanS5SyQqmYJoLfWDlE4+7aYlLBlg5jXUprUXvCmAk5Qha0j3oGVxSmzCmgh/Oo7xzt77GiQHASyhU8qCjWhOV1CpZJpRyaE3JieDQmSkoM0EBTjMwyhZISnwdwIjMxYSDUFQCjle7B67aQvg56ZmVRUgFaAtSHzVoygTVgB4Vh7vdj2LhChrBVYkAEgaWFzCIxKd3gM6fUs5BsMtt6i9axFDuiU5alKlzKjKFOhxdQ1PS1N4BJQMQhK1ZgSPwqZ6gg+NPt4VxWPXmSlAaqcylhgxLAJdnL+TxW8U47LDCUBQhQqQxeoKWY9j9Y0jCfSM3JFpxHjcmWVVClAEJpc/lBvpptHJY7HrmKUo5UJJsEPW4uHrWsV/vyVFT0IuK01BuCCTBMySHWUs7swowbRXlTtHXDCUTKUmwiZJN2zaEAV7qJY62MFTiZhUUquA1VAgNXZrQGXiAopCEByaJCQS+pQGbq5e0NTFKD5iutQHScpo/KKO2YuRdtQ8UyAaVKKSrJlFLJS+tmF2frBUyudPIySHbM+hJcKcjzFu0IpW7Fj/qOmzZqPa0NJQJaVFTuogVGZmrvQnlNQfWoARQTchZSKsSzvskOo6a7RNamZLFJa4DUYFitXNsGKrhrxWzyCKHXRyaAF6Hoz1tBZ04KLgqLtmoGdqqNbmCgLjhU8FZUAqxBzEiob8xPzizxE6jM3i145/ArGb4iWoXIubMBY1+cM8QQjMlZURlBYA0rckPHPOCcilLYqpvKtSRYEkC7Poztq0FRMyUUHJGVg3KerHYGle0BTMUSZiFAPoogFhRwPrGyvPS4arMmlGJtUk/OlI6CQ82aFOCrKBpkB8B+Et3eIIJoQqwoUpFHFlM6q9QP0TVlCgbjQcr93Bv9IlmUBWqVFgNSbkEkN3r2vDoCZxCg9CWID5QbOq4jS3BJICTRwwTetASKU+UFUeVLlNQXBJNt1B97GoYMdgSKJ5ULBvRcygoHCXdQJ0d666MNhhOLWLlhcUAYXo/7RecN4k9FrDksaOGZ66Cm1I5fEKrlUUk718vhH1jPeDLcgBvA1rR7ViJYaaGpUehTFycoze75mAL32Asx6Ql/QJXulvy/uKd45TD41LF1BSGZvF/x/SkX+FxqAgBMwGzkDm+y0c84OJspWFVw8JcCYpQUCAAzpO737NrFZIweRgS5YgKKqkPZns8NLxYC3Sqv+Z/katSGE4pSvjAI8BTweJuSGVWJwgdyRdrd/HeICYU6nTmBanV7/dYspiUliHNd2bo4LQhipQBGUM12zGnUvaLjK9hBZc9Vg5D7g+Y07RKTPzVd21BAfvCpwygHcHoDWNJWQedJDsHKX6sSAD3rDpMCxOIQPiCh1Gvi0ZC0rBzCeUBmdqedi46ikZE0vRlqccsm+VOzufSBr4opSWQSoBYCgqwykPpUgiJoQ7Bqd4PKQE6ARDcULcXkzlzSvJylzmOUB3o7kXp6Q3hOGKIR7xRUpLORQEjcajpGYcBLgCiiVGupvBlKarsOpbyrEuXg0vR5GDA8PTyhPiCkISVAhORioM5IrRuvTaF5+NyoWoLZnDs4BtpsY4vjnEpk9QHMU0GWm5cpAJI+9orCw3N7ilJIc4jxZ5hUjMxFHUWS4qdgdj3ijmN8RSOWzl/Gpr5QzKdD5jlNGRnHKzuSXLnqz/RdCmVR1KZuUk32JH0jvjFLgyGDMyGmYh8wqws34rCv7wZM3KeZyDWl1eB08WF7xH+pyIYjJmJVmUpJboMtQL2e8awwzOkTEJe2VNV6lzU0oWgEbmzgVklKRoEKU2hNzYAPRwLNtGykpLFTEfhSSQkEFszXHd4ZmJKcoT7sbkgkgFnWXAFtS/SFTiTQBc4/wCpRZQp0YD7eEAzKl15EKUB+diAB+a1a/m1EaxCCpQzKStCiClRLFtQVJYUpy1ba0BmYgtlBU4Zzckupw9Bq3q1YGZgSkgsUkjlSnNbeuUGtwLVMADZQgEs6gLFKQQB4E3c/dohjUrS2dfMbMASBWhAJLsIDLnpTmUgJAZyhQT6EBienLreAykICSt2UT8Lrdu7gPs+kFCH8JOYsCS7UG2j739YucRh8yWIBprUB9xrHPImqVkJKgEkZqJpZmLl6UpF/Ow615SheUXIKRXx7RhicjRyslZQ4svSxOxvY09IYmqLJADKen4XpcaNW5hnieECCBQA5iSAMwLj0s0IGeoNlUcxookvTwHNdo3TzKwonicMf+YKgApQSx8eg6vB5SSrIjIAlQDC+TqDm7kG+rUIVwM2W4BZVapS5o9mLVuX/SGDixlIzEOeYJswNNEv16vDdksglNHOUKerklJFGHwsNfSzRGn4VFKj+Ep5SNa5n+faFsfiUIUks7/mBamzF9usInGe8VyjKnU09Ab/AG8Uot7jUWx5eMlhNVcw0csm7s9x0hHE40s6Fg1Gg1rY6O8H/u3PzZSTQMAz9iK2u8WEjhoYBafDdLjViQR+9YTnGJ1w/TMp8JxMuxIBPQMX0IbdjFvg8Q7cwp0r6W2hTHcICBmQpJGhIN+tKGEpE0JJJTR2CmOYaAmtusP7Zq0LEwXE6mS2Yc3KMz1HM1WL1uesNLmgUBPhSndo52XiwAQOYXzPUv8AKLTB490gOHfqQ3mz2jCeH2ZJj0pTg5TWxqfVokJag4Bq4qB+0QMlxdIL1cAHoHIcRuehSQHCm3SoEeWUmMqRZi3ADnu3oDr4xCQVEmpAF9XsHD9I2cQTfOOjAim5BD+Uamu9MrG2/gz/AEh0AVThq5ga2o9Ho7DSNQmgkVKb6vdrOxNYyHTA6HDTlPUwdWIct/MVczGJlgE6kAB2cnxp5w6sliwq1Nn0fpHO0KxpE8AgBNGJJ0B2aE8VxaTMTMSphlBKVKKhVmo4DM+jmsBXjVykpExBWovWXRIFWvrQeccdxPiKpxzAFJSKgO4L7k10NBGmFg5n/ImzeJxkxbBypLihzBJYDmB8XtGsESKjKdEgsAKb77N47RWSZybqUpT7lvr3h5c7JlSkhh8KUEvUVc3d3evpHflrZEMmAAUpuoFqVLG7792g6JDZQoB3ZIyvU3ISBbUqJ+UAmZQyVTFKVqE5W3yhXTcOK94nisiUgFNFfFUg3HKVC4G270DQhDC8TLHKkF6lQDqHQA0cClnFvE6ViimV/hkJqRlQBUUBJP29doTkS01zAywlviuxZgHqasKeJjSMSy2CAkFkg8pCW1FGfX6QZQoOrGLCClMsZcwJpS1OYPruYLgRmUl6gkZnUBdqOeZ600p0MKzVIKsj5gHLksNXcJFzSJJmDIVEMwOQAMHoHJFwOsFAN4qelRXkVkZ1AvfU5SLU/LChmk84yu7OaD/aB8/lA1yQ6Q6Uq2HKehdj3s3ymZaHIUsOSWCd+7afWCkgG5UoJRzjMpQFA+70ahNrA+MAXMYgEgO2UZc2jVCu0FSgF+dJUA+UJIBYO9x4N9Ya4VwtK2VN5VJ+HKe/g/aIckt2IJhsRkSk5SHOVsjBw1kjcmh+x0WB5kpJBS4qCKh9+veITEJJDVtepHVofwqQzbdPsRxYmImikit4vgUKICgCRr+945TiM9MqYpIAszF2S+zadOhaPQFJRqI5T2w4ElYEyWS71oDYfsIr9PirNUuC8llFLnSiEpAZX5mfzBNab7QTErQAEWUdbIPQNQblnrFHMSpyCC5uSS5ale7QVGFBocygdcpNRoNo9HKvRaW5bJwomMCUqNaZiMtrlq021gE7CoRlYlrEjfUWhrhiQk8oYqZlU8ixerXhuXJqoqGXmJILFRNASkPSr0DabRg50zrhh1GgOFxCHITmchkqUxFDokuDVrw5JUpn5lAXUp2euzekCXw4EJLJ+JxmDEi1A1Dr1fo0XSsFNSlBw79XKSEu1GdnZ94wnJdG0VLv8CCUISHUsJe4UbjYA/doVxeDkNly5VPVYQCQCKVZyKw/JwKJqR71SUrc2A8i9KnvTyrZk9QopTlNASUmhoQPRmghzsynNJLYqJvB1p5kEKSdR8iDUd6PFjg0hKctGu436kBng0qSSAaBg4CsySegSly/zhab7zVKS5tqb6isbuTlszPTj0h9OLJ5QQ383jPesLkfKKp2ZnDXFzvdqgfe8P4OcFhn/XvEONGEsLweGNFmqKO1/WIzZYoWD0NPqAaQBRU+4++sRE1Wagsdz3ia8MWmh6XkU5Vfx/WMhOZOSCXFOgevjtfSMhZWBZLUAA70rQ994lKxoUMwLg7V8WaKkzDUFhoHVV9mS6nfpBRjfdIUM4AGwzV8VB76tBpmdlfxHHe8zZUkVrmcszs4NAavFPLFLkjdnBUDapDX/mC4jiCFKAQkgObkqUT0KrdmgHvSsMVBJdmJap1oD1rHZGOVUOg8lYJZRLGhTZL9fWw7xp8r5cqUsxvvS4rp5QFUmhcKoRzJFDetfoI2jFJDHK5B1AADXfUnyiqCh7DYUEdH5qhIJYkAKq9Wp1gM7GGWSkJUCAzkFxd2JFGc1EA/r3UFqoGLBmbSmlbvAJ2LU9Cejl27wKLvcMpfYfELCFBiqatgmlQlVS70UaNSjKNaQCYtSMySQlRoQ4DNRibeT1iplmcuxY7l6nxDvTtSGcLwkrPO5Tqx1vs8S0lyGUfWoaMoM6hn5SbvoVVb6wgMSkkJUGanLp4AUhnD8FSz8p0ZJVS34ga3qIMvASpQdRUBZnNfBlO0Tmitg2KvE4iUGMsqpo9d76a7wTCrXXLKDmyzXL1F69Yscdh0oCciaqrQVOzsKDWHeHLUUk5PhGjnNowcb7GE8T7bQWC4dw4k55inI1FXbQveukXElSSS2jjbrAuHspLsU1oNyTXTcw/KQLEh7FtHb1jlxJu9yeSOCn515K01uPQ7RZ5cvcBiKQGQydfIVggxHh0cl/IfWOaTt7FogucRCfEcQoJKmK7UAN26fODYhdbv6esc8Js5U1ymgoHzUHoP5jTDhe4wmNwoIJSkAno+9jpFfJkqSSVcvdR8gKxcy2N6eMFKEGxDkbEEffSNliVsaxkynweH/wCmUhOvTtU/rBpKCSpbpLqI5nBIGzBzp5+LMTsGUJbKkpUzlz2L9ITlFRTkQTl3e9n9axWZS3OhNUPpKkgEJS1TcllNWl7AOGbpAEYtlJUVoADFxmAe1iKCwhaTi/dAgvlew+jj7pEcRNSoMkFyRQ6+IA3a8JR9BtdFjj8fkWwkqIUMyiKAk2L7dWiqlTBLOeinPwMcwD0JNmbUkPBsNhpylVmZWBbnBKXGgcs9niEyQELqCwqVApJPikgDrfzioqK2KdvcKcQBUJIsb1G3TR6NbSM/qEMpzlU9G6726QFa082UofoohxegUPDqITM/MkJKykHqco/MWHav6RSiPMGnTnUAHSdATpXU3rDGGll1NSjl/kOkVYmIFASoXZqdif0izwslLBUtR505lJOhFw+rO8OSpCbtblglikVaBzq1tSkSRhwEgOLfOMWhrKjnXJzuV8iSMYxq/iTQ+BJe8ZE8QSSfpGRsqZk4gcFmJNEgCxereBoC2sTxKUKGQltQA3hr4wrOWtMrlVzdQD9LfpCcqVMUpKikAlnUw6aHWNMt72YUAnYVSVUIBFuYeBHl0gIwswvkBbxjq5MoHqRqfqIkqUOkGvRakctL4dNNGJPQhrUuYZk8DWqpIT0uY6mXLAGUAkkCpuD0A6Rp7DfQ7ddrekQ/1EnwO2UCODgAlXMQ4qWSdj01hrC8NQUB0p3o38HSLvDozEM9vyvU2oYZOBXYkZtLddGjKWO+2Lcp5eA3IAHRh2gi8ElQZ/Lp+8MhIGZKg70LH5foYEmUEDKKAWb7vCzsCMnChLhmBuXqT30iEgTFTG92koSaFQ0bQk3rEp0wJD+gcvppB8HiUAB3/nVrwNurEOoIS7u/p3hcqdPLTtT94d/pzle4N7uLX0eNnDJSkkqrtSnjXekYZ0OhaVLbr1habgAqZmKjcFnDAjW3SGTNAapPb0b7tBJ2IBPKD4E6xWZpjSCokPY+d4jMQRahhY4nqfMxBeIrU+LxFMuhko3u2484UxNHY3rVoZGKTqHp8vveKrjOIISpSR1JNR1oIrDTcqHRtU0j7/b7eI++N3ZjR/0iskcQStmcuz0Yen7w2lNRQt5+FTHS4VyIZlznBDULdLddDE0gFyQ4bdi+rOOsQSGs46uO2kTQhWViaX8NNQR5RmylYKbISasoHpbpptEF4SYHoXOhpRqsDeMl4yhKqnRyR6d7NGhOUo0t6A9Dp3ivuRanQqS1xTUaHWxhmfi0kZm0FKv29DDCkFZdWUvq7doBMwabsKak07AiHmT5KjiuIgrBrUGDnYkF0jYMbVOkYeGkISSWU9S1Nuh2rDkqbVs1HsQaeDW7w0mfWrEOBzNr0eKc5IFiIqJHBllQ66igO7Rdo4VlTmUwq1DcFqvvGpiSjmADbBQq+1KeB1huVMTMSQRlpd77PSlYyniTe/Q8xGWi4/KWNXejhz5QlOASfhU++n67QxIBCl5jRgaNToYmJBL1OUilT6AxCdMzkJKBJry/WNxuYki7nRvrGo0JKxShr+3aJS93Nr/YiE+a4YBn662dvONy1ir18I6OjnQZKv5r9YUTxrIo0ZrEg9tHgpm7Dt96xXz8GMxU56i38w4xX9xSL3DcS96y1FjrldztUMXgk/iKfM1Bbxa8U0tYAtTqb9NTGM+wHg8RpRsLLs4hZro8ZJnDS8UyD5O1AAYYTZyCBp2iXhoC4TOFKQFawfOKwKOYVps31icxahVxC06APxBBVLISb61Dd4Bg+ErUEKW3KdRU13Jr5bwxhnWetCxhvPl0FKHpA5uKpDLL+sZOVAbU/bwuZhJ2tQW6d4VJKq2EHQpmdJO2nexjnypDonNAoRb5QCYTsbfuYdOQihL/AMeYgM4DQ+ggUh0JrmbRAzd7mooPrvEpivGE1LI8B1/TvGqVjDCd5jrXtC+KGdLVY3vEStNfS9esBTNYvV9NfvvGij2BrBcPCagktodO0WKF5SyiFakNfr/ELoxOrAnUU8Ga0H96AkMxsW+XjBK3yBIzDtSNJJ1YDr40uPlEETD0/wBJJLdfukMe95QOVncOLbig+WpiHsUATKzFyXL1NPGrRHEpszi1W+dIwzmVuCL2HgCwpBxNINaA7hzp0h7oAU3PlBynt6U2gK6Xfw1000h45VEHOoUqPv7rB04dBD5XJNLeVInPXIUVBSTYH703vEVBYo3UPUdouJkmYOUAhJfah3cfKE8Rglg0K1E+Q9HeLWImKgMnMEkEHxDP2o8SSE6pU+4MDmlSXCiQRd3Z62LMR4HeJYKcoqBIUDbmDPf4d6A2EN8WMamLKWUCagpLODW1IOJ5ABSq1wb+X7QxNSC4JJOxFt62aEpmEY5gpmFmzAXYvdvAximmVfoxPf4gVV2H31jUCTiVIosP6jt/EZBT8JooJNREVL9NIrw4sYYQhRAJoN/1jvaowoY97annEi7Vt97RAYUs7p/9zeVIjn0N9w5B+sT+wUGloB6aVD2u1ojMlbClfLxtBZRBoVZPEUHcd4amolIbnKz0DD5AkeUS5Ux0KIDfbH5NEs7hvvvpBDN/F0aoFOxv4GIIQCdD3Y/KsIEactrBEAlSQSHLdvGJqIcNpEVkHSsKx0W0yYEsEkB7uxPY6Do0DCfeFmVuwdj1MIYdbWUx1dgYscPihRq1qfod4wlFx4KsdQgpowbtBZssVIfXoKQFOIoxpW1IHNxFGZjvdxs+gtGFNsdAp07Qg37/ADgcue9vU+UAxE5QLB22PziEtJ2q+gjoUdgH0cwoPHt96wGdhXcgkfKATZ1LafYgOUvdh4718YFFgAmpqQ8DWG11+zSohhIFi5b7pGwkOQokAtf0eNbEKZNQP06wWovQdLdYNN4cGZCgTWu+r37ecCOFmII2/Kxsdjp5w8yfYwklQrUB3dxbu8aXJr8QPj97xtCaag1YfvA5ii+7UcftE9jDqmHLldu5/iJGSGcVJZ2t6H1gAmEppTs8E90aOQQ2gH11hVQyALFw5b77Q5K4gXFMrnqfOlLGATZBOVhmKrN8RejBNyX0aFJ0iYLomAglNUquLiouNRDUVIVlvi+IZgA7j120ZoF76oAJJ0zUcdXv4wklE2hZZcUdJYhtKVg4Sogf4ZYahJ2c6bROnXA7LI4kKy5g7AUBp6Go8esTXhwtlIZNQ4AAcbdKt5RXypTs2ZzSlauzAX6RqaVD/LVjysX69ehEZ5PB2ev8L9nsEMFKnTJBmz5koLCfeLBWosAkHMEp5lAOWAubEwT2i9msKnDTzLwy5apUkTUTAslDnMcqRnLkNV0sygx2pONcNnTuG8OMnFypEwYeqJqkJ97lSmYls1KKTlILhphekMcIkTjg+IzJ8yUozMPLyy5XuzkPugJhWZbpKiUpSKnllpj0HhQWHwuPBnBgsaka/SwAaMhgSgCyVadR6GMjybRJ56o1AiyMsMGo4eneMjI9OfRj0DJtf9I0fvyJjIyARpKfr6QdNBv9mNxkSxko0m1KRkZCEw8tNDEiBTeNRkR2WBXTu8M4InShDab/AMxqMgl/SCLOVUDwPbdhCWMnlKmFiK9v5jIyMcNXIoWCi/iP1iwJdL9oyMi5gLmaWbYt5tA5RvGRkOtgCJTtTWkbyOO0ZGQiSOFmkEbvvFksDa38RkZE4nI0VWJOYvb1HYG0Am0f71aMjI0Q0QCiCkfm/iDzZraW/msZGRVbjGMNMIIKSUkEEEXB0NdobncZxJc/1E0VBoryvGRkQm09hi0rik0JS0xQygZWNsgUE16Bah4ExE8exWY/48xyzl9reUZGRpFslkcNxvEJJSJywCSSxZ8zZvPWHsVxCapBlzFqWgkDKTQZRyttewjUZEzbspHu/shgJasBgs6ErKJKQkqSCQ6QCz2dhEfa/DIkcOxplIQj/BWWSkAEhJa0ZGR3LeG/hXR8/SMWsqbNo/W7bxuMjI82SVkn/9k="/>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ZA">
              <a:solidFill>
                <a:prstClr val="black"/>
              </a:solidFill>
              <a:cs typeface="Arial" pitchFamily="34" charset="0"/>
            </a:endParaRPr>
          </a:p>
        </p:txBody>
      </p:sp>
      <p:sp>
        <p:nvSpPr>
          <p:cNvPr id="80905" name="AutoShape 12" descr="data:image/jpeg;base64,/9j/4AAQSkZJRgABAQAAAQABAAD/2wCEAAkGBxQTEhQUExQWFhUXGBoYGBgXGBgaGhgdGhwYGBgcGBgaHSggHRwlHBoXIjEhJSksLi4uHB8zODMsNygtLisBCgoKDg0OGxAQGywkICQsLCwsLCwsLCwsLCwsLCwsLCwsLCwsLDQsLCwsLCwsLCwsLCwsLCwsLCwsLCwsLCwsLP/AABEIALUBFgMBIgACEQEDEQH/xAAcAAACAgMBAQAAAAAAAAAAAAADBAIFAAEGBwj/xABFEAABAgQEBAMGBQEGBAUFAAABAhEAAyExBBJBUQUiYYFxkaEGEzKxwfBCUtHh8RQHFSNicoIzQ1OTFlSDksIXJKLS4v/EABkBAAMBAQEAAAAAAAAAAAAAAAABAgMEBf/EACoRAAICAAcAAQMDBQAAAAAAAAABAhEDEhMhMUFRYRQioQRxwTJCUpGx/9oADAMBAAIRAxEAPwC+HDavLKh0YmHMLhJrVf1jsTiAktQQdM6WTVSX6GkVmOdYS9OVVIUBWMzER1X9OlT2ItCWJ4cli29YMw3htcFB7+Dy5wIqIHxBOU0FqUhWWlR0aKIuhubNEYhR0tEJYSm9YmvGgCABn3rRtJeK1GLBLmHE4gEQqHY8hKYYoO8UMyf1iUueopvaCh5y2nLs0bUgtCcjFsKxk2c+sFDtE80DMw6RFCN4YlzgNIBEZUpVyImC0FkrJvaJpU70aEUIz50KqJi1MpNmrEVZUigrDFRSzEmBe5UaxYrQVVPYRopISyRXUwyKKxWEMbkpagrDiJZOsY2WlIAoUKPOBqlHrDvuiS/zhpGHJAapgCilMjd40MPFyrBt8ZboKxiMNKL/ABGmpYQCylRLltBFIizMiWDyjufpElIABsTAPKVAlxsy+sWCsP8Af6QTINgIAoqFSoiJMXJQGtWIJlgag9IBZSuEukZFokgWAjUFjynnaP7V8bTlwx8ZavpMhqV/bFiAeaRh1DUJC0v4EqLeRjmsN7LzlWkFj+bl9FEQSd7Lz03kkt+VlegJMceqvRJz+Ts5f9s6SObCH/bOB+aBBP8A6vYdV8NOHgtH1aOCVwGb/wBBf/sMSTwCaz+5WW3SQ2pvpD1l6PNM7VX9puDJcyMQ3Qyz/wDIQzL/ALUOHAN7jEDxSj5+9jzOdh06gP6ekal4AEsEuelesVqiUpHqeG/tA4YXPu5o/wBSf/7MSm+3XClUImf9pX6x5sjgk1wPcqbqn6m0NS+EH8UtYHgxpWhalGr84nXXo7l5+D0BPtXwo/jmJG3u5n0iQ9quFAUmzf8AtTv/ANY5nB+zUpSB8SD0KT9Idkey0nUqPcDypEfVorLLxFwv2u4V+dZ/9Ob+kTR7a8NAAExY/wDSmfpFWfZeRss+Co2fZmS/wrPr5Fu0H1SHln8Fwj2q4Wv/AJ6gf8yZg/8Ai0GRxrh5PLikd1N8wIoT7JSTood0n5iITfY2UbU7H9Yr6pBll4jp/wC98LpiJZ/3o+bwbD42RdM2WrqJiD8jHj/HOGzcPMKTLGW6SmobTUHz3iv/AKhZbk+carFtGeZro90PEZT/APGlA7GYj9YNLxUlwPfynP8AnS/k8eDIXNJ+A9ngnupxtLPqfrBqBqPw+gRhkn/mDziJwKH+MeceE4TD413lCck/5AseoiyGK4v+ef3R+qIeqis/weyHBp0UPT9Y2eHIP4/Jo8YXxriaTlVPUlV2UJaT2dMEVxjiVjPUCbMlBvsWg1I+hqfB7EjhcvVR9Il/d8sWNe0eK/31jaZsWoHqoA03AEbm8fxaQ4xhVowLn1TBqINReHtK8Eg3V8okMMgfj+UeGH2qxf8A5lfp+kR/8WYzTEK8k/pBnQaq8PdBhpe9e0D/AKKX+ZvCPDz7Y4z/AK6vJP6Roe2uM/6z9h9IedC1V4e3KwUt3ev31jasFLOv32jxFHtvjSWEwE6AJr2rB/8AxbxHZX/bVBnXoai8PaEYRADZqeEa/oZT3P32jxRHt3jfzJP+0/Qwwn27xoqySP8AQv5vBnXoai8PZv6SV184kjDSh+ER43h/b/FqLJQFHYBRvaLWR7U8R/8AKnu4+cJ4kVyyliJ9HqYly/yiMjzmR7SY/wDFhR/3ExkTq4f+RWp8fgzA8WSt/drCyNBfyLQwnFTFWSEf6q67JO3XtFNjUHDyf/tZYzOATctWpcuoxTy52LnMCpYuWyqQAwd8zJDHSv7eXGN7rgedo6vHY/EppLlBWjkjzZ6DxMBRi8YCQUS1Vu4ZiLXBp1Ecz/Q4kJUorUCkkNmU7AZiQczM4b6isFlzMQps05SA4DmYmm+YPU0NHfeLy7dCzP5OnmSMRMQf+HLNaJqdGq7A39ISTgyGOI92AGBJ5CaXzBQcAlmI3hebjveoSDNQhSWBImEOpqghBDgh9T4Pakn4eT8Spylks2VOVxZVSSc3i3eFGLfP/AcjtZU+WQMi0kWDKB7XgjxwsnCSlis1NHASsM9XH4aNqwL0qHi9M9OHTlM6VL1ShIdn2AbNrp1NoUsOuBqdlpiuIypZZawFGybqPgIr5vGSv/h0AuVDoSXq9KUFbwSdjZKgMyMxUL5CXuGtR6mukEVJBSXIGYgOlFQ4o4U706RKpdA22IDG4p6rSpN6DKQxd2Nx+oh+VxWY+UrOZ2IBT5jQaUgE/DzArKFTVZmZXKlINS1K6a7iEcUnEpACBmzOaLKqPXRh4vFp34LdF8eMrALpWWBL8ofwa/34xNOOUuhRMbfMpA1rysdPlHNSpGIQ6phTLQhnJDnYZWqWzeAJgK+MzUURNDZiKpuLOQoKVoaeWrUk+h5vTvsHh2AvWoeYtQ6/FDCsICKpT5CvmI4WTxfFqUwUXAcBKVGjf6HPlBzgcTPWQtRdga52Y1oSAHrZnhV6x5/Edr7oJslIHRh36wJeBlKqUpJ3aOUmcHyAVK16oSlRApblB+kCUVSgVZcjipDAtpf6wfsx5vUdgmRKTYAP0+kLT5eEJ5/dON2DE+jxyicWuasIlnI5o6soHTN1Ow2tUxYJ9kZqiCpaU91Krt1F/B7Q6rlizN8ItpvEMIj8vZJPkw9YWV7QYU0CVE1dkF6P+/7RDC+yBSrnmBSLnInIomwqVGgcm/RoUncHUJxUJK5iU0SHQQrQFYIGh0Z6OIPt9BufhaSpWHnjMZSemdAHVw+kBxkjCSxzSUF9kA+thFLjf8NkqwYSGfmClDclwT5EuIp8RiZC8uWUlIDksVc3RiMoDQ0n8kSnXR1EtGAWQ0uVa5SABUAAv4/ODqmYMUKZAA3CNNvSOHxuNQtTpQiX4Ka2lD97Qvh0TJgISgqAryJKyNa5klrRWn8k6niO/wD6vCBmMjtkeFpvEcEqh9yrxQCPNukc3heA4hYDo92CHcqSL7j6N5RZT+ASsPLC5w96dgrKhB0c/Edohxiux5pvouRPkBOdIllNQ6QAKaZgKWjD7QyRqezU9Y4zGrK6KPKHypAZCLEAAUb5vCKMIVUBSX0D97QLDT5YtWXSO5m+1EsfCM3dvmIzD+0YUoBQABLOlTt/qDD0eOMHAp1GSkeMxvMX9YnO4KUsFT0JVsSHD0qXBbvrDyYfoakz0FHEJRtMT5t84mMSkhwpJG4IPyjzhXA1AgiZnGrTAAP/AMT84JlnIBEqWUjUuZma+oAEQ8NdMvUfaPQP6tH5o1HBy8bjUj/hJVVvgWT3yn6RkLSl6v8AYao7LngEha1FJSAdmBNkgUJFxV3pBJfFUAKTLSxIoPiNKUS5OgG0WeG9jx7xBWrOgJBLGqlg20ZNdLgMettI9n5aMvIhShQlgijmvKPiaj61iZYmGNRkc7h8HNncmVYSWYqUlCGAVmZIDnVxW2kLo9nZinzzUhILFism4GUkgAEFVH3tt3UxDISAhBKWSEvQJNFAFj+F73jJacqVZjmdyWFwzM1jQNE61cFZEctK9mpBGbNNyszAEO1yAQ9enaHsLwCSkHIhyT+IkEs4FRUNVi0dGJoLUf7/AJjVearg6bBmYRDxpPsagimwvBEAcsopBCgSpZzAHudg1dTAsP7NypZByJUwAGYBRfc9fQRcrxbFKTc2pdrwpOxpmIOQLSS2UsATWrBWwBuz6QtSTBqIsqaFFBSlbZikEUTa7PVO17Q0iWdGeJqxCEGYTmejuCczADkSC7VAoLwmoIVLUp0oUHGzNUpGrOK9RCuwLHmKSHLEMwPakUh4diSViWtCUggJS7tYnMQh9zQ/slN497soEshYS75UUtQJY1A17RWr9o5rv7zKBUJSkABzXMk829dOsbxhIhzidVheDzA5mzkkqPNy3DB0h6JFLgOYnMThpK1LzICgljcsAAyQHuwDACOIx+OXMIJmFVeU5jYW0r4NACr85BJAFXYbMfSK032yHirpHoOI4pLQCTMBalA5JL2rW0bHHpYTRaH0BJD7RwKlMXexFFNmNgAG8dAOvSJWnKTQU/MTro5Be1WaDTQtVnqCpudKSQkuAaRTcWwSJlFAhvhUDRJpWt7NY0feOZwU9aBmStTNyh6UqwGtToIYXxEzRMAzCakMW/GxIBS+rNy3o7VMSotO0aaiaG+GYuXlzzMgUFOwCRQgAZWoSFCwIdyYvhxiQhv8UBw4c6eDU8I80VNIqSQQPhUGY6XYgGvnG1KDOqri5PXyjRwvkzWK0ejI9pJCneawBaoIfwDVg0zjCFI/wZkuzh1AG+qSQWIBrHnJSEpIzFRLFNNP9zsdPOAqALnXZgo+bsOr7wtNDWMz0DE8TmiYCDypynM/LchQISQXIZncRWYzieGxKkomIclylRBSC3+Zr+kctJxa0mhVloXsD41t4RZ4XiYACDfpSnaJcGh6l8k8T7MYcqAGatGKgTTQW02hzhPChh5hVJGUZWZz00t6RLCpOUB8xDkFRqHdq1po8DwGFnoMwkApIzBAUonNVwFKakS5yapspV0Xv95mxA8XjSpzj4grpf0aKefiqZsraVELTcakHMVZUC/KFAkkAd6eFYzSbHZZYjCy13lyif8ASl/lFPxFKgoBKzLASRal3JqW07ViHE8V7whAT/h/EVhSgdbZO28R9xLWAqiiWIK1Ow6Ah2jRbbslmSJ5SVEzEzPJOXShAuXAvCyOEpL5VKHTM7dGIfXWDIw6LEVclPwFrnlYORX5Rs8OSQClZp+ar3L1N3N7xeauGKhdeAWCFIWKG7gHWl621a8PIwAnB5jy5g5XGrVBpcQinBqFUEE6hgD1IDM8Gk4pQvmSH0yuK6/u7CByb4YUgK+B4gUSoEdJhH0EZF0iefzJNTdLamlLxqFrSDIi1kp92SmSpZUrMsBanS5SyQqmYJoLfWDlE4+7aYlLBlg5jXUprUXvCmAk5Qha0j3oGVxSmzCmgh/Oo7xzt77GiQHASyhU8qCjWhOV1CpZJpRyaE3JieDQmSkoM0EBTjMwyhZISnwdwIjMxYSDUFQCjle7B67aQvg56ZmVRUgFaAtSHzVoygTVgB4Vh7vdj2LhChrBVYkAEgaWFzCIxKd3gM6fUs5BsMtt6i9axFDuiU5alKlzKjKFOhxdQ1PS1N4BJQMQhK1ZgSPwqZ6gg+NPt4VxWPXmSlAaqcylhgxLAJdnL+TxW8U47LDCUBQhQqQxeoKWY9j9Y0jCfSM3JFpxHjcmWVVClAEJpc/lBvpptHJY7HrmKUo5UJJsEPW4uHrWsV/vyVFT0IuK01BuCCTBMySHWUs7swowbRXlTtHXDCUTKUmwiZJN2zaEAV7qJY62MFTiZhUUquA1VAgNXZrQGXiAopCEByaJCQS+pQGbq5e0NTFKD5iutQHScpo/KKO2YuRdtQ8UyAaVKKSrJlFLJS+tmF2frBUyudPIySHbM+hJcKcjzFu0IpW7Fj/qOmzZqPa0NJQJaVFTuogVGZmrvQnlNQfWoARQTchZSKsSzvskOo6a7RNamZLFJa4DUYFitXNsGKrhrxWzyCKHXRyaAF6Hoz1tBZ04KLgqLtmoGdqqNbmCgLjhU8FZUAqxBzEiob8xPzizxE6jM3i145/ArGb4iWoXIubMBY1+cM8QQjMlZURlBYA0rckPHPOCcilLYqpvKtSRYEkC7Poztq0FRMyUUHJGVg3KerHYGle0BTMUSZiFAPoogFhRwPrGyvPS4arMmlGJtUk/OlI6CQ82aFOCrKBpkB8B+Et3eIIJoQqwoUpFHFlM6q9QP0TVlCgbjQcr93Bv9IlmUBWqVFgNSbkEkN3r2vDoCZxCg9CWID5QbOq4jS3BJICTRwwTetASKU+UFUeVLlNQXBJNt1B97GoYMdgSKJ5ULBvRcygoHCXdQJ0d666MNhhOLWLlhcUAYXo/7RecN4k9FrDksaOGZ66Cm1I5fEKrlUUk718vhH1jPeDLcgBvA1rR7ViJYaaGpUehTFycoze75mAL32Asx6Ql/QJXulvy/uKd45TD41LF1BSGZvF/x/SkX+FxqAgBMwGzkDm+y0c84OJspWFVw8JcCYpQUCAAzpO737NrFZIweRgS5YgKKqkPZns8NLxYC3Sqv+Z/katSGE4pSvjAI8BTweJuSGVWJwgdyRdrd/HeICYU6nTmBanV7/dYspiUliHNd2bo4LQhipQBGUM12zGnUvaLjK9hBZc9Vg5D7g+Y07RKTPzVd21BAfvCpwygHcHoDWNJWQedJDsHKX6sSAD3rDpMCxOIQPiCh1Gvi0ZC0rBzCeUBmdqedi46ikZE0vRlqccsm+VOzufSBr4opSWQSoBYCgqwykPpUgiJoQ7Bqd4PKQE6ARDcULcXkzlzSvJylzmOUB3o7kXp6Q3hOGKIR7xRUpLORQEjcajpGYcBLgCiiVGupvBlKarsOpbyrEuXg0vR5GDA8PTyhPiCkISVAhORioM5IrRuvTaF5+NyoWoLZnDs4BtpsY4vjnEpk9QHMU0GWm5cpAJI+9orCw3N7ilJIc4jxZ5hUjMxFHUWS4qdgdj3ijmN8RSOWzl/Gpr5QzKdD5jlNGRnHKzuSXLnqz/RdCmVR1KZuUk32JH0jvjFLgyGDMyGmYh8wqws34rCv7wZM3KeZyDWl1eB08WF7xH+pyIYjJmJVmUpJboMtQL2e8awwzOkTEJe2VNV6lzU0oWgEbmzgVklKRoEKU2hNzYAPRwLNtGykpLFTEfhSSQkEFszXHd4ZmJKcoT7sbkgkgFnWXAFtS/SFTiTQBc4/wCpRZQp0YD7eEAzKl15EKUB+diAB+a1a/m1EaxCCpQzKStCiClRLFtQVJYUpy1ba0BmYgtlBU4Zzckupw9Bq3q1YGZgSkgsUkjlSnNbeuUGtwLVMADZQgEs6gLFKQQB4E3c/dohjUrS2dfMbMASBWhAJLsIDLnpTmUgJAZyhQT6EBienLreAykICSt2UT8Lrdu7gPs+kFCH8JOYsCS7UG2j739YucRh8yWIBprUB9xrHPImqVkJKgEkZqJpZmLl6UpF/Ow615SheUXIKRXx7RhicjRyslZQ4svSxOxvY09IYmqLJADKen4XpcaNW5hnieECCBQA5iSAMwLj0s0IGeoNlUcxookvTwHNdo3TzKwonicMf+YKgApQSx8eg6vB5SSrIjIAlQDC+TqDm7kG+rUIVwM2W4BZVapS5o9mLVuX/SGDixlIzEOeYJswNNEv16vDdksglNHOUKerklJFGHwsNfSzRGn4VFKj+Ep5SNa5n+faFsfiUIUks7/mBamzF9usInGe8VyjKnU09Ab/AG8Uot7jUWx5eMlhNVcw0csm7s9x0hHE40s6Fg1Gg1rY6O8H/u3PzZSTQMAz9iK2u8WEjhoYBafDdLjViQR+9YTnGJ1w/TMp8JxMuxIBPQMX0IbdjFvg8Q7cwp0r6W2hTHcICBmQpJGhIN+tKGEpE0JJJTR2CmOYaAmtusP7Zq0LEwXE6mS2Yc3KMz1HM1WL1uesNLmgUBPhSndo52XiwAQOYXzPUv8AKLTB490gOHfqQ3mz2jCeH2ZJj0pTg5TWxqfVokJag4Bq4qB+0QMlxdIL1cAHoHIcRuehSQHCm3SoEeWUmMqRZi3ADnu3oDr4xCQVEmpAF9XsHD9I2cQTfOOjAim5BD+Uamu9MrG2/gz/AEh0AVThq5ga2o9Ho7DSNQmgkVKb6vdrOxNYyHTA6HDTlPUwdWIct/MVczGJlgE6kAB2cnxp5w6sliwq1Nn0fpHO0KxpE8AgBNGJJ0B2aE8VxaTMTMSphlBKVKKhVmo4DM+jmsBXjVykpExBWovWXRIFWvrQeccdxPiKpxzAFJSKgO4L7k10NBGmFg5n/ImzeJxkxbBypLihzBJYDmB8XtGsESKjKdEgsAKb77N47RWSZybqUpT7lvr3h5c7JlSkhh8KUEvUVc3d3evpHflrZEMmAAUpuoFqVLG7792g6JDZQoB3ZIyvU3ISBbUqJ+UAmZQyVTFKVqE5W3yhXTcOK94nisiUgFNFfFUg3HKVC4G270DQhDC8TLHKkF6lQDqHQA0cClnFvE6ViimV/hkJqRlQBUUBJP29doTkS01zAywlviuxZgHqasKeJjSMSy2CAkFkg8pCW1FGfX6QZQoOrGLCClMsZcwJpS1OYPruYLgRmUl6gkZnUBdqOeZ600p0MKzVIKsj5gHLksNXcJFzSJJmDIVEMwOQAMHoHJFwOsFAN4qelRXkVkZ1AvfU5SLU/LChmk84yu7OaD/aB8/lA1yQ6Q6Uq2HKehdj3s3ymZaHIUsOSWCd+7afWCkgG5UoJRzjMpQFA+70ahNrA+MAXMYgEgO2UZc2jVCu0FSgF+dJUA+UJIBYO9x4N9Ya4VwtK2VN5VJ+HKe/g/aIckt2IJhsRkSk5SHOVsjBw1kjcmh+x0WB5kpJBS4qCKh9+veITEJJDVtepHVofwqQzbdPsRxYmImikit4vgUKICgCRr+945TiM9MqYpIAszF2S+zadOhaPQFJRqI5T2w4ElYEyWS71oDYfsIr9PirNUuC8llFLnSiEpAZX5mfzBNab7QTErQAEWUdbIPQNQblnrFHMSpyCC5uSS5ale7QVGFBocygdcpNRoNo9HKvRaW5bJwomMCUqNaZiMtrlq021gE7CoRlYlrEjfUWhrhiQk8oYqZlU8ixerXhuXJqoqGXmJILFRNASkPSr0DabRg50zrhh1GgOFxCHITmchkqUxFDokuDVrw5JUpn5lAXUp2euzekCXw4EJLJ+JxmDEi1A1Dr1fo0XSsFNSlBw79XKSEu1GdnZ94wnJdG0VLv8CCUISHUsJe4UbjYA/doVxeDkNly5VPVYQCQCKVZyKw/JwKJqR71SUrc2A8i9KnvTyrZk9QopTlNASUmhoQPRmghzsynNJLYqJvB1p5kEKSdR8iDUd6PFjg0hKctGu436kBng0qSSAaBg4CsySegSly/zhab7zVKS5tqb6isbuTlszPTj0h9OLJ5QQ383jPesLkfKKp2ZnDXFzvdqgfe8P4OcFhn/XvEONGEsLweGNFmqKO1/WIzZYoWD0NPqAaQBRU+4++sRE1Wagsdz3ia8MWmh6XkU5Vfx/WMhOZOSCXFOgevjtfSMhZWBZLUAA70rQ994lKxoUMwLg7V8WaKkzDUFhoHVV9mS6nfpBRjfdIUM4AGwzV8VB76tBpmdlfxHHe8zZUkVrmcszs4NAavFPLFLkjdnBUDapDX/mC4jiCFKAQkgObkqUT0KrdmgHvSsMVBJdmJap1oD1rHZGOVUOg8lYJZRLGhTZL9fWw7xp8r5cqUsxvvS4rp5QFUmhcKoRzJFDetfoI2jFJDHK5B1AADXfUnyiqCh7DYUEdH5qhIJYkAKq9Wp1gM7GGWSkJUCAzkFxd2JFGc1EA/r3UFqoGLBmbSmlbvAJ2LU9Cejl27wKLvcMpfYfELCFBiqatgmlQlVS70UaNSjKNaQCYtSMySQlRoQ4DNRibeT1iplmcuxY7l6nxDvTtSGcLwkrPO5Tqx1vs8S0lyGUfWoaMoM6hn5SbvoVVb6wgMSkkJUGanLp4AUhnD8FSz8p0ZJVS34ga3qIMvASpQdRUBZnNfBlO0Tmitg2KvE4iUGMsqpo9d76a7wTCrXXLKDmyzXL1F69Yscdh0oCciaqrQVOzsKDWHeHLUUk5PhGjnNowcb7GE8T7bQWC4dw4k55inI1FXbQveukXElSSS2jjbrAuHspLsU1oNyTXTcw/KQLEh7FtHb1jlxJu9yeSOCn515K01uPQ7RZ5cvcBiKQGQydfIVggxHh0cl/IfWOaTt7FogucRCfEcQoJKmK7UAN26fODYhdbv6esc8Js5U1ymgoHzUHoP5jTDhe4wmNwoIJSkAno+9jpFfJkqSSVcvdR8gKxcy2N6eMFKEGxDkbEEffSNliVsaxkynweH/wCmUhOvTtU/rBpKCSpbpLqI5nBIGzBzp5+LMTsGUJbKkpUzlz2L9ITlFRTkQTl3e9n9axWZS3OhNUPpKkgEJS1TcllNWl7AOGbpAEYtlJUVoADFxmAe1iKCwhaTi/dAgvlew+jj7pEcRNSoMkFyRQ6+IA3a8JR9BtdFjj8fkWwkqIUMyiKAk2L7dWiqlTBLOeinPwMcwD0JNmbUkPBsNhpylVmZWBbnBKXGgcs9niEyQELqCwqVApJPikgDrfzioqK2KdvcKcQBUJIsb1G3TR6NbSM/qEMpzlU9G6726QFa082UofoohxegUPDqITM/MkJKykHqco/MWHav6RSiPMGnTnUAHSdATpXU3rDGGll1NSjl/kOkVYmIFASoXZqdif0izwslLBUtR505lJOhFw+rO8OSpCbtblglikVaBzq1tSkSRhwEgOLfOMWhrKjnXJzuV8iSMYxq/iTQ+BJe8ZE8QSSfpGRsqZk4gcFmJNEgCxereBoC2sTxKUKGQltQA3hr4wrOWtMrlVzdQD9LfpCcqVMUpKikAlnUw6aHWNMt72YUAnYVSVUIBFuYeBHl0gIwswvkBbxjq5MoHqRqfqIkqUOkGvRakctL4dNNGJPQhrUuYZk8DWqpIT0uY6mXLAGUAkkCpuD0A6Rp7DfQ7ddrekQ/1EnwO2UCODgAlXMQ4qWSdj01hrC8NQUB0p3o38HSLvDozEM9vyvU2oYZOBXYkZtLddGjKWO+2Lcp5eA3IAHRh2gi8ElQZ/Lp+8MhIGZKg70LH5foYEmUEDKKAWb7vCzsCMnChLhmBuXqT30iEgTFTG92koSaFQ0bQk3rEp0wJD+gcvppB8HiUAB3/nVrwNurEOoIS7u/p3hcqdPLTtT94d/pzle4N7uLX0eNnDJSkkqrtSnjXekYZ0OhaVLbr1habgAqZmKjcFnDAjW3SGTNAapPb0b7tBJ2IBPKD4E6xWZpjSCokPY+d4jMQRahhY4nqfMxBeIrU+LxFMuhko3u2484UxNHY3rVoZGKTqHp8vveKrjOIISpSR1JNR1oIrDTcqHRtU0j7/b7eI++N3ZjR/0iskcQStmcuz0Yen7w2lNRQt5+FTHS4VyIZlznBDULdLddDE0gFyQ4bdi+rOOsQSGs46uO2kTQhWViaX8NNQR5RmylYKbISasoHpbpptEF4SYHoXOhpRqsDeMl4yhKqnRyR6d7NGhOUo0t6A9Dp3ivuRanQqS1xTUaHWxhmfi0kZm0FKv29DDCkFZdWUvq7doBMwabsKak07AiHmT5KjiuIgrBrUGDnYkF0jYMbVOkYeGkISSWU9S1Nuh2rDkqbVs1HsQaeDW7w0mfWrEOBzNr0eKc5IFiIqJHBllQ66igO7Rdo4VlTmUwq1DcFqvvGpiSjmADbBQq+1KeB1huVMTMSQRlpd77PSlYyniTe/Q8xGWi4/KWNXejhz5QlOASfhU++n67QxIBCl5jRgaNToYmJBL1OUilT6AxCdMzkJKBJry/WNxuYki7nRvrGo0JKxShr+3aJS93Nr/YiE+a4YBn662dvONy1ir18I6OjnQZKv5r9YUTxrIo0ZrEg9tHgpm7Dt96xXz8GMxU56i38w4xX9xSL3DcS96y1FjrldztUMXgk/iKfM1Bbxa8U0tYAtTqb9NTGM+wHg8RpRsLLs4hZro8ZJnDS8UyD5O1AAYYTZyCBp2iXhoC4TOFKQFawfOKwKOYVps31icxahVxC06APxBBVLISb61Dd4Bg+ErUEKW3KdRU13Jr5bwxhnWetCxhvPl0FKHpA5uKpDLL+sZOVAbU/bwuZhJ2tQW6d4VJKq2EHQpmdJO2nexjnypDonNAoRb5QCYTsbfuYdOQihL/AMeYgM4DQ+ggUh0JrmbRAzd7mooPrvEpivGE1LI8B1/TvGqVjDCd5jrXtC+KGdLVY3vEStNfS9esBTNYvV9NfvvGij2BrBcPCagktodO0WKF5SyiFakNfr/ELoxOrAnUU8Ga0H96AkMxsW+XjBK3yBIzDtSNJJ1YDr40uPlEETD0/wBJJLdfukMe95QOVncOLbig+WpiHsUATKzFyXL1NPGrRHEpszi1W+dIwzmVuCL2HgCwpBxNINaA7hzp0h7oAU3PlBynt6U2gK6Xfw1000h45VEHOoUqPv7rB04dBD5XJNLeVInPXIUVBSTYH703vEVBYo3UPUdouJkmYOUAhJfah3cfKE8Rglg0K1E+Q9HeLWImKgMnMEkEHxDP2o8SSE6pU+4MDmlSXCiQRd3Z62LMR4HeJYKcoqBIUDbmDPf4d6A2EN8WMamLKWUCagpLODW1IOJ5ABSq1wb+X7QxNSC4JJOxFt62aEpmEY5gpmFmzAXYvdvAximmVfoxPf4gVV2H31jUCTiVIosP6jt/EZBT8JooJNREVL9NIrw4sYYQhRAJoN/1jvaowoY97annEi7Vt97RAYUs7p/9zeVIjn0N9w5B+sT+wUGloB6aVD2u1ojMlbClfLxtBZRBoVZPEUHcd4amolIbnKz0DD5AkeUS5Ux0KIDfbH5NEs7hvvvpBDN/F0aoFOxv4GIIQCdD3Y/KsIEactrBEAlSQSHLdvGJqIcNpEVkHSsKx0W0yYEsEkB7uxPY6Do0DCfeFmVuwdj1MIYdbWUx1dgYscPihRq1qfod4wlFx4KsdQgpowbtBZssVIfXoKQFOIoxpW1IHNxFGZjvdxs+gtGFNsdAp07Qg37/ADgcue9vU+UAxE5QLB22PziEtJ2q+gjoUdgH0cwoPHt96wGdhXcgkfKATZ1LafYgOUvdh4718YFFgAmpqQ8DWG11+zSohhIFi5b7pGwkOQokAtf0eNbEKZNQP06wWovQdLdYNN4cGZCgTWu+r37ecCOFmII2/Kxsdjp5w8yfYwklQrUB3dxbu8aXJr8QPj97xtCaag1YfvA5ii+7UcftE9jDqmHLldu5/iJGSGcVJZ2t6H1gAmEppTs8E90aOQQ2gH11hVQyALFw5b77Q5K4gXFMrnqfOlLGATZBOVhmKrN8RejBNyX0aFJ0iYLomAglNUquLiouNRDUVIVlvi+IZgA7j120ZoF76oAJJ0zUcdXv4wklE2hZZcUdJYhtKVg4Sogf4ZYahJ2c6bROnXA7LI4kKy5g7AUBp6Go8esTXhwtlIZNQ4AAcbdKt5RXypTs2ZzSlauzAX6RqaVD/LVjysX69ehEZ5PB2ev8L9nsEMFKnTJBmz5koLCfeLBWosAkHMEp5lAOWAubEwT2i9msKnDTzLwy5apUkTUTAslDnMcqRnLkNV0sygx2pONcNnTuG8OMnFypEwYeqJqkJ97lSmYls1KKTlILhphekMcIkTjg+IzJ8yUozMPLyy5XuzkPugJhWZbpKiUpSKnllpj0HhQWHwuPBnBgsaka/SwAaMhgSgCyVadR6GMjybRJ56o1AiyMsMGo4eneMjI9OfRj0DJtf9I0fvyJjIyARpKfr6QdNBv9mNxkSxko0m1KRkZCEw8tNDEiBTeNRkR2WBXTu8M4InShDab/AMxqMgl/SCLOVUDwPbdhCWMnlKmFiK9v5jIyMcNXIoWCi/iP1iwJdL9oyMi5gLmaWbYt5tA5RvGRkOtgCJTtTWkbyOO0ZGQiSOFmkEbvvFksDa38RkZE4nI0VWJOYvb1HYG0Am0f71aMjI0Q0QCiCkfm/iDzZraW/msZGRVbjGMNMIIKSUkEEEXB0NdobncZxJc/1E0VBoryvGRkQm09hi0rik0JS0xQygZWNsgUE16Bah4ExE8exWY/48xyzl9reUZGRpFslkcNxvEJJSJywCSSxZ8zZvPWHsVxCapBlzFqWgkDKTQZRyttewjUZEzbspHu/shgJasBgs6ErKJKQkqSCQ6QCz2dhEfa/DIkcOxplIQj/BWWSkAEhJa0ZGR3LeG/hXR8/SMWsqbNo/W7bxuMjI82SVkn/9k="/>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ZA">
              <a:solidFill>
                <a:prstClr val="black"/>
              </a:solidFill>
              <a:cs typeface="Arial" pitchFamily="34" charset="0"/>
            </a:endParaRPr>
          </a:p>
        </p:txBody>
      </p:sp>
      <p:pic>
        <p:nvPicPr>
          <p:cNvPr id="80906" name="Picture 14" descr="https://encrypted-tbn0.gstatic.com/images?q=tbn:ANd9GcR1fWoqNR9n3fK3oD-zqojy0xqBcuS2WFpAKS-rOAmjyMV3fhH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1938" y="3214688"/>
            <a:ext cx="26765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5476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ZA" smtClean="0"/>
              <a:t>2. Poaching, e.g., for rhino horn, ivory and ‘bush meat’</a:t>
            </a:r>
          </a:p>
        </p:txBody>
      </p:sp>
      <p:sp>
        <p:nvSpPr>
          <p:cNvPr id="81923" name="Content Placeholder 2"/>
          <p:cNvSpPr>
            <a:spLocks noGrp="1"/>
          </p:cNvSpPr>
          <p:nvPr>
            <p:ph idx="1"/>
          </p:nvPr>
        </p:nvSpPr>
        <p:spPr/>
        <p:txBody>
          <a:bodyPr/>
          <a:lstStyle/>
          <a:p>
            <a:r>
              <a:rPr lang="en-ZA" smtClean="0"/>
              <a:t>Reasons for poaching pg 372.</a:t>
            </a:r>
          </a:p>
          <a:p>
            <a:endParaRPr lang="en-ZA" smtClean="0"/>
          </a:p>
        </p:txBody>
      </p:sp>
      <p:sp>
        <p:nvSpPr>
          <p:cNvPr id="81924" name="AutoShape 2" descr="data:image/jpeg;base64,/9j/4AAQSkZJRgABAQAAAQABAAD/2wCEAAkGBhMSERUUExQWFRUWFx8YGRgXGBgcGBseGhwZGBgYHBwbHSYhGhojHBoYIC8gIycpLCwtGSAxNTAqNSYsLCoBCQoKDgwOGg8PGiwkHyQsLCwsLCwsLCwsLCwsLCwsLCwsLCwsLCwsLCwsLCwsLCwsLCwsLCksLCwsLCwsLCwsLP/AABEIAMIBAwMBIgACEQEDEQH/xAAcAAACAgMBAQAAAAAAAAAAAAADBAUGAAECBwj/xABAEAABAgQEAwYEBAUCBgMBAAABAhEAAyExBBJBUQUiYQYTMnGBkUKhsfBSwdHhBxQjYvFyghUWM5KywmNzokP/xAAXAQEBAQEAAAAAAAAAAAAAAAABAAID/8QAIREBAQEAAgMAAQUAAAAAAAAAAAERAiESMUFRAxMyYXH/2gAMAwEAAhEDEQA/AKdOEvOpT5km9OcdDzVsC7AbERZ+BcMw2KlhJnqVMTYAZV5aDKUq8bXcilGjJnYxKZmaVnmFAC2WkhCw5AQFOLat+0EwCp61B5ASoKNkgtlBFtLl0sLBqRy9kzipsvDyQgElaG5suZRDkuU0apvoNRSEMbwVE/nXNCAmjUzGpUkh6gVKWe76xM4OeM4UpGVRJABSc1q5cwZi9q3PqHG/1AUqEpHNVLEFj5MM2Yu5G3WDl2kdNWlIlJkgEVzEkCZpytqSW3qHekcYwKmISHzJSa5jQpIU4O5BBA9BYQaRwtQS6lBRSSeSyWryk0OhZyanq0dxOeEhlkLKVpqMzALdJVW7BhUfDTWJOZ8vMAuYQCQ7JSCVMHICSQxyqPvEbhnKgkMSQkU8yQTW9QdreUAxuMmBZSSUsQCBRua42DuxpeC8PQ7KBv8AiI1ob0APsPSJOUzjnAKi+ZweqQxNbvSg3MAxeXMXFQrld9DYvcPRvpWDznIfV3d63qpvVvSOMVXKkh2SC9t3c6lwS5vaCIDAzChaSotzU03b0EScxfOHoFgFRbdiTtZvaIaUfELg0BIqGr+oi/8AZXsopSETMQDkZ5cuxY1dRFQNQBXy1up3VJqFwPDcQuYUyZZV+JQDBlCtaAAjSh6xPo7EYhVVrly3ABDlRtUUDGvXSLghSUJCUpCUgUCQwHk1o4VNEZ8nWcFVk/w5SCSZ4c65C+tjmpeHcH/D1AbNiFHyQA9Qa8x2HnEyZnWOkYgiLyPhAsL2KwkuuVSzupZ96M0SCeH4eWHRJlgtfIl/+4g/MwujGGr+lbxuZMpSLV4o/ivaOYFmVh5S5qhQ5ElgdRShMQeI7SYuWT3+HmSwKnMgpYbvaK7O7WzpSly0nKMyn3fMXL6VeE53aCfiD3a1lZVy1L3oI7ScWbL7XPF8YCkJJCVJIpmysadX+9or+OwkmaT3REuZ+E+FXRzb6eUcY+T3UhUtKyWOZLkPkISoA6OC/sYgO/rGbMW6YQCkZVIPK9LkHS4cXNPKATZju5IN6aM31/OJBfFUzQBMbMAwV5b77QDPkQoKSlSiXBIBDFwSPNgQdCnqYGQ8XPaWU6M+lLg+kBQgI1YkgULvf2NbX+b4hQzka1H+NvTeFcUGbqCaXoD7D9YYkgVkqSEh0sKByXszkfbiDKQZs3Kg0AAc1cBJUWGlcxv9IXwK6O4BawJuL+4BP5wtNxSnKUWoKXUzFy3UO1orOgeTVyQoOySBU2NAOuXfWCJkENapuX0oTXW8c4eaytg9SCDcGpPTz1NI7ViWBFHByn3cDqNWG3WAuRJzEhNXozqAOhYCrb3eBSsIkIVd1UoPK3kP2jqTjXVVXKnxAABy/l+b9YZmh3IokqLM4828n2F4kNJkoyhlS2ZqkCutDUVeMgQmI+FLDQG/yMagWrijia1gkZUZBRjbKzONGrQ/KNHiLOEqGZzlJUkAsM1gxfKTV25RrFMOBmJyqlFSQAwUTlym731NCxJ11aJ04SaZYOKSCo1SoBKVZiMzqy0UOge0UlZwynGJmqU8wrOZXhUQxcAfFU1IzAVANBSOE4cNL58wIyGpAIJTUl9AHyitfONysJLSjOlCE503FeYipDmlDbV4JjEBWRJcMo1JsOZmTpUCraC8PqELjeNUJEwBWZNRQilWzOblyAQKilw0VmfImdylCgcy1pYvRQZXsz+ftElNwYTiJaSvPLIDirs4ZB0YnXa8Toyd4VoRKSPECokZiQyS5zZaGtH9aRRKKlefEpdNy3MDTmAzEX2833LwfiktcpSAof1CkEhBJTctpd9IufEuITcjy8q1JJBUllKSkBwlzcC/N7Qjwjszj8UQtapSJQIKStKVEsXzJAFQ71cAwYIp2MnlLgVBqH2NNTd/mDAJWJIlXZz1qG6dRqI9fxPYzDzEtPqRUKQ71CXIcn8IoXHvEPif4WS1E91MmJ/tVkJ+QDVrFsrWK32G4EJ03PMDpllzssqYpBGwavl1j0xEwu2ZyfsxG9n+DJkSQixS5UTqdVOCQQwahNExNYeS1tdYzy21145I7RhCbmCjBjeCGcBGhixAnCuHpO/vHC+HDY+8EGO2jlXET6eUK7IzsOBvAFEjV/rD38+pRYVJpB08RQnOldVJI3Asm1a+IV/SGTVrxftVw9EvFLKgySQsXsq4A/1OGiN4XkE1JSLOfYE+lotn8W+MCYuSkITyAkqF3VZPkGfzMUnhkx1nqle34FR0kFq74/FASpStCgAuLtQ/X5xS8QvKsh7FvPYx6JwHgP8ANYaq0AoACe8CyFFSXABQoFLZToqgis9r+xisMpM0HNKVlCiK5FtVJLDlJcpUQHFDUVbHOelUm4qsMYbixAyknKdjUeUB4lw0IGZJ0cjX7+9IjkrigtT6sRrpT6tpHKjzVGaivfS3i21iOwmKykff3vEgA5SpKmXs4d/V6XizFLp/CoYFnKg2pqXALAXowY7naFwaq1D7VL9WpQfP1giMQpCgSD/c+VyCNDl5S1Hc36QTFIBY94GJJSAkOwLVCQwPR9PKBOEIUSGLB/DUEliGsz0I9IZMpykOwowBBNMu1HPuYiSVEEBw4d6elgesODELloBAcgul31y1psRTqYyjThKVBLgOC/iUr4QRQDUuRv5wRS2DlywZiwYNo1v13hSVPMxyQSosomjAB3em9Pk0SEwBiXclKS/+qjfP5Re0PIkT1JBSqYzMOdQoKUGU0pStoyAjHpSAKWGvSloyDIsLYSatZYEBaiyWqh8pNjVNGD2D2vDK565askxbEcwyKqzGmwYFweljSFcTwmahKFulDJJcKILkli5YjTpaBYWQTlKmKgqyFJUSmj0Bqam0aS14biJZSlDKkBkgqCugJLB1MbadKmF8VNzMAKpJdTgl060avy96ReMlqQtkHMBRSklzmOopZm3sbPDWEnlnSM2XxEixIIS733gvRcjFJTLWZjKJSMpJcjKc716kW0DCJnuBMR3iJjpKnXRTsHGQFZ2YNb5RWZsof9PMhtviAIZ9tH9DDOAm5giiyp7petClThwS51vTTSFW3gnCkpaY5SczAKIUAKblio+ZFBd4lcXxUJRl0/tBDCnLlA+gZjC2NAMvMSU0DsWKaaU9oghxEBOZq5WY0foH/SM21vMWlWIdGVPPMCQquhCqKNhmNgBTowaO5XESSlHKZhqpIU4BqwUq3+LXivYZaJi1KBmJzy8nKoUZ2Ls+Zy+0TGCUAGEsAJZKVOHIA8R8/wAusQ8UjhsbmzJUBLWlVCjwubnRyxcg7j06XiJiieZKUk05VBRAJBdKgCKvXWEJk9iGBp8qEfnGzxAqSzB0g5SSHFnS+gLD2EW/GvA6qcWr+/2Yjp3EAIRVj1EVNdv3v7/5geJ40uS97P08v119ReJ3FiHGqPpp+X5RyeNBqlnfz3iiT8aSp39vv7+UMYDNOmJlgtmLPsPiUegDn0h8R5LljuOqkSDPDGYWyJNTlLgr6UCm6h7O9RxHbILyuFK5+epcvQ5ToAC9Xq0SXaHtdKnp7tctcpEs/wBFSBmVlAygLBIBoHoQ3WKjgMJ32JyoZKSxcswDsSdA5YXZyA8dJMFpvtA01anOaoYszhnSW6gg+sJ8L4ce8GUeb0AFlEnZiYn+JTsEhKJMkGbMPKVqUo8pBKSGUAlaS6SkpIp7jwOITh5Kpi8vML5kqfZIAJbq9elItwZcTnZ7jacMP5YpEwzCliCygoDlr+Eu29S0WPDT0qSZU0Z0rBEwM97k35nZkgcrCriPMuPcUnYaaoyWlmYhPPlBU2UAhKi+XQFq1iJw3FJpLrmLWXfmWojexMNXGpLtTgBInqlpJKAxQSGJCrZgQ4IZi+2jxVMXh2Li30i/4yWMXJ72WFZkIIW5dKcoKhkJJIDDw6OWowFK8SatlHxdNgNnjPoVHgw5JWTlYPv8v2jE4LMHCSAALkl9H6RJYPCgAMGILv0owb383ivJmRyqQss4Ymh2D2zbeWjQ7wyeVKKZlg1waBIJDAeVhvGsS7AbdKvSu/8An3Jh8LUUalTRyWFwdKkevrGdawIpIJBPhB0tU1b1g8yYTqaA+YFadHu0FQyZgUpPhu2oux2a3l5R1MlUUVWJJ+RoPf5RUyEsMkpBLkEkPX5eUPcPSFFWwBPtUD5GMOFABcjw/l09oDhMMUZ1Xo7WN/ofzg+rCy8JLWcylEE3t71Ot4yBYzhzrUcyR0zDShjI0MWRWGQSkIC0rCSAl3DOVfDlLUL9BCvdSZancTSkhzLIQjf4gXYgEMlIpreJXFy5Uk5SVOKLygO75stSzDViavoBCOLXJPglklWpL0PQBJJB879KxcI4kGLSgQGDlRUaENW9Lhi30jSVFUtRGYJV8Jy6noBVxsPOByEEFwlLDopx8yHg2LmqKchCd6PZ31gqLY7AlOVZALBqtVL0dvMCtawbgOPympo7jR7kpBNLt1gs9JU2wTWiQagUpfzMGwCv6XdFlc2ZJKRmNBUkCosG6RfEneHzlLSFLO4ANA+ZOXM7DWlbqLVgvEOHysuZetWCwG9GcwrgMC07KCWyuolmr4WALixo+j7RNpw0tJokrLOSpIr5A384M/DWq3g1pT4ErIuCxIvqcn5Q3M7QBPiOVtE5ifUlqxOrSo/ClDa5Uv6U++sZN4TKmuJgTmOoLeXr5tF/q38KpM/iAhKmIoL1DwQcakTyFS5qUKGilBO2pva0b4z/AA3BcoIU1WNFD8vpFH4j2cyKZik9RFJKLysXLH8VQGGYHR35S2mYFgW36+UR3EMWCki/UXGwUNPO0R/DMgS01BLpEsnRh4S1GU2t2DaGEcVJMtXKvMh2D3a9d0n7AjeDRFqrBcLilpJyHKpQKcx0BDqbqQG8id4VUuOpOIyl/rAkrJRLcCq2GaYpRYUNUJA1PhelS9hHoOA4ehOE/rSZaM4cy0IQkAPyFQADqy2zEs5Jr4ab2D4aCpc+cAZUoukH45lwBuAOYjqneAdpu2MybKWlRA71VGNQkUUNzmO53g5cr6jchHA8Y4dKxSl90qdLQFZUEOhRq1SqoJY1FANauXhuHczZ8mbLV3CQsIXL5kgrS5SFOnMHoXNtIqUqQBYMIxcxSXykgjUFj8o3PWM7d16HjDOnkyUJ7yQpIUoMGBADqCqc7JGV6DWjxVMfwlOHmqRNCkqd0hRoUnw1FDRqikNK4+rD4iVmAXLXLGdKqgnm5hShG8WLBKl43DCXiFpMwTDkWv4AUlQcs6pajQk2NdTGZyv02T1EbhsT3eGWEMAulKPykHzpFP8A5grPhBArZh0cN8otOEl/y8yZIxCeUF0ivoxB2OhYwX/hmBJB5xq2cEanUH7841msVC4LDoyPnPemmUjkZlE10ZtqvBxKBAIzbV82BYezROy+BYU2mTADUeH8xC+L4V3QcLEyWd2Cw1jQ83pvaMY1C2EllRcl6OBS32K7VhyRhQynu9hRjb78oSl4ohmSz3s9HJalIkcBjUAFRrzOCWYOKVbf6QEPJRmF2Gujn5t7xpWVRSDYVo2lNuvWGJMlySl2r16F6eXzhvDMlXMl28tb3L+28KI/ySSCQOaoc3r6109tI6k4UodTizgB3oG9LRJLlJSoadR9aV3gkrBZnFRfXzD9ekZOIw8KlaJB1chRNalzqXjIkV4WvgSepvG40EXi8ShalE2ehZnewq9a3H0sOTjZY8SHawcEgain2IKcMCoJ5UqOhoCS3sen0tBJOHKgQkAubuNPnsLxYzruVi0+JKTUkP8AW99o7mIKksE5SzuWL30DAfKNy+ETLtq9SNqQeRwJT1d3/wAM/wC8HTfZHDy1qQnlBCSxLtt6R1ggnvC5AABUGN3sPIH6Q3wrBnPMlrAJBcAahTNXSjQnjMblLlDEKZVQbeIZg99xWsTPpK4fFzMi5hYZiSncJ6BL1ozC8ROL4nNGUialILkqCSGFGCQaHzerwlxzi0qatKJye6YJU4JNwOSgrUXpZRJ0iA4txnvDlQzJoHAelSX8RJIq72Eb3pmTtd+EdtjNIlTFLIYsVs/qALC4r6ROKmMAQoNobgjo3X6R5JhppoQagvS469YtuF48nNkTcVdROoBPisOnnF7O529Bw3EgtNbjW0RHaDBpmpYiuimt5/p00MKYXiQdwX/0kO+1NfPpBsfjKXenrHKzK6e1PRhaqSoW08jv+cQOKTlOrWrFg4hiHVm+Kx6gW+/KITGLST0J9ukdJXOgypj01jtKCpQSkOVFgNSTQAesJGY3pE/2HwxmYnvLiUnP0cnKl/U5v9sNEWvii5eGwyJAUwSOZg5Wo1UT0Jf0YR59i5LqKt/ptFq7QqLtcKOY7Ut+nrFcml6xjjPrreuiiEQutDg+sPBMCSjlEbZG4/QyiwP9IRrhWMIIYkFyxf1KeoMNcbkumSf/AIxEjwbsqcUgssIIapD1fzDW+UY4/wAWuXs9xTh65+DSpI/qSiWy/Els2RhqmpB1qLgRSEzy9DHqPA+HrlvhZiw9FJUPMl0uHpevURTu23ZhWGnqWlP9JdQRZJN0PpWo6ERqcmLxI4bjBDObdCfoRD2P4ospQAS12/PcFn1iBkpfzi29kuHy1lS5gokgJBZnu58qe8a0SEOD4ScvMoS1lJ3CimxJAUPTa5h5OEUgsQAoHZh0camz/npZcVxsS/i8ojMZxpC/FYVcJf8AcxiVqwGRMZTkE5TU6F6MDf8AxDMlOYGrPalq2NQP8Qzg5GZAVQoUHHUalzoS17QHElKHISX1IJEuh1Jf6+saA+Y0zDz3ZgwrZ6fSCSpRdzawq4oH0f7aIpWOUFgKQpQFSBtQEuerXiTnIGUJKmJNGZwCDVjYOOpgUA7pPUdCouOlRGR0OHzDVrknmSp6npG4sWpDuZaQR5jmIJ1G7mrxpExSVBQU4GrpzeruVBg+/m9GAsEVTlWk+Jwy9HFKjpeNYedLCgpa3GYfB5Po259IMOh4tbqGdbJuACKvqT+cFCJYs4Dmzn8+msR0uWStYzFJBPKk0Z9rjme8GTj1BQBOct4aFtL3ekGGUDHzUIxcpTKCZichoAKWpszX0GsVDtLiHmKSkhs6je4zEoLC9Om0WvjuMTMQmhCkK+tH+kRHaTHHDZFSQxWllFz/AG5TQhrO3nZ4ozyVrtCQtMlVz3eUq3b9yYhsPLelXajRK8WQ8uQAG5SWctVXWI6Vh1O7W8x+8aZ+u5eLCU08XXrtDODSpSk1qTfX7/WFJEl6anbQRIqwcxKQoOkA/ONQVapYyy3AYJHw19TW/tcwJHFTcm4tWm/k484gML2hXLIdlHckufn5+8O4zGSVSwZQIJIzA7sx1+6QUys4nPdRym4vEPiFsWO/0gstTm9m/WI+bMJUXs9PcxSK1yVFSovfYnDFOEUoEAzpoS+uWWNPVSooBxBqI9D7PrbCShUAJKlDV1EkfURnn6P6fdJcVmgMQxGUB9DU6exPWIRRJMNYhbj1N4Ulu9YeM6avttaKE7CBtBZi6Gm31gUy/SFRJ46USiVryfpDnDuJ/wAvLKXUFeJwxDaAj7vYwtiDyyW/D+kIzJUwzGCSbM2zD8oxx9Nc72leG9ryufLKhlKSWL67ezj1i38ex5nylLlpcJQcwNXatqguHHX0jzqd2dxBIKZailNHCbMXqB5mtqRaeA8TUkZFhTEgKSa83ka321MVHHtSlTUZiUUB028j+UTMvjYSjKmkI43gCzOXkSrJmoySRWrPalqtAU8ExDt3aqVt+dvvpCy7x2OUakwiZ5NYkDwCcosE1F/FTWpaHsN2Jmr+E2etAfUt9YYNTvZmZ3uGBmAkBSkBgzJo7epPrFpweCQJYDXsFAkOKEP702ER/A+HLky8qjRNgkWcsbh+ttqhonk4YpSaglQITd6H5FjX9oK1CE2XKRXLlLts/kkGvl00jSkhTEpAYMzEnfRyTe28NSZaUM9ST+IqFi77aFqi8dBPONKMTQlwQ2X3NesDQKgRQGnkv8oyJUJYAM9N/e4jIWdVNMtZBSApDsSpBBXRynM3w5svMAdHa0GlgrLIYLSArLlKQvTOKtlJZwReo2BJSUpCUjOnncZSm51STlYs1RWnWOcZhCyVonAk1C0gg/70BnoGOS7ihvGmcJcQxE0gLCCaVUGpoo8wNCwV6QJElfiook0KMqlWdsgs1LHX3e7kLQVq5Q9ZiC/MQRzNcFk8wObdy4JRiyKHnSA7pagaigdR1IHzECQuKwjSlESlBgCVEZWF3CdtHDRziMTLly+aXmKwlQ5SQC3K5FLg0O9rxOcSlJVIWQFVCgwKiKBiTVmdx6GIfBKM9EkAFh/TBYVCSVMQHIOU72i9Ve0LjcOZyUqysE3o2XUC1BWEsZhiklIS7PQb9Hi0TMHJlUJmZll8p1ScpQaABJqS7kFtRC/GcGu4DEseX4wUhSmzbOaJtSt4cGqX/LGUStVmtsfpSsc4fiJIKVGnyMW7A8FE5eWbLUkEaKKRsGCUqB9SbaRxxL+H6SXklKRZIUQCr/tcKYlnYE0hzGVIm45JLhCR9Y2mcpVWNdh9N4n/APkyZQ8tdHT11fofYw5wvs3OlzASFpSH3ANGIBBuz9LPQwpWJSFGyT5DWGZPAZi65VMNWf0j0GVi0SJoWiWhRHKEpCc7kAgkgpAL8rAgh3YMxfVxGdyhClgXyqWAoK/AC5IDO72s51k8sVwEhbEkBujvt7xa8LPy4coNwkAbsB9Xi5SuLz5LDkWCDdSVEEAAVYgb11HWlM4riHxE9xeYS17l7xjl26cOqi5i2ejsdP3hYOTaJpGDdDqHiJI8vsQjOwjGjgweWQ4TmgkM3X2gKEuMuot+kPy8MsyUzSXPeKllxsAU/Rb+QgBwqnt7Q+URuf4ZLXCafKJvDceUjkUwSGY0ehrf8oj+4JTKoSQK+8W2T2SllLlw98wStLl6DlBA8j6lozxzGuW6QXxSYrwzZYZFASkPR3Lke3vEHxDEtPzhYUVMSUkNsRQmtBFs/wCUEuyiG2FPm9oQ452SCUAy7g9a7O5P2YOhND7O8bSO9TMVlCiCCxNbHysPaJeVjpahSaGSaFRH/tXX5RTeFS3xCUKcZqXZtrg6xZkdlA5ordjl9agW6tGsg2ppakqSyqhqKGU6UO7HZv1jJE0A8qfCGLpUCzCjNtqBr0gcnAkJCOUBLCqh8Nri7ka6xIlmCSXDNUP9iAuJb3okNRgSejvHQIYOVFtVMz10MdyAt2KbB2CfpX9I0EU8St/FoaNYuOkRCCw7li1lMCwLsdw9YLLTmZTPtZqF+taQPEKawUQKlkkm1LhhXWFxipzpKZYKWvmY6UIZT0b394G14hQJAQojQgoA+Zf3jI4Xi1PVLdHX+QH0jICRwGKTMQc3KQxKSGINBR7O5p1u8HOClkTAUuCXFaOKEkM7B3oTY9BCCcOC6qpUAWU4DGxPMRQA60/M6MelQKXzsUoz5SELD1FvGQ5cmrGNawDLwqfglvmHMHISsaoV0OhozC2sTiOG4mXMEzDLUtBCiArKCACQpGZ6q0KafSLB/KEqFRmVVi4uLUNPTp0hOaoyw2QGWohSkpLqBYjOxFQQ2YB7PFpwvwTjffIYGcVOQpCjmJCtElVaF6MSM/R4iOxshKJmIWXSklUtAOZmcuHAegCR1tqYlOJYKSuWZiABlSVBSSAXupki4FH6AWiN4Nj+7wkomWlcpZUFkVWFhRNv9BRbcxryZ8U7iZAITqkU5QwDOwFKMKPRoWm4BE+YpMxJzAJSEpNAlIZJUbO3w7nS0TGHxEueGlLeg5Ryqsfhd3qzh3ck7QniJBlqStIJZwoA/CbNlNgdKRm0yEE4FkKlJBd6FSpgCSC4IQ5IeouPKHlS+ZAAV3aR/wDzKi3xDlJObmehBbdgILMkgFlJIdsoSSGcUoKgeu8MKSliRZqsDT5gt5QeVPjEdjpc9HwzFZhlNJbB2d0lbgEBgHAAJqNO5WD75SSVGjhKCopUAbkpCmcPowPoHLhsMiWohAUQDULWpQ9Myswq1ukDBxGclIQdmUQwrViDU0NbRrzHiWXg1LmFKJSZYSSHVMClcwYUDhvIQ1LkElOYhTAuXJroKMTWtbAwzKlzEpWBJlFSgQozFqUrVilkBj6vGkKm5UhKAo5a95MUG16kjzrBaZHP8oWAJSMrFwthV68woRZzvFZxvAlT8UspICSQSqhFg4p7dIs8lE9aqy5YNQXSoilg719Q/wA4V4hMUHzZHIHgzDoKEmtB0oIxyuTY3xm3tF8blgBOVmYChBFqMzNrpEBMG8WHiBJQodCob0Dm3l8+sVhSozwuw/qTKseLwxTwuSwDBec1/HnLkf7x7iIOWkPF34lwJCcMoMlxKNSkO6UuCCTS2kUjDqttG3NKYRLEfepi8YZTBGY+JgHself11ihYdfN99YvuFlJJSfiAyhT9H9nPWCemqPMxABFQ6g4DOWdiw6HSphPimLCZYKgSxqdNbVvDhDqKkhylLBRDNWocCzgdIi+OoJkMkOtSkk15XccodIJo4uG66VnSnshNwEghMxOVKwoLTUCoYt1/eJhfC0q5gElY3GYaVy2sA0UnDrKVnMk7WqC7W019hF8dCQApTUABLi9gNHJ0jHDZ7b558aWAlIDBKjagbdmfyjmSTVm+noft41MC6+BIei6BQoXfNQGkdqM0pcEKDOcpQW60p9Y6ubBJUCOYBwzOejmovBUA9CzP9T5/K8cgzCmqFEitAhz5Vp7QHDznDpSuYpJ+NTMf7grK29mrCjeUDMSSNa229Y5RLocpSoavTbWATZiiwWcqiroRWrWFBUW1gC+JZVFJslIDt4rVsLXd7AvAhZypgUQEKI0IZvrGoKjFABqhtFJL+tDGQFXEzlE/1Bys4ljMbWKizLo1H0NLCG1KBlLVLKVUqlk8z8xDnlFH31GlKWrtVMlqKVHPlLZhelPM+tfrD/DeNiYFJCxLBqeUsXvQBTlyaPZ2uXazMP8ADOPy1KS6l5dAT4DQOrcVvcdbxLomy/jyulwkks7NVyCDynyrFRxGJTJVyJBTk5mchy5LEppQVHQQbgnaJcnkWtRlqSGKQCRte3oR+lYpU7j5eSXOmIAIUjnSGKC4rly+GYwuDc+kZ2QmSDIySiRzmYkTMr1IDAkMRRnT+EUEVzjXG05ClJPMw8RBDEjKv8TirvS1oTOPCEJKV5lghZAsC6gpyQC9Emm+tzfF9XXH4REwulKpcx/ElaUkBncgliH1+cIYvi2JQTLWO9zJ8aAFKYuObfzL+ekK8A43JdSlygQsM9QUHUPqL/IRbcBgTPSruUoUUpazEOCUgki/QBhvB6SNwCBlGcZVBklzoQ4dqgs1+sSacNU00behq7npS8J4aSELyZEEpGalF5hUlQyg71q2oh2ViVA2BBaiSytwRUVbbp5RYdCXKQnxByVZmNCGYk0+mrbR1PxQSxCfE+7N5670gqscgqcqWopDMHLM+6Xcjc+msAHD5Tk5VZlKc8ys3MXzNmoNfWl4lreFn5rZgCXpcG1HV4NWEO41goBKSKV0v4TXyPtAJqEyiKFClFgCOZXxGiq6qP2IXU5WxzFTAgszewYmukBPYZ6hVFeeoZmdr7/tEb2pSoydCQoPWtWCtdH30MPIlKMzmazFqN6XG79OsA4zwpE+QpBUC5cZSMwULDXr5vElVxeOT3hlpQnKAylvmFUtRj1YkOzkwPsXwlE+YtawWQtIQnQuCpyCKtSkKrwcwDLMVLlqlhs3xKCtmDqZ2ra0WLgXEQhasrplzhmcpZKZieVafw1ACukMmRcllXMSQUkBQIY5tRrT3eKP2v4IjCyTPlpVlzAM7prso/vFzRxKUpHLOlqUC1FoJ9goVO0V7ttjpc3BzpfepUsMvKBV0kE6bOYQqvDcbmMjl/6qgk6tzN0cx6VIlHu0tlms1WKWvUAinqTY2jzHszKzTMEP/lc/7SpR+Qj1wYkN1voPmKM3WCGhT5CUhgylVoxo+hJo19DFe7WpUcOQC1RUkZizm4G7BmiwIxHSl3YN9S0QHbTEuhCGar9SzdaerRGTar/C+NKlKV3iUrOUFy+Y3Af0P0i4yeIyinIpSQQx5k5D1I7xvKm9I8+lHNNSnM2UhjqKu3XmI9o9T7wEBJSDcXChSlmFekUPOZcKTsKlaQCKA5gVZVPs+YQUJcXYVy/Y9I6CKMyrbfha9KXtAZuEQogusEF6LUGO9CGoTCwZ7tSgSCSGYM/uWrGv+FhmSSn09rvTT8oXTKypPMA9i2YB/UOPUbR3/WAczHH/ANaPcAgnXrEmsRgf7iLfDX5G0cq4cLsSWpZupb/EGloYgqXmOhIQD0DBKTbcxtONd+ZJpuf8aj9INxBo4YsBsy/RxetgwjIeTiVN429P3jIdWPDsTwgFymegquczpc0cAkMamhfQxx/JzpQylArYhlGugYnY+xi2S+ASQQGJJUA5cVNyS9QDtGDh9WkSysPViWTqCMwan310xirLxeWilKVSmdKmAd2DkOynP6QGfxMqKVFQ5aAJcUd+oDWFPpF3HAlUzJNiWzJ1INjXR6/mBHKsFKyVkBTGwyXH1a+sSxUJ+JlTuZU0oNmUgl2AcgpoR0Z4Wk4BR8C0KB1chWoPIHUz9Isc3giZq6BINwCQwNHJ0/Pzg8zs1JRMKiUgOFMl3ZXMK7V+Yiwdo/h2BWkZhVmPKWs24rt6xZ+yk0upSFd4FNnzM5Ghyg9TteAYCRmzFCmSUkZEg5mLhT7aHzMNSMKHzAuAzVchrl3P01jPLjsyt8bZdP8AGsUUnMCFclMj0q1S5FmoR9XhJHElBPOMpzUcVsC1LP026QwqWc3NN5ClgllNYZlE0o9h/iBf8KKsxACw/hosuL2cO4TR+htGePrFeWnJWJUpKJkxQHeWllrHW7XezM8Fm4hKicw5R4tL0AOa120+UI4LBTUpykFCyXqQWDkuQBtttGpEqcF5lBJQ7Kz3sxFQLEkt+sOKHpUgpQBJlKS6tVMwscuapNSwh8cJTNfNOyACnNlUNCwAJUL0PSFkcP7pC+5Ci7FjmLMxLVYUa13vHMuTMNHCSLFacxDuFBmDu+h3vEW58hImgd5yu4JoqjNmdNnOwIhgcLSUpdZzsfCpQCjo/hKvu+opWHmJLrUklmVysk20BYet+mrEyXLWMoWKmwe1QRS1HiKidt0tiAlFWlhVgCwHOlhdikn1MPcHx7ygElnym3xJBAUNHIvvWIntzLTLxCBKFEIDhyWNSRWwY26wtJWtBOQcgSkqIFs3MlZb0rpWNfBL29HwakTZaVzAkAMVB6BVKgWpf1ED7RzJSsPOSFvmlKHjA+EgBtbW6RWODcdXLmgrJKF+JjUs4Cq6gmLLjeIJVImMUlHdKYl3ZjWorXQloL0lH7EAFeHoBlEwv1qkf+UXdOKKVDOoqGvLlJvRx7u0Uj+Hk9AWpMxm7tVTbxJJ8qPF+KkpAUQAasRlIqGDFIcsDq1DBy9qMTgZUwk5VVIBA5je5qwsLbesRnHwkzCEAlKCkh7h/EH9REnjFLCCpRTq5CuZ3tlINLCoiJw2HUQSdQCX31D/AKUi+NcLl1X+GYIqxstSgQ6zMrqEuoNvzCPQ0pBBfmBAplFaPUFndxEFwuQDmU/hDISwdKjUt0ICRXr6ynDl5UEBKiHoSoqLdXre8U9Hn3RUodZGZQZIcBKRQuxYpcGlo6w5JBCjmY3VQ+wSB7QviVzAAplAhmSlzrXT1p7UjlOIzEqyqFa/DTT/AKgBZ9ru17vbCRKCoOwatQVP5uQ41jagw53y9a3tA5QISKEghmcOC4ZX+YMcMxI0uCBX1Ltfp7xAFIYOMoG5rbRn+QrHE6SSDmShQFaggeVVE1vbaOZAaYrKH1cvcmot0BvrBMQ6qKJltVwHGjguGu0BAXisQCyUSmFnKnjIaVi/7h/+RGoVisyMQBmK+YinMA6dRY+vtBMdOmZSyqKYgAElmdyTUaRvjWKlEpnYdZKpodctknKa8zOMuZi4NNRcxGHBYvOVZEKT/uBbS5Y+T+8LIqJSmSZiy2x9bNUikKTMOFFR6OCFZQ+tPLfeCzu9WchQsZeYXA6hzrtrBcMtcxgcLmFW7xSkgsASWytt+8aBHuFpUzvrQFgK0dvKJ9ODlFICgTMSkFTEkWAKNwxNr0NI6wvC10UoFCHdgc6nenMAOX0d9YbnYAoClut1MCKkM5qSBoH9Wgt6WFMRjUSGyoABNh4rscxIe0OfyoJKkMFq+EUBs1hm9Tp7xxPwwJUVFk0CipIBLVGtq2O0O4eZLLZS5A0bX0ux+dNYxv5awpLlB0qJICqUBVUltOvW0MS8EHIKQzOSVM2WlgKU1pD4xTAAOtIDBvp/iM5SS4UCaBx7tpXYQpCcR4RLmrCkzVpI5RkUyRuzC/X9jAxwkklB5k0AMxaqglixSkMr1NYLipau8cKGUAUylwwJr+EW0MBnTlLQFAuGZOVQAtYAA0teo+UBOcPwMuV/S5qHMBmVRmerva+nSDfyktKwpK1BWoJzW0tS33WI7AzZaFVWqxotRJqGYEoSaUOulYfVPUSkIm5E7AJzK9VA06s8SxqYkFRYqBNCSeUE0DZvs9YYGCTRISA9CaAONQH8/aFJZLq53SSEjOUu5/CEpGulYFxBCloKEKVmIvykHfkJYjzI1oIihu2eElmYEy1JOVHMGIUCXPMDUUaI7tjwVX8vJmoFJctKFF6lOUMaAApSx9C+kQvE8Dipc055qCTXMkMS9TR6PBcDxKfLSEoCZiWbKtIUD0Zqeh1846XuOfqk8FjEqGTU0Be3p1LfpE7P40ESDKKVFSpZS6mLKcpWElqgh2BAILitIhcD2cxCptcOtKCTcFIT0BV8qxZpvZicpihIDfFmBPnyhRfXWDYd1VuzOPSia4UAGZ/vpF/OHRNlBaZgPkUqWOmUgsx1bSKPxLgYlzWJRMBT8O7lzoT7DSHeySpOGnd6oqQSkps4ZTPXSwivcE6vawYyYkFnKgbuQGYKswfzfVow8YAQJauRRDtpS5H6dYhMbjc+IIQtySdQXbmBBfVz1o1DBOHYUz5vNLYJU6nYEJCno9HNQ0ZrrKs+E4SUygoq5lByBq9WPUW2ppHM2R3eY0dJepAoAS4IDA0/WGMXxWUAShC1szPkDu9sx6naBTMTNWhlSpaCoWKxMJe7ZcoFNjtAtpSRxpCmaYpLFmsH2BaruavrD0mYFJIBUovRyNXIY+v7VgeHwyMuVCAhuUAcwAdxyqoHOrUrG0zEjkCuYmqDQlyCwctXd9YNWFQpal/1E0FQMzjNRzYafWJpcxkgBWUC9TXfxGm8AOFdPMlTkuXFDV96EfbQNOAlAllKrcFlB3eykuWrrpTowV1heKh1JdXeJsMtHZnJJDhqt8xB/wCYWeZKUh6khRcnWgTvuTAp2Dc32qwBPv7ddYNkSxci1Hyt9b+kSalTJrDNlza8x/UfQRkbOFn/AAiW3VLn3jIsQhZsygggOSxctvU6/rGsNOlqsXIuA7XpdmBaCScAgPlFTfMaggMGe1GtC65ZzECVzBjmISyqkVJF/wBfWFmn+8AJOcUflFRtVr39KecJnBynz5uYC5BJcVDOQ1STT2pGT1qORLpSXcgEA2PxdCQfrDCMNcsTm/EU5fVv0r1iWI6bjDmKEF1KehcsWsWNbJI84FMnHnMxZSU0YO2pejV1alukSSsLLQoLCAVA/AzhxU721EB/k1FQdwkGosCAGDi5q+wMGRdFsNgpc2WBNScxBHNmCGALalqF6mr3rDEvgiUgshJJuxTpUValW/WGi1gMrmpSwGwrQ+YrcwKStiQkqL2etw2rBrHa0Kdol5q5lyy/NzVYGhc0dgzgWMZjsSAAoKIIuCxoRUNTzvHWMtXK5ocwSWY9QaVP2YjTzEpUUEOwCgUl6BIDF1U0AakSgveLmP3S0gljzS2IQaJZJIc1o5hrDyZsuXkTMK16qVkAvqBo1A36wzL4ehkk0VvcB2tmq1LQSbhXYnmao+jsR9vEtJow5ZpgB3P5APSpiPmYBawFJKQBfOHo9tnAeJgcOlAlYlgFtR56s+/vAe8SCzZqswIPWpvuPWAohWImKTyqSoBTKZEwqBdmGVKiGtX3hmX2mwWHpPKHowKFJIalTNmOfYQ3ipeYnmSA3hILjUMQa19miK452W78NllZU2zSy71aqVgtehEGadNze2fDTVpJP+0/RKoH/wA9YG3KOie8P/oBFXmfw0WfAqQk7GWpTbM4JPnSFpv8JiUk/wAwFKGgQEhurmD9ufaN/p6FguPSJstUyTKKwn8KQCfJ1gmPOON9s5k9aglQlpqGGaj9M/ptBML/ABIw0rCHC4ZKxMloZM1SRlmFI52qSlw5Dja0QfCeNySo95KTMJsSliSf7kkKruXjfhOLHla3h1MarUs2Ln1MHSyVpdKS5FDUvcU1G4gyezuMSCSJZAS7A18gx0Agf/D8QRSSzVCkLXfRuU+zx0ZTPEeysqQVTJU1lBWbu0OVIBFeZwGDkeTQivh8wmipw+I96CkFqPVRG1aaRcexMtIQDMQRNbnKxbq50O9m6vAeLLyTlhPdzZVkKVMOVywKSDykg0oWb5cuPL468uGelUnzZ+RQK1LTrlYnoabecWPsriZs1AAI5XBcKzK2JzBn0DddoErsjNmKzqZJNSHoH2CQzAfnEtwvhiZRPOp2axysK0rW0auYzN1JL4WVKIVKSaeIMX9f21MBmy8oCUSySNKC7gXo5P5VjYnFKdAl/jHqVatcecZKKSczKLs5SeWnhDZqXdqxlp0p2DpIJ0c612I2rHKpRSSEhBPRv2p+vlAp05aSVDMHFlJGmxIFHd3OsASLkBJJDsRqW1NjQDa0ROpDXye3lGIxUsgllHLuKDbR7g/OEcBmQpScoINiFuRbQJe7vcUN4Yn4kKQ3dhRNTyl61epptSJDoxrgEIfqya+5jIj0zEVokVNjS5e6aRkWJLYRRKXJc90C+rsisNYWxOoKv/b9BGRkP1miTkB00FSp+vhvEeFEs5e9/wDS8ZGQX4YEDU/6j9Ew7h0DMksHb8hGRkarKSGGQJzZU+M6DoR845TLAwyyAAQEsQKjw6xuMhAGUc1PthG5eHSM7JSKtQDYxkZHPiaLKSNohOIpCZ0opDHNcUNQp/eMjI0onx4lDQKH5QliKO39vzIeNxkVUBy8g9PyjchRa/xRqMgaClrPLU/9RQ/8qfIRJJSGHmfrGRkENfORkp75Iyhv6mg3UPpSFcCgOksHzD6xuMjs4Pb8EoiSmuv5CDdmkAyZzgHmN41GRzn12vqEuJJBlB62Fdi5I8qD2hzhslIkywAAKWA3EZGQL6mgkZiNGNPUQjxWWMth7dDGRkBjXCg4U+iUke8d4KUO9JYOSxLV+CkZGRplvFpGYhqFVfnEPw6UBPXQVJekZGQwJJWEQEpAQkB7BIbWOFFilvxAemcBvYmMjIz9b+OsQeYxkZGRsP/Z"/>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ZA">
              <a:solidFill>
                <a:prstClr val="black"/>
              </a:solidFill>
              <a:cs typeface="Arial" pitchFamily="34" charset="0"/>
            </a:endParaRPr>
          </a:p>
        </p:txBody>
      </p:sp>
      <p:sp>
        <p:nvSpPr>
          <p:cNvPr id="81925" name="AutoShape 4" descr="data:image/jpeg;base64,/9j/4AAQSkZJRgABAQAAAQABAAD/2wCEAAkGBxQTEhUUExQWFhUXGB4bGBgYGR8dHRwcHxwaGh0iGh4cICgiIB8lHxwaIjEhJSktLi4uGh8zODMsNygtLisBCgoKDg0OGxAQGy4kICQsLCwvNCwsLCwsNCwsLDQsLCwvLDQsLDQvLCwsLCwsLCwsLCwsLCwsLCwsLCwsLCwsLP/AABEIALgBEwMBIgACEQEDEQH/xAAcAAACAgMBAQAAAAAAAAAAAAAFBgQHAAIDAQj/xABCEAABAwIEAwUECQIFBAIDAAABAgMRACEEBRIxBkFREyJhcYEykaGxBxQjQlLB0eHwYnIzgpKi8RUkssIWczRTY//EABkBAAMBAQEAAAAAAAAAAAAAAAECAwQABf/EACsRAAICAgIBBAAHAAMBAAAAAAABAhEDIRIxQRMiUWEEMnGBkaHwM0JSFf/aAAwDAQACEQMRAD8AHYxtDJCGRqeJiVXUSfE0PzXME4QRPaPc1kWTPJtPLz3PhtU7iVRwrjSwJIVKFRIiIKSPI2P6UC4wzTGPLDamkpQkhQKBMxcGYkeXzrPxd7NrlrQcuypKXVgvrE6dBWRae6CQmQJv4UPxeYLKVKShbhCimVqCiCACe4IEAEXIO9GcsxX1lJeda0YhAKZMgFKgNh0MHxEG/XTgFbbbuIYe2dUChR5EiCPCYTB8KTXY7sEcOYBzF/bYg9zWG20E2UZAk/0gmIG5n194nxqnHlYVmUttCVafCxKup8OVMGJbZwyVYXEK7NMqU2onTqCiVWP4kk8r7GkvKHEYPHFTbycS2tJCiZBuQYUTztvsfCmUu2hWukMeAyoJYw2HBVOLV2jir3QBqv8A5B8ak5gnSy5imxMFTaCR7KUHQYtaSDtyiiDWYBZa7E6OzM6VtkwnZQQsSEggkXkRy2rtiXEMJLMBWFdWSud067lSTyF5iOtKsqsd43QtY7tWGEqKj2jmmTPNWw9JiiudYMs4N6EiUbq+8e7JUfOT5VMcaSttWFfSlaW0gIcB/wARF9JkGQtMQfGCDeiCsUh7DOMlzSdBQSpEmNpMe0b72ouT0ClRxzPLVO4NP1cSnsk6NJ3EA+8/Og+NykOKaVH2KVd+JsOQPTkCD41F4IzTFYd9TKJfwwVdZQRoBN43tuQDBsae+IkBKkqCi2FRKkmDpNjPWN78gaFyWgKnsXmMuS2tbheaMwGpMBCedtgeUjl5mtvtlNpRhklSlKSlx5KDpgm6ipUSkA2A6dTXTO8zx+FEsNMvIF+0Crj+5EW85PpS4/m+ZPkB93sQQZToIG0iIJJ6R8KWLfdjSd6SCamkB/s0KSqJQVQNSVkx3udwFD+Con1B5v6xYl3T9lPMR93xmfhUHAOMBkBTeMbcUUrWpCGLqG0yoGB0P7U25PxQ24NGKQo8g4N+cSkGQf7SadzaAkmLX0a4Q/We0fUrWptSUA/dUSOt9UAj1NFs0yZ5C34gKWj7FZ63lI6E287dKLZxgFJnQyy7zSe+lafHUhQkjyqZkS8Q5h1KxDSFIkhHeIUQLGQRy67/ADpVJ3Z1VoXvo8wX2DjWK7jupSlyYISf+PSKj5U80+pIw7oWMP3UqKSAZBTMEC5EkHaiWJzB/XpAbWybfaolaATCgVJUJgc7W51mG4ewyAlohaGkrC9TayFBUaQSbkpgkRNpO9Fz5L7OUXF/RjOQ6QUKWSkr7RJjvIXIVfqmR7rVOU0mNDoCYuFjYnlB6/GjGFwCFJ0IxPaGZSHCnVERbSBbxio2JwBQNK5vvzSb2iR061ncpotHgwWrLWyOzfT2iDdKkxqEc4HTqKinLgzZvENuJ3CFLCVj0Jv6gGjYKUgIWAABCVdPPpHWhfEDKHE6H2gon2XU2UD8vyPSmXuXYHaZD/6m2jUFKKNc6goC9okHY25gzaujfZKKVJdSpQMiVdQRz86CtcEBaEy/qSqNYSkD3f1DqRRXKckwrC1BDeqfxGTA306hbxHlVEtaYje9ohcQfWVYdxvDnvkmChYmCqTebGJEzz5VIy3gVbeFbbfcLg1a3EpUSm6TYKBB3gkjeK3XwphVupdhwIB76EqKQodB+EzFkkc9rGnNhKG2wGkjsgLAcudvXreqRfJdk5KpWJy8hb7MsIC2kT7TRk+OrUCT5zNRk8DISNTC0LPj7XvM02vPAd9NwTBG0yYgeNDc4dSBqbUUL6EG/mImlunTHq9oUe0cwy4dbWEHdRB0jzUJFHGXdQBbI1G8j+bUGx/Fa1KSh1JRG5B5+fj6VNSAYKLavvAQCeih49ReunE7GyS7mA2XBPhcGhjypPd/asQ/EgJhSfbJG3p16fOo7wKEhQkIV15cvdSQi4O4jZlHJHjNWehfWK9qa01qAVpBnnFZVvXRh/8Anrwe/SA7qbCIlZV3fOTA95FQ+K3eyShSLLTBT4xeCOhqEUdkrUftXz7LabhPn1PjsPjUNxSkua1jtHz7LabhJ5ExuR7hS7dbNelY4YvFhL7IO6gQof5Sb+oFLuOcDmKS2gXUIPhzk+Qk1rggpKitw63iDCZnQDvJ2nl099cGcR2KlK1BGoQpcSqOiBsB4m/yrlHegylrYfcZQ/i0JIDjTfeUFeyIBjfxj4141hGfrilobbCW0EkhIACuVhaTf3GhwxSg2Qn7JsmSpftKtuBYnz26VHwuKW4C0wIbnvLI59SfvK/pHhsKatC2rC2UPlb78GG9In+6bfDVW+aYhJwyRPJQHkFED4RUXQptHZpUG2fvKXZazzPUEx6WrgpkO+xKki0nutgDl1V6etSkk32Ui2kTOE16wXNIAukf1QO8fIG09Sa2wErxq1ASENK1dIUpIAPW9/TwrMDJltn7RUALXYJT0E7JA5Jv613xGBS02Ww4AFHU4rms7WHIAbdN7yadPi2JKPJUd8mxBBfQI0EJUqIgKuN+fdj/AE0Z4hxJVh0JPNmVGR0F/fSYxjCpScMwkd426dSpZ6AXJPTyphz7HKQhLKEhUgNtgCFEgRP6nlz2oOXuRyXto8w2XqawbGIDivZCljlBEiAOQtI5gGuzoD6SCBrAm2xG4IPQ9ah8Q562y03hk+yhsIkc9KNPxN58aHZfiVNIwVu8temJ3bUVRPkNJ9KbJHVoEJeGHsrwTL7a2ynS637W83mFAnlvI5R5UNyDDIOKWy8YWjZO2rxHMiOnWt8PjdGYAiBLa9UXtY+twKCZ2pTuPa7LUFpgqUQRCQZ1Hw3pUriF6kO2Px/1cha/8OZV4eI8BzqQ7jS2ntUXbO6eUHmn+XpS4uzcFJTvPS8+nOtXcS4zgGUOkhaWwNOqCI69TU4p0h5NWOWf4bsEDEpIUAnU4kCZR1EbkC/jBHlExLqEJS8kw0r4Tz8h+9RFLe+oNtTLmgJKTHdkXCj4UIYa0YdnD918IToUFqCZ/t+UHw6VSajdoWDlVMO49IbcQtJhKrT0JNiOl+nWpxz9XbJwbt1OCULixAHe9QPf6Uq4nHJ9heFxEiPZlQttcE/GtHs6cUqU4deoDSFLSEEA7wVRvzjehakdVBDM8clLq2XHALSgmbn0qNg8zK0ONOH2QCle+5iPMET5RQnEtNrSpeJeY7RQhIU4EhI3tJkmeYEWilZQS2TrxSCm3+HqUD/m+G1GEY9HTk+x0YzwobDo2uFXsYMH5GKJYvMkpcRpJKiqDB62+Bj40s5O2l3TeWgNSWxzjbVtAnrv633xOIS2vtXFJJEkJmw8zTJK9AcnVsY0Y89sG/xyIPMgEg2npRTL3VoSpK3GdKjYpVqj4RfzpQyJpQcOJe7gCT2aFQCZ+8QbgRIHWT4T3y3Ky+jEPkpSidIUq5kXWRcC1kz11DlSypPQU21sM459tGpS3krTuE2iett/d1pOweZuu4laGFK2nvEaRfmI+VK68O+85pZKlJJgEDfyp+yHK0ZZh1rccT2qxKz0A2SDz5yetGVJb2xE3J66AOcZi80soeQ1JE+Bi1gRW+AfxL6gSktMpIUp1cpRpF+6VRqPIR1rsxkmIxrpfdR2aIhJcEW6hJv8KIYrA4Nk68Q72y7QlZKhPgiYPrNHkoriuwcW3fg1wa/rGJW6kqDUAAwe/pEAjr5+VduI8YlaUMtJJUogdNiJJ8uta4jNXHRDaAyjbUoDVH9KP1igeJzplkEJJUs7q3UfPp5ClTt0h6pWxnGM02lIjwH5ispBOY4pV0oUAdq9rvSO9dDIc2w4slSQOdz3vMghRPnXReMdTZtCWhvMBHqZv63pfVlSlmXXUD+0An3n9K3byhie8txR6lR/am4ic/kY2M9eJ0qU2+s7NhBWox4iPOYPOpCMYhErfwzbKh+HvK8xAge+aWW8oR7QK0xzBAPv9r411GRMmCUlXipaj+dI8Y6yE/F8Z4cqCPqaXhsNaRqPkQCffNMOGzTDuNSphxlCLGFBKR4DSoe4Uq/9PbRcJQjyt8TfatkstWEg8wJUfdXPHrVnLJvYQxONwLatSUlauXaFao9CYrmvijDn2wIjxj1HOoOIwQfWJWqTYkq0+8qPxovg8LleEQC62285HeKnO1g+CbCPIE0FBLuw82+qBT/GyEoCGu6kchYDyA61mU4LGY86kJ0Nc3XJSj/LzUfAD1FTMx4lwEf9uG0Ecg2B7u5/JqMxxPiHQ4phLjmkCezSVaeQkR4G/nVEl2l/JNyb7f8AA5ZXkreESQggrPtuL3V5AbDokepJvQTNs0S1qLYK3FSkqMbdEgbD41C4ZS9jO1UvEuMrQRAUjf8AqIMWmxjajTjLrQCXXlIUoWe7MFsG3dcSDrT4EEipttPZRU1oX8qyR19QexCFdmPZQbFfQGfZT1J3+NGXGlB3tlgLdSCGm0Robm11G2qJHQSfQNmWBzFlQWpSQk+y4jvpIPibCp2WPtpTqxOIcWv/APU23A/zK2J8iN6MpSewR4rs55aFtYkvvKR7JSEC5uQRfaZHKaIYg4h1PsdmjbUsxby3PX31ye4obR/+Phr81KKQfW5PxoWMU/iCTiXVIZ3KGhKleAJASPMz5UNvdBuK0mTWMShkdmyFYjEEyCEpKgQI7vdJSnmb9TNe5krGttlx1xls/hm4HnFz5V1y3MgClnBMoZ7RQRrWdaiSYGoiZ/1elD84y9xDyk4g6lp5kyPApAED50eLb2BySWhQxuPxDi5TP9wlM/KfOvE4TFFQJUfAajv6XprSwkd4iBzJrQuajCISNtXM71ZP4RB/LZBwWYY1kQcQDaNNiR8J+NePnGOGVOJAPUEmpaG0g2MePP8AauumDYkxymJ99qHpruv6G9R/P9gxGRhX+M6pfUDuj9anDJ2O6dGsDYKKiPcTFTEOQJUFCPH05CpWX4VLp0qdCQb6lbeXr/DQetsK2a/XZQpK3EtNz/hsNBJjxJVE8tjXfB5WUMpxGFwK3pnS644gqBBIJ0k90z0SDRL/AOLJOzyT00p39dVTssy3F4ZUsOJI5oIhJ894taak5R8Mpxl5Qg43CPuLJxBLU3KE6ir3nb0pgzFwPMoaUtGFwbYCQ3qGpUfiPtKJ32EmbmnZx5t5Ck4lvs1x7VlD0Asee4FK+Z8LIPeaUDI1auRHhO3KwPpQ5p/QeLQGGbtMjTg2lLVEa1DSI8zFvBIqGy6+HO2cWkri3dCgj+zVIn+oijQyzD6QFqeCuagU6fS0x51KTw80QOyfJkwZi3ncU/sQr5i5j1vOSXH3VA+MD3JioDbRQPsUNpVzcMqX8YI8qacdwviGyNr7X9d4j40NxGAdTOpCrf0yR7jMedOlGqEuXYvO4Jbh+0dUrwSQke7f41vh8sbRsiD1Mz7zRBYCuQ9361shiNlbeP5GnpIS22aoy2RISTWVuWj+If6P2rKFv5DS+Cbj8iU02lahEgKNjqSOhn51FRgFKVpDLmrcd0kx4ADaifDOKU1ijhH1qW06FJQVkkpUATEnYET7hXDD5qMNiDhXTKCqGVm2k8kk7x0920UbdHVE4YjCLTZTKweWpJn0ETWowTkGUOJ8hpHuiaY83zlzCQXPtcOqNRN1onmDzAO46bHkZGYIWlvtsMsKEBWgmUqG9iNp6j41L1H8FPTj8iOthN+6SR0395r2YtEfE0zZfmLOPSSlEKFlJjvJV5j4daVMRiC08WVAqMwk/eMxFvXlVk2yLSRPxCi3g3HrzqCRqtcEFUc4gioWAWHEa1ATztO3ian8VPtpDDDpV2QUnttG91d/TY3CdXLlRh/JE4J1gsulxhawAoxIC4F4sQdXtRUuSrfkrx3SIWV5Zh3gpLilIc+4SAoHwI6+Aro0hzAOyYhXdB2SRMx5+fU0M4oCsM+BPcPIcj6UwIxicRgVhw6rEA85EQfcRfrStWr8MK068oJOYdDqUvNmHQJCtwb3SsdOvSpQeGJZCwBCpSpKuREpIPWCN/KgX0fBZwbi1kwHCE+OmJv/AHT7qJcEKPY4hxSZCn1FANxZKQSPUeG1TlGv2KKX9kXh/GHDPHDKIWyskBBuAeYTOxjlsfjXDiPhlTCvrOEkJBkaTdPinpGxSaC8YY4hzUJSU32AuIPL0psbzb7VlKiNGIRsOS9Or4p1A+Q60zuLUl57FqMtMiYfHpeQE4pCNRA0riCqfEfy9QsdkSUqhJUDvCpIHmdxtualpUhl/wCruXbcP2cgWXc6T0BufPzrslYSuN5ECecTY9bePLypld2ugNJqmLy8KptaToKVJgpPIxcEHbenDPsGnHYZLySA6BaLlKx7QMbg3+dJWPzH6u72ThC2Fq0mR7CjzSbwN7TR7J8Z9UdAkKYWd/wk2BM8jsT5cr0ZJ2mKkqYAw+UurgFMk7Cem4G1x0ozlmSsujQt0tOjdKkwPCLzNEM4bCXFLSDpJ+0SnccwpMfeHxjyqAHEvKU26UqVp1NKmNSQBdPKfCRv4ig5yfQ3pxROwfD/ANXcK1nUnTCSkyDO+oHlHLrE10OHYSoBbaIVzUnu38bFJ6Ta9qj4HHpTpbS8tsiAAsFbajynUdSVcomOnSiLmOUQr6w13ZutPeTfqNwDUZOV7KRjGtGO5Lhd0o0QNgoySem4qBiuGUQVNrIPNJAPyg/Cui20oblh1KwN0Hl/aZkb+tccJ9ola0OAFJGpJtM+/pE1RSfhiuC+AK9lrjRkEgdUmL+MfmKnZLxBiW3EhMuE8lbmLm49aIZc8XSpJFwfZ2t1nf1qYxgEsqK0kCRpUJvHO/Kkc11JDem0rTJmLzEcwPEb+O+3w9KgK0K7yTuJtE259LdZ6WrtgGUkEFWqb3Ow6dOkmtlZa3BKJE2NhBjoPzpUooNsF4twSdaQFbyBBnxrkrB2MK0KAnWk2M9UEEHz+NS8ayqdHcOqVCRBtE+onfxoJjsOtk6o7ouQDIA6iNvKqr3I50nsnl3GpgHSts7KRIUeXsqMdOdEHc+KAO1bWE6QDqR43JUJE+tR8qxgebN7T12tO3pXd1a0J7ux8JpO/AWqJDmPwbsJIF9iQCPQxI6edQM24eaTcHSDcCxHpXq8oafgjSle+pJ0naZtY+ZmhPEbeLahSVBcC5SO9taU3mw5e6uTd0mLS8nh4bV+L+f6q9ojk2bM9g3qUCrSNRJvPP41lF5pJ1RyxQa7A72KSrGMkASlYX7u8fXSD76WOOHQtRJ5ne35UdylGlKsQrdQKUdQOao6Haek9aHZblv1l8uu/wCA0rUsxZSxdKB8z4eda1JIzSjYW4mcV9VQlZ73ZpKwQB3ikTFb5FiFoy7D6yoDQq8/dKiUj3EfCoOPbXjHSpUllJuYPej7o+R6Dxo4vLC8R2iuzbEQBY25ARAB6+6pN+CiXkE/R9gSFYl9YKUGEpEe0RJJ8hO/ia0dwwQ8p9QM37JMHY7KPTawPXxFMmYYttttOpIbQmyED73Q25ee+58UbNcavEq7sap57AW3/k3PhRUm5aA0lHYLxbjmLxKW2wVrUqABzUfkANzyEk7VY2aJU39Wwkg9mlCdc8kAaleFgT7qj8LtYfBMy2NeIWIWs3UZOyegnkN7b8uOZYzRqJ7zzlo3gdB48z+1TlO3SHhGtsX+NsYVvbyZAA33NttzTCxljyWm8ICkkiXLexJlUnYhO1tzWnDfDxCw+5BVNiTKW+p6KXy6CeuxjF4sAlDJgk95Rt6qPIUW9JI5LbkzTF4rsW0YZqUpA0gbnf2iOpJknmTz2rV7MwyyhCkANRpBC5VIudQEQSTy5zUPH4cpSVlTaje6gZVHIEH3cqV8fjQ7AlYIOylSB5TVYY4cbbslPJLlSVGuYOrxNgSVLWG2wd+8Y39d/CmbE5ev65hGgoq0rCj0SlCSSbbCBHr41pwFleonFr9lIKWREhStlr9BKQfFVE8xzNDS1kd51fdJ5xySOg+J9wEZT3SLQhqyLxkQ4pppsS4XUaIHPUI28aL8QYgpSlMT30RBE3ULgR05A1CyHChCziMQNSwDoQD7AMgkx96LRyBPpDxOYnEYiGUqhu4ATqvFrDeN/SqQToSdWAPpGeCgpKWwkJV3VA3I8RuDvzNHMmV2mCZ1EXbvI385qDmWRqUuHVnSLwoEKKjyIm3K9RsXmTfZgAKSpvupTqkCNoHIeVOsalHvoTm4yb+R64QdQ+0pBP2jVlE3lESk/Aj/ACmlHjbLVsELbsnVrR1QvmI6KE22pd4X4l+r49KlnuL+zcvYAmyj/aTPlNT894vxT2KcZaaQWw4pAbKNRXBKe8d5P9JEek0qg4s55FJBzh3CpxbGoGdwoRtI2PXz8q1ybOF4N1bD3fQR3JMmPM7xXDLmTgMZicPq+yOgieRUgKg+QVpnwBqDx2/32iIChP6/lQceWmFPirQyPKQh1t5tJDbntDpfp08PPwqXxZhyyBiEX0wVD8SdyD4jcVC4SSlxgrWJEwSdgCB+9duOs7SGC2LqUIAHj4VNR3RVy1Z7njpUynEsQFhIIHJQiSk/keRqNl+cHENNraUACqFmB3YAJmbCLz6RvWiMMoYVlKm1FSUROqLkmyU3BsQOtBuGHGcO452r7aQuCEd6AoTcrCdAtH3qrCEY0+2TlOT10grmQV3lJdE6bQlSQT4k2g+B50V4OztOIaIB76DpUnmOhI5cx6Gts3xydBmCAmQdxBEyNwQRBB51VODVGIc0yNZIBBIIvO4vH7V04rItKv8AfsDk4P5/37lr43MGnMQG0KlxoAGDsVX36jSPfWZib7CRuJ2Gw/SlThDBaXlaAB3SFHzIifGxpuzB0JTE7Xn9anx4sopNoTmsUcK+Qkw2u8dL3jwE/EUw5PhVrCit1xJCoCpsREzB3/elXjR2AhfMKE+IIM07cIrUvCpgSbiZGwJHOrKbjF15JqKlKn4OKsv7N0KLigDspNjP6H50SwSkBWlyJOyoHeEc1b+v8AzNXJCgdxbf5fGsZUXsOhVp0zbqN/jWeUeTtlU60EsTw4wtRUcO2ZvOnesqRhMQlSEqkXAO9ZR9wuhOxs4mHHD2SCJJ+8QfuoEWSBbVHvqKvPWNSGEoJbHdbaQvTqWSndRBNxqM8zA5zQrN8Wt1pooc7R1QV2sJKAkd3TqBA7x7wOkR3R6wcLlABCnFEkGYG01ZRJOXwPDXEQbdUwGBaEtG++mQFJ9kSbApNtQmd6GJzxx5S1jStwFIQ3cjvar6RGpQISAP6pgxXuFzxaFa1JS6uO6p0FRBHs7EEgdD6RQFGTJQdSlrJNwbDxtG17UvHVDc/KDT2XO4nENtPqDb621LUjcwDCSkSYkXKSdkk7GwbEIGGJSSJBjzO3vqRl6UtKC25SsGdYJKp6yax9tKnFOqGpalFRJvcmTHS/IV1OzrVBDh3GoUgkFKXSQAt1QSmCJ7nlsrncdbNGFwbTV1lK3DPegiROxknlvsPCk3hrAJU52bhhKjKSfZCjyN7Tb1A60wIZwq1lAelbUpUkgxKCQY1RqAiLTYTSTjTKQlaOr+YOuHuAhOwM2t+EdPHah+YYhttEBQUsmSZkbbXFzffapGNzFtpKkgqk8zfw26cqQcyzCVEC5O5p4KxJughjc3UnnI+P7ULYxSFPJSqSlR7wnTNrCeQJgW9OtDHHiownefO9MGTZMRC1JknrePOqNJLZJNyeh0xWRLcPbLBY0thSW0HvNpQmITsQBpMGAJPWa5ZXmqO0ALJStZH2vt3Nu9YBIJ3UmwJ2AuBXZqSoKtqFxJmOlG8LnDSUkqQsR91CQZPRCioCP7tv6oqMVRdyvT0Bs/4gUZmQBY9bWI/KKKYLJz9XCD3VOgKVP3iO9pHXSIJH9M2pHzHC4jEvLcWlKNS1L0kiBJJ9d6bsdmC3cIzhUIaacStB7dEhWoEwRF0mVbydzbo8l1RKMu7NlYBxvDuhSyQ2nWgH7sEagDySUknT+IAiJMo2Y5hJ6q+VPHFucF3BrDHaBCNKXVKbCC5dIBn8JVBgaTMWgUhs5KuxNpAPjejB+WdkvpEHDsKWYAkmrRyXEHDYdL6W23MSREruop1aNUSDEgAq5kiZpZwODCBbre8KUPCxg7/pVg5L/0tSguXW3AkJ1O6T3QNMEjuxFvnekzzpbQcMfgWcLj31OuLxDGpagpfbBJkFKSrvbpjSnSNMR3d6AIbcx2MbYQoa1qjUowkQCoknolIJq5cZw6jEMrQw8EpWmCpEFUHcAmQJEg8+hFKWC+i7EYV5D+HfClNq1J1JgzzCjcEGSCIvJFLDPBhnjkEeG2sApkpbfcdOHTqltLraikXUoA6dQm5KTMRIgUpYhpt3GrWpX9bGGE9qUxKdUAoQSnvBJVISdurTnuLeYaIbwhw6tJT2gUVJGoaSWwNu6pUaiYnqBSxhnMPZx1LiXhp1LQkKKikABUlSChRi+95IgWDpp7BtaDudZstOHSvEMnDpUvshLgWBrSoAggAgACTbYc6E4/hVsi5Vtskj033HjQPilTuNc1FTgbQAltClKXAAgqJMDUrcwABtypg4aVoYbbOMWylsKBSE6iolSjIJmBBSITpMg+dK48VoZT5PaAfEr/ANVZZw2pRUEKOkmSEqUSgKiPE+RTQLh9rXiGkme8sAnzMH1qRiMkUtxay5qlajqWrUsiTBUbyY3uam4HBJauFd7qOXlVrSRFptnmKx+MRBaWptPJDdk/5h9/zXJo1w9m7r/2bzSkvfcWEEIcMeyoCyVGLFMJJgQDepuGQ0+SpCk6jctEwQrnoB9oE3EXGxHMzv8ArCMGLgduf8JvUkqJ5KUBdKRE3iYgcyFu9UUqt2J+Y4dWNdbYa/uUr7qRtJ/Ic4q0MuIZaS02BoSmCTuYHPxJvSXwetbSI+rLUiZU6m6iepSfbA6JMiNjtR/NM40JN0mYIIAFiLfAg1OT8IpBLtkLPsSgBflPMCd+dc+GGcUWApQZSwJAMKC+kyTp38L32pM4gzZeIV2QM9fAVLyt0tFFtaUSNBJiCClXkSCb/Om4aEc9jPh+LcG0hLZUtRQAkqS2SCQLwTEj0rK7DNMCblS0nmnSLe41lTt/BRV/6ACWeiRHgK9U2ByFaa4FprxtyZketWog2bBYivFN6tzYcq5rXzmvELPI03EXkd9WmJAiuC3BNk0T4exIQ+kuBJTcGeU2n0+U0V4myJKYWz3VTIMWkdRtE1NtRdFEnJaFUtqXubfD3Uw5GtoFJLYU6DJIIn+4W3G5Avz6xOxWBRiG/rCPs5HfTEgLHtCOd9uoIPOomAfZcPZlpDbog90QFeKecjmPnyRz5IeMOLFnj9kNOoWiQ26kqTNoUDpUOm8KHgqOVLOFy9x02SUo/Efy53q1c1yQ4hKCtK16JCAYJTMEnpeE3nlSzmGUOtm0rA3TcK93P4VWD1ROcd2+iDg8I2yO6JVzUR+tTO3UdrVCZxzauoPQ/wA/OpbaxO9vCjxF5fDNEuG8kz/PGsWFE/vXvjz61iTsKIp4lnnIrshkqgJuTECLk9ABRzI+GTiGS4hwagvSUBMkC19xvO1EMZwYoJ1sLUFJAseZABJQpIHPa3I0jmrqx1B9gDGYXEKSlLqXlBNwlQUQPGCN+VDFNwb2PQyDTC1xkpo9nik6/wCoi/ryNM+GcwuLRKQhQjY/mDcVJ5JR7RVY4y6ZW2oda2bdjY/Caac74OSJU0SmLkHb9vOaUsThlNmFjTOx5HyP61ZOMkSkpRZKYxHZnUha0q6pJBpmyb6QXmoS6O1T1MBUeYsfK3nSikAb1tqEb+lCWOL8HKbLWw+e4PHLTBAIHsKsom8yPTlIM1tm/CGHdBKAWzG6Tp+Gx9aqgGYIsRsZg/zxpjyji55vuvStPI8x0nr/ADeoPHKP5S0Zp6YOzjhx5qSJcT+Ib+o/ShDDZq4sFmCMQgFJBkfzbY+lL2dcMJdUez+zX1Nkkzz/AFtRjn8SOlhXaEJLO1S8nyht1RSvEBlUd3UJST5yIohiuE8Si50q/tVPx2oXj8ItIEpULXkW9DsbdKrzT6ZPhXaCWYcDYhO2h5J/Cdx5GPnS4nKAw6legpWkzpUDB6iDyIt8qM5Tnj+HgJUVJ/Abj06UUTnzT7iu3ASDAiOQnmSep2ilcpR7CoRl0MXDOatvpCABMezbUI3B6+BAg+BsEXj7HF3ElpjZA0KURYLBVqA6xIHmDR7B5awJWlsYhPgsgjrpG3v99T2xlxs4yGf/ALEkX8P+ampxiykoSaK2w2HS1YCSd1dT413GpVuUelWO3wZhXhqbsTsUL/IkihuYcCvj/DVqA+6RBjwO1WjmiyLxtCT2flWUYcyF9JILK5G/drKfkvkXiwLlz6nBfcURaY51macNvtLWvDtlTaY1iR3ZE2kgnntULD42TBBChuDy60yal0K049hJTKY3AEW61okJTtJNMGTcJl9nt1K0g2SkbkTEmdrjp7qD4jBqDqkJSCoCUpkAqExabEip84t1Y/CXdEVQJ3sOcb/pTnkGIL7KUkkqR3b+AsT6UkqxYCilcpUPuqEH40x8EY3TiNI2Wn4i/ltNLNOrHxtXRLdcOGeIcP2LpAX4Ge6q/Q2Ph5UJ4qw6jCh3VpOpKhYgzvPny25bUx8YtJWhYHQ/pt68ulL2UPfWMPCvaRKFHc2AIO3Mb+JNJH/0UfwMX0c8RJxSShzuvtf4iQNxtqT1G09J97FjcGhcg7j57wSP5+dD5q45hMQl9hZSoc/yPUHarU4c4l+tMpLYTsNY5pXzB+F+kGhkjx9y6Oxvk+L7FPjHh9WorbRsJMCJHU0qYTFqQfDmD/LVb+NKzIUsCLkReqx40ywsr7ROyjeKriyctMnlxcfchs4T4ga7P6u6kFCiSCQCJMWVPlY1tnvDIjtMMsD+kmQb9TcH+edb4PGlO+3OnHh/iNTfdUZSSDe8xsPib+NCeOUXyiCGSMlxkQctzV3DukXQrZQkiR+Xgas3IuJVOszqCoMExe8+1GygYvsbEUtcQZaxjEFTcpcAJsNvD/mkTBY97CPQSQoWk8x0Ph8q7WT6YXcO9osniDJE4gEqABJ5RE326WA/lqrh9LuCd7qlAA2I+R/kGrFy3OkP6SEgEwCOh2uefnUvirhgFsKUAolN0gRbr5elLGdOmNKKatAnJOIVqQgujSlY7p+6oXHXumREGKLPYRt5tVrEXETt0EGfKkPIsecO4cK6NTLh7mr7qv5E+HlTXl+LOEcSHDLSjDapPcV+Bfxj3dKE010NBprYAxGSDDuJdKVO4cE60AkKCbiUne28eEUw/wDxFrENdtgXdaDsFGfQkAEEdCJolmziFDVBEj2ev79eVK+X68C+HmVFCFnvpPsGfxDl/cNuh2oOc2rT2c8cV4B2LZUwdDiChXQ8/FPI+lRFvauvnVzPow2YN6ClIO5SqJSeRH5EUsZhwaynuL+xUbIcHsLPIEGQlXhabRG1GGdPsSWJroS8lzd3DL1oJIm6eSh+vjVlZVnyMYkBJjqD93abc6r/ADbIXGPa7yfxJ/MfpNQMux62FpcQY+RH8512TGsiuIYTcHUiyMwy5wFQQpSYnmSk+IG4/agOHzcMOdniE+2bLPsnfnAvvY9edHMDmfaoQ4VEg2Iv6zzn96iZvhWn0KQpEpI93l8L1lildM1O60b4rhVh9Hatd2bdy5B6kbR4xSliuGnG1GxcE9IPrqPymoTWYYjAO9mVEoPsk7KHQ9D896f8n4pZxKEoWNKx6K9OtaPfH7Rn9sn9lf6lsKkBTZ3AIN/KmPDcVoISnENap36+42NNGKwIWmACtPMRPw6j8qU884Wk9wlKoHdVsfFJ3HxoPjL8wVyj0Gm2wftMK/pTzSuT4RpJt6Hl42JZNxmG1FGIQUnYqHeT+qet6rFTjrS4OoHkCN7ddjRbA8QBwBDxi8Ej85/lqX03HaDyjLTLdRm+GUJChB8T+VZSVh+HWVpChBBuDJv8aypeov8AIb0v9ZFwGfdjikhwfZrOhU+cJPofgTQ7j7J0au1aASRz/UfPzoHxs4lKVJCpN5g/zwo29mwfwDOu61NifP8Acya0xTVNE5tNtM4/RhnylBzBO7plbc7i8KHvIPqancYYVSFJeT7SCFwN7QFD1Bj0pJ4cc7PMsMsGCtRQT1kFIn3j3VY3GJUpN4G+1+RpcntyWvIce4V8GvFOXsYpsEJMlGpKxsJEiDzmRVeZBi3GMY22o/fgHztb9KdOFFrcwSUxPZ6m9+STCef4dNKud4aMdhzGkh5ufVaQarB1cRJxupIbc6WoalHY3HS4pO4cxmnGKQdnBYeINvgTVj5olBRcTy/n851VmP7mMbKbSuP9QihifJNByri0zvxgyDI3IqP9G+adji0JmEOwg+BnuH32/wA1F+Jcv0gyZMdfOZ8bUiYZZbXKd0qkeYMiqxipQcSU5OM1I+iHGSTCBJUrmY3il7jfLZYIKQAPDlt8oo5jHS+pC0koR2aVJjaTeD4kEClvPX1anhqJBB9re1ufPyrHijuzVklaKgEgkdDFFcuXyPmPzqBmQh0xzv8Al+VScCrvp8/navR7R51Uxx4fzZTa0idunMdPSifH+TB1sPJi4kEeNK3ax7No57n+eVPGQ4rtsKpopBAkyTtzgX6yPWs+RcWpI043acWV1w1mpYdTPJQkdRNx+lW+3mIfQpSbpE3nadr8+VqpTPsP2bxItePUfz4VZP0a4jtGVzsi/lqt8xS/iI6UkNglUnFi/wAUYAEEpECZHUH+Wo1w+5/1DBracKiUApVJ2j2VbxYjpuJ50UzVgaiko0pifMHw670q8MPjC47szq0OgpgH71o+MfGipcofaOceMvpkjKMzcW2WHDLrCilXOR18ZHyotiMMVNwfZIuOc+XhQfOG/quatLI+ze7qp2J2B9+n3Gj+ZZiiSE3EWtb0qcpU1S72VhG078aIvC+PUhRa1EPNXbJvKOYPUDp06RVhoeTjmVagmbpWg/GetoPlFVLnGMKHEYgCChQ1CNxsbHrTY7jlMFOJQoltYGsC50bg25p3HhI51LJHdryNHa+0cSkYTE9jiVFbS5DC1SQD+BZPMcjz53uYnE2SIdJcYhK+Y5K8x18d/OmLiBtvG4bSsg6x3SORsUqB87etIfC+eLaeOGxBJWDAUfvDYev6U+Pk/dHtAnX5ZeThlealpRQolPVJ5HafLxprw2LKke4ED+eND+Kcg7ZPaNzrTsY+HiKC8M5uRLarLSYIJ5VRxUlyQqk4vi/2DmdZWHW9Kue19jy9QaSWCtK+zUYcQbKHMciDViuuSkGPynelTiTBlQDiRC0bHqOYpsb8E8sfIz8O8T9mOyxBEkWV+SuU/A0xLdbd9kAzvMWAjY1TrOJDiZnw/ajmTZ2W4bcJ0j2VDcDpQni8o6GRPTGXMcEkkyklO951DofLx3HjSxm+S9n30KCgb+I/arFwgQ4hKgrVFiJv4en7UAzLAlCtYSdM3T+nn0jy8ZRk09FpRUlsUMNmzyEhKVWG1z51lF3csZUSoKIBvb/kVlNyxvwLwyfIl8V4oKPd69d6fcDhEs5QwVAanG9XjCiSn3A286rDD4VeJxCG0+0tYTPSeZ8hf0NWZxy8EaG0kaUJCQBySkACfdV5r8sTPF9yFzIcPrxuFH/9evJKSo/KnnjF8pRuLTFucR+fxpT4DH/ddrAIaQo3GylAgdPuhY9RXvF+ZLIWSo9Lbcz+lZ8i5ZEjRj1BsZOAFxh5GynFkWNtgeXIgj3Uu5o4HMayOXaA/wClWr8qauGsH2GDZCgdXZyR0KiVnw3VFAMuaDmYaxA7NK1f7dP/ALCin7mzvCQxPrBBGw2PXkPGq6zhMYlv/wC1H/kKsZ5wmVEaQdvOq4zpycQ1eftkfOnx9i5ehr4vbSJEKJSYM8utVm8kdor+chVkcWPKMlV7G8eU0iZNgPrOLQ1+NQB8EgSr3JBqmLSJ5tui6eG1FWGYJBs0hUde6KVc2f8AtXiIKQCPIySY57RTil1LaFACwEQDyG0Rf/ikvijSEykC5v1PPnUsarZSZXecWcBHMfmabfosyhvE4hZdTrDaUkJPsySRKhziLDa9JeaOy6fC1WR9CiIVinCCQEoAHUyo7+FvfVczaxNohj3ko68d5chpStCQPAACN+la/RcdYe1KMhaUjYe0J+Yj/N7s48xBWqecRA5ATUX6NsQUM4pQEy4CP8sX8YKxb9KjG/SovKvUA/HWHAW4AZKVb9bA8vWin0Ovkuvt8i2Ff6VfvQLit7Up2d5Ph8KMfQyn7d9R2DQE+ap/9TVZf8WyS/5dFgY4IVIO8ePIGq64tRoeSsSNLgUPfVorQlUmZt8arXjgQZ/liKlh0Vy9GfSHig4y2tKpUghQteDYflR/sQ4w2pIHsg732mx60pcRgDD2G6U/+IMfnTblEjCtTzQn/wARXTWlQ2N+52B82dC29KgZ5z0iP0orwY922B7MwS2pSCeZgyD7iPdULNmJSSCLC4/nr8Kg8BYwpdxLUWJSoecEH5CjkVwteARdToY+GsT3HGJhTSgUyJOhUwPQgj0FKvH2EhYdRZaQDI3tv+vvong8WWMeytYgLKm1dII1D3FI99SeNlBxYI2IiY3oQTjk10xpvljd+A7wTmwxGDSRGvZQN9t/28xSXxrguxxHboF0nvAc08/Ub1C+jrMVM4ksTZSrT7j7xB/y065+GndQnvdeX83opcMr+GJ+fGvlHmSuF5sSZt3ekESI+XrUDHsK57Hlv/DXDg3HhlLjKrlCrdSg+z7rj/LRXFQsk360quM38FKU4fZXOOw/YvH8K/nUmJsaOcS5fqbIiCLjzH60uYPEygdRY9a1p2rMUo8XQycNZwptYSTtAHimZI8TuRVvdk2puCEmQJne4+FUIDz/AGirDyXiTWwNXeWDeLbchHhefGsmeNe5GjC+XtN8bkAC1BKlgTsCayiDedJIBK0zH4ayo8/ovwK1+jbLdOvFLiQCloHqfaV6DujzPSteIMRrVtHn8qYsxWlpKW2hpQgQB5WHr86FZVgfrWISlXs+0vwSPa9/s+vhWnlvmyHCo8UG+GcGMPge1WmVuy4QeSPu28QAfU0ttYdWJxSEqFk/aODyNknzMCOk058WY9IbKQIAuY8D3U+/4A9aH5JhkstSv/EcVqWeYMGEztZM2vck9KlF9yfbKtaUTbOs1ICjrT/baRG4H71y4Jup9yJslA8z31+4BHvpb4gxyYMc1Enc2knc7nr405cC4Xs8AhRsp1SlnrBIj/aE1SaqIkXcjpj16UqKjvf31X+Bw5fxzCAJJd1R4J735c6dOJHkgb/z9aVuCEa8eFyYaQTI3lVgL84J91Fai2Ce5JBDiUKSDPjFwbH86g8CIS2tzELN1dxAAuR94+EkAT51J4gSt3ElpOo6lGbEQIk2IHsgHwo81jMGhlCPq+js7QLk85JIFzzm8/C+HG5Rtp19Ec01GVJ7+yQ9nrMEd4SOY/c+dKGfZn2i+6ruC/5fKp2YYrDqStSUlKzsDYARygx6Um5k7pRHNRvRlCK6TX6irJLttP8AQGpXqWVHmZq4PouR2eCUsDvOLUr0EJA/2E+tU/g2StQSkSpRCUjxNhV9YBpGGw4bAns0BM+P67/Gs/4p6USv4VW22JnHDwSCefP3VnC+WLRgkK1QXCXCI8UlMnlKUj30LztJxeKSyDAUZWfwoF1Hwt8SBTI9mYUghMJSgwkdExCbelGpKFoa4udMSuLm9ClC5HU7360f4IaLGXuPbKfXpRG8JtI8Z1fClvNdWJfbYaErWoJA8dr+F5PgKtTG8PNKSxhW3kgsN6SmxJ5qMSIMyT6VoxcbXPrtmbJbb4d9EnHYr6rh0AypSRAvdSvEnlz/AIKrDiHNC9IUkAkiB5kUfzPInmyIUCmfaB26nSfATbwoPg8OHcYyhEABUnV+FIkk+dGUccFadvuwqU5OmqCfFDH/AGugJuUgARBmwAphxOKDSEtiJAAmo/EKwX0mxCIWoQI1J7w2uQVFO/Woq8MgslS1EuK8dj5c6hihFxub1f8Av4L5Jy5VBbojZg6NIVF9z870O4KV/wB08f6Ej3muCsQQFgnYH9K68AtEuPqBj2RPkCabNj9OLQmPJzlFk/jGwaVzS4g/7xTFnGVAtkiZ38NqV+MiT2aDclaB/uFO+MUYAt3jWVtpRr7NSS5Sv6Kjns8wbMxKkiemru1YeNTzER/Vz5/nSNxQz/37QFiVpH++nrFPJBKVCbyDYxI+VWybpohi1yQvIOnGIJt2gKfUd4fn76cX8wbSRAuOQ/OkbiV8JLa0WLak/kJ+NNuBwH2ck3tHqZtbp1oTSdNjY21aR0zJ5tYMJsRv0N7RVbZgx2OIIHsruPX9/nVlO4VKTCVWVyIO/nFI/FuHEao9k/PpT4nWkTzK1bIqQQJFTMpeIWADpKiB77T8ahYNYWkGf+akBelQVzBB9xp5q1RKEuLssZPCoIkqTPmayiDAlKTAukdelZWLZtsrLNcfKonflTxwzk5wzMq/xnIUq9x+FHpMnxJrKyqZtJITE7bI31EvOFxU9m2TBIJBWNyTtCfmPChWb4tKZKbjeQbeYGxJ61lZQgrGlLwJOKZOIfbZTu4sDyBNz6C/pVw4wJabCAI0pASOgAAA+Ve1lUm+hMfllfcR46SQIqX9Hj/YJOIIkKWVECJKQNIufEH31lZTuKaSEv3X+odw+LUUuFLZL7xJW4baW5nQ3vaLFR58tqDYTFs6VtPQBqmd5j7sjy8jWVlboRT5Y1pL+TJOTVZHtsVsWtK3TonQnrS9mGI1rPQWFZWVGTuTsP8A1X2N/wBGmUS6rELB0tWR4rI/9R8VCnbiLHdm0oEwI28Y/SsrK8+fuy7PRxrhi0L+WZC+ltbqwElz2pIkJFwI+JHWOlCsXjuz7SfQdIkfCsrK24cjyRcWtIx5oenJSXbD/wBGfC5KF450KGoFLPUJ+8sc73SIvGrqDRXMeGnGx2zLitQkxsq55Hmd7VlZQWecJaCsMZx2AHc4WtC0OklYuCY29PSun0fYJSsQvEGIu2mfABThFtxITP8AXWVlD8Rq2vJ2HdWEs3Kdau1VJsbfhFgCAOvlyqGvGpKJklOx6j+flWVlWeCK/Dxl+n9ixzP13H/aFnNW4Grkbe7ejXBcIw8kXdUpU/AfBNe1lZs0m4JMthSWRmmZJ7XHYZuSYXrPkjvfGAPWnV1pI70mbE/H/isrKyy7ivo0x/7P7K2UyXs1ZROygSekSqfhTVmIGoqk7mJ6cqysrVLtGaPUv1FXigS0rwp8y1xPYIWqTLYIA5yB15xWVlJk6Q2P8z/QmM9lAWCCCOkRPSBvS1xRgRpUBcKHdP8APCvayhHTGntCFlS90n+cjRELtWVlazEWdleP0stglMhCZlQ6CvaysrKbEtH/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ZA">
              <a:solidFill>
                <a:prstClr val="black"/>
              </a:solidFill>
              <a:cs typeface="Arial" pitchFamily="34" charset="0"/>
            </a:endParaRPr>
          </a:p>
        </p:txBody>
      </p:sp>
      <p:sp>
        <p:nvSpPr>
          <p:cNvPr id="81926" name="AutoShape 6" descr="data:image/jpeg;base64,/9j/4AAQSkZJRgABAQAAAQABAAD/2wCEAAkGBxQQEhUUEhQUFBQWFBQYGBYXGBwfGBgaGBcdHBgVHxYYHCggGRolGxYXITEiJSkrLy4uGB8zODMsNyotLisBCgoKDg0OGxAQGywkICQsLCwuLCwsLCwsLCwsLCwsLC8sLCw0LCwsLCwsLCwsLCwsLCwsLCwsLCwsLCwsLCwsLP/AABEIARMAtwMBIgACEQEDEQH/xAAcAAEAAgMBAQEAAAAAAAAAAAAABQYDBAcCAQj/xABEEAACAQIEAwUDCgQDBwUAAAABAgMAEQQSITEFBkETIlFhcTKBkQcUI0JSYqGxwfAzcoLRNLPhFUNzdJKi8SVTY7LC/8QAGAEBAAMBAAAAAAAAAAAAAAAAAAECAwT/xAAiEQEBAQABBQACAwEAAAAAAAAAAQIRAxIhMUEyUQQiYXH/2gAMAwEAAhEDEQA/AOUUpSqpKV6jjLEBQWJ2Cgkn0A1NfGFiQQQRuDuPdQfKUpQKUqW4dwYsoeQhFb2b6X0vmPggtv8AsxbwtnN1eIw8L4WZiMzCNCQMx6k9FHU/6Cuw8q8MghCsqiNIywF1s7uRlMju2p02AsPXQCp8I7NEMhWMWAYsdFAI2zEaa37oG1tLmprDcZgKCacns07yu6Mq3B7oSMjfQW0ufPesrrl066UxF9kmCj9a5/zX8pCQ3jwpEsmoL/7tT6j2z6aedVPmTnDEcRYwwK6wnTIuruPFyNh5beN688F5FkksZz2a/ZXVvjsv41PjPtz+b6QWIxmJx0gDNJM5Oi9B6Lso86v/ACfyMIiJcRZpBqF+qnn95vPp+NTvB+EQ4VcsahfE/WPqx1NeeNcwxYVbyMB4KPaPov67Vlrq8+I0nT481L4nErEpsQoAvfoB1P8ArXLub+cTPeKAkR7M/V/IeC+fX03iuY+Z5cYbexF0QHfzY9fTb13qDrTHT481Te/kKUpWzMpSlApSlB6TelE3pQeaUpQbXC+IyYWVJoWyyIbg7jaxBHUEEgjzrp2E5g4dxYBcXGkM+1jorHxSTT4XB8jvXJ6EVXWZUzXDqmO+TCFtYZXXyOoHxF/xqDxPyaTr7EqN6qV/K9V7hPM+KwthFM2UfUfvJ6ANqo/lIq88C54xGJjlBiRcqH6RT9byjYH4lrDS9Za78/WuZnd4VKLlt4pHEnZuY7XAY5bk2sSQLkXBtf8AtU7wvhKEGSYN3QLZ7ZQWN7iMG5XW+pF73rX7WWTOYQyrY3bUnUam+7OQCSR57CpDFRQww5lkyxx3AZgWZnNiGCGw2Og8yfEVS26dsxOnOIk5VWYKsSCQSeza4UgEakj6oAub72A6itnGcoLOytOzOFHdQd1F9FFvxqucP52wuGWyRzyH6ztlux8SS9/dXjGfKc7XEcCgdC7k/wDaoH51Pbv45up1c6XXB8Iii7sahV6WAA/KvPFuLQYVbyyInle7H0Uak+grlOP5txc2hmKL9mPuj4jvfjUIxuSTqTuTuffUzo2+6yvUnxc+Oc9s91w65B/7j6sfRdh77+lU+eZpGLOxZjuWNz8TXila5xnPpTWrfZSlKuqUpSgUpSgUpSg9JvSib0oPNKUoFKUoMuFwzStlQEnf0A3NdDwPB1WOOwCkBTlba9+8zaa7aHXc6daiOWMF2MMssi5fYtmDZj1Cr0A8SdwfSs2F4k4bOZCqhgSLa2bQ2Fjew91YbvLv/j47Jz9Svz0wkrM6A5MxYb3bwBBvYEHz1PiKo/H+LHEvp7AJIHiTu5F9z+AqT5v4wshyRWs+V5GG5OUWB89LmwA1Gg1qsVbGftY9frd39YUpStXMUpSgUpSgUpSgUpSgUpSgUpSg9JvSib0oPNKUoFb/AATh5xEyoNtz6DetCtjBYoxk2NrixqL6WxZNS1b+Y+MamJCOzUACw3y6X/Cq3NjtK1sROTWu7VWYjfXWvHEeSaUpV3MUpSgUpSgUpSgUpSgUpSgUpSgUpSg9JvSib0oPNKUoFKUoPqm1fKUoFKUoFKUoFKUoFKUoFKUoFKUoFKUoFKUoPSb0om9KDzSlKBSle0hZgSFYhRckAkAeJI2HmaDxW1wlA2IhVgCrTQqQdiGkUEfAmsAiYqWCtlBsWscoO9s217dK+xq4GdQ4A1DrcWsd8w2setBMYTDIcdPGVXIo4lZSBYdjBO0Zt91o0PnbW9zfah4dE2Hgdsub5lj5tNO1kgkcRqdjYKuYgbiM+ZqDiWc/SKJ7sHvIoe7DaTvjcWuG18b19aOcWBE47MXAIf6ME3uAfYBJv0vfzqBOcu8Pil+bM6qTIeIqykaMsGFEkcth7NpGK6b9n/NfzgosNLFMwtH2cOCDSsmYCR5lSaVEN+6VNspG9yAvSETtgVde2BIKq4zgkG91VhuO8dB9o+NBHMgawmRbgPo4F76Bul82wPWgkOAok+JEMsap86AjSw0hkmt2Mig65cxW4v7LnrYjAY4zhGnW2f5xHCAQO7H2LOHK2sWdlOpv7DCtaXt1btW7YOCp7Vs4a/1G7Q630FjfppWPD9oTaPOWO4S5J9y6mpE7xDARxw4kqozL/sxgCLmI4jDvJNFc62DhV11GUDe99vgeBhlC9oiNm4hhoLWsSssMl4wy+wS4XvfVtfxBq8TyBiFL5m0YAm7a3sQNW11161kCzgEATAKwZgM4CsDo5H1WBO51F6DUCkaNuND6jf8AGvtZuykdvZkdm12Ys3n4t614kgdRmZGC3tmKkLe17ZiLXtrag8Ur3Jh3UXZGA2uVIF97XI3tSOFmBKqzAbkKSB6kDTpv40Q8UrIMM9gcj2b2TlNm9DbX3V9bCSAEmOQBSAxKMApJsASRob6WNBipWSTDOouyOo01KkDvezqR16eNY6Jek3pRN6UHmlKufLXJyY3CGUOyy5nHTKMpsARa5B0O/Wot4OFMqwcj4xIsSBL/AAZl+by/8Oc9mxPkCwb+mtKHl/EvKYUjzzAkdmrpnNhckIWDFba3ttXj/Z0ylou4GzFWQzQ5swNipBe4IItagnsbhhDw14JTpDxeOOVl6lcPL2hFuo1A/lFOILbjirGBlGNgSNV9jscyKigbdmYSNNipPQ1C8XwuLwv0OJEsYf6Xs3OjE3Ha2uQW9oZt960RiHtlDMRbIALk2OmQdcp2yjTXbWgs/BZFOJx6xNeBMBxdYNbgRHOyW8jmv761OCzF8HxDtGYhcNg0B3IVcbFlUAkaC9t9B6WqKmWfByyRNnhlXNHIoOtiO8hKmzKQdrkEHqKcP7Z80cTfxCqlM6r2hLDKuVmGfvAEDWxt1tQTsgHzbhGUkj51i9xY/wCJg6AmsHNhU4rGrD2mc4ziHbi91MSTo8Z0AsA6uddb5ddRWF+FY5JEw7KyyobxwGWPtFLWN1iL5gTYHQa2BrQxWNxCNKkjTI7EiZXzK7EnMRIDYsSe93t96C4S94sifxH5ew472qFEgjkcZdCJMsZym5APSoL5Oj/6nhf55P8AJkrBg8JjprzxF37CMXkWZPoY8pADHP8ARpkDCzWFgwta4rBDg8VCpxMYcKpsZ4XVwhPjJExyX8yN7UGpwGIl4WAOVZsMCegLP3R6nK3/AEmr3FBF2/GWxDMMPJJmMkfeORuIKQwGlxqL21te2tVXluZpZ4onlZYRJ2jD6gKKxzFBpe3dvbTMacTxEih7Zos5OZVJyFWYMFtsVuFIB6gdRS3y0zjnNqX5Z4dJhuNYSOUqx7aNkdP4ckbKezkjI0MZXa21iNwar+Ca4gGGR2C9g8sbd5WmEzrGDYAEFJFUDrmbzrd4PheIYjJ817WUwrdBFKpaEMd1UPmiufIa1GQY6awRJWQFlbKH7Ncyaq5JKgMvQnUHajNMY9cLiIMRNhWnhZWimlw0uV0bNJ2YaOdbElGnOji5DHzrHy/b5nxLMSB2OE2Fz/jIuhI/OozHrMB9KwNyrWEiMWJW6uQjEm6m4Y/a311+cP7dhIkOfKVBlsQEyg3BkZiFC5gLZja4FtbVIsE1vm3B8pJHzrF7ix/xMPQE/nWvzcVOKxqw9pnOM4gZxe6mNZ0aM6AaB1c663t4itLC4XFy5EhzTdmbokMiSlLkXYJEzFRcC7WtcC52rVm4hODIGkkBcsJe9q5zXYOfr94XN7661AumI1aRE/iPy/h/a1QokEcjgKLESZYzlNyAelc/qULYrMkhkKOEAQvPHG4QrlAAkdWEZTQAjKVNhcGtTiGAlgYLPG8bsMwDqQSCxGYA7glW12NqQYI96UTelSh8q+fJZxbs3khOzd8Dx+q/4Zfxqh1scOxjQSpIu6m9vEbFfeCR76izmJjtkiQ4TFQY+TRYmyO46LKDGCfuguG8heuX4rgcmKx2Myq/ZrLjpXkynKqo0jg5tu8QAP5qt3MPEhLw6Qqbq4hIPl2qEf2+HhX3HcNmw8UeJw7SMkmD7OaEMcrLJAVuFJtdSQ39Pxrm+E2eXN8bxJ5kgVzfsIuyUnfJnZ1X0XOVHkBWTgsnZSdvYH5uBIoIuDIGAhB/rIcjqI2rX+ZsIRN9QytEP5lRWb4B1+NbJlEUKIY0cyHtWz5xYDMkQ+jkXp2ra9JFqyFz+WLBpJJhuIw/wsbAhJ++qgi/mYyot/8AGapXL/8Ai8L/AM1h/wDOWr/y8/8AtXgmKwgRRNg2E8KrmPd1awzsxJP0yb6Z1rn/AC6b4vC/8zhv81aQW35YMHLLxeZYkdmKwBcoJObs1tqNtba9K9/LNxKCfFwiFkkkjgCTyIQVL30TMNyvev4ZrdCB5+WDGypxabJLIlkhtldlsezGosdDXr5ScDG2E4bjlVVlxMA7cqAA7hEOfKNA1y9z108KifBk+TIX4fxwDU/Ml/y8RT5IphhJcTPivo8J81ZJDILLIxdcqBSPpGyiQZRc6260+TFyuA42QSCMEpBG4IjxGt60/ktxZmx6YbEEzwYhJUeOUlkusbOrWa9mBSwI11p+xB8rQB5JrXUCCQgX2GZbAka7Vk5jwbRd1rW1ZSDcEE7jw06VJcI4csU/EoQdIWkjW+twkzIL+JsorV5owjxogkjyEA21B3JuLjfW/wCutRfydWfHRYOT+PycPc4iPXLNAHX7aFZs6e8ajwIU9KnflU4DGrx8QwvewmNAe4GiSsMxFumYXax2YONNBVMh/gS/8XD/AP1mq9/JjxWPExS8IxZ+hxAYwN1jl9ogX0BuM6/eUjXNarX9uVQ+JXziwJPYYSwG5PzWKwq6fKbw5eHR4Ph8Z9mL5xOR/vZmJQSHxAySBR0BqsczYJ8Hi3ia3aQLhl+6Wjw8Qv6EirZ8suJTFS4PGxG8WIwmVfIxyMWU/eBmsR0Kmgo3DMc+HmjmjJDxOrqR4qb29CLgjqCRWxgZonxsbzACFsWjyBthG0wLg+Iyk3rNypw2PF4qHDyCUdrIFzo6jKLXvkaJrnQ/WFbHHuXxHj5cFhu0do2kUF2UlykfaWAVFykgEAa3JG1SJ3nb5PsdHiJpo4mxMMskkqyRd42diwBjHeuL2uAR51TuIYx5BEkl7wRdiA18wUSO4Ug6i3a5bdAoqQ4BzjjcEAMNiZFQbRmzR28AjghR/LarXz5xdOJcLwuNkjSPF/OWw7lRYOqxsxOupW4Qi98pJHU1Hkc7j3pRN6VKClKUSsfLGKWVThJWKo5uhFvavcrcg2uRced/Guq8JcdmsTOwVVVVNlvYCwB7u9gPWuDg+GnmN/W9dK5Q5g+cJlc/SqO8PtD7Y/XwPrWe+Z5Wz58NrnLlmbsEWM9vHFJLII2AUntbF7NEE6jNY63620rmnEMUJWv2aRkAKQufZFCqtnY2sFA92td4wON0s2oqrc8cjriLz4ayydR0f18G86nOi5UPlTmqXhkhlw6RGQoyEyZyCpINiquBuo1rSg4mscqyrh4QyurqoMmRWVswsvabXtpfYVpYiFo2KOpVlNip3FY6uqmOZuYX4hM080cSysFBaPOBZRYDKzkbCsr80O+Djwc0ccscLFoWYuHQm91zIwzJ3jpofPQWgqUE/wAF5pfBw4iGKGEpiohHMW7QsyhWGhEgCm0jbDrUbw/ij4adMRABG8bBkAuQDaxBzEkggkHXYnatKvlBe+Ccw9viMRP2ESSyAO+UtlZtbsFcsFFzm661Mc52cMcuoZ11N9r/AABJuKpfJJvigpzFWWxy72zKTt929WnFOrs5Vifo4rjXuMV1W53NxvYb2rHX5OvEl6XP6UYYtUVozDGwzKSS0lyUzAHRwB7bbCtKOQqwZSVZSGVgdVINwQehBAPurY4jFlc3661q1tHJfaQ49xZ8biJMRIFDyZC2Xa6xqhIHS+W9ul684XijpEYWAkgZs/Zveyva3aIwIKPbTTQjcNpWjSgmeGceOEbtMLEsc1iBM7do6AixyAqqKSLi5VjYmxF6x4fmGdMYMbmV8QGL5mUWLFMmYqthsb6W1qKpQSOK4hFKxd8OqsxJYQuUjJO57NlfL6KQPACsWP4k8wjU5VjiUrHGl8iBjdiLkksx1LEknToABp1I8A4O+NnWGPS+rN0RRux/IDqSBS8QbnKvLcuPchO5GntyEXANtFA0zMdNOg18AVdj4Zh4cFEqRiyJoBfVidySOpvcnzA60rnvU1fV4a9sntwKvlKV0MSsuExLROHQ5WU3B/TzHlWGlEuscrcwJik+y49pOo+8PFTVrwOKtodQelcBwmKeFw8bFWXYj8vMeVdN5a5nTFLlNklA1Tx+8viPLcfjWOs9vmNJeVh5n5Rhxy3tZwO667jyPiPWuP8AHOAzYNiJFut9HA7p/sf3rXZoOIFetbMnZYhSsirqLG40NTnSLl+fKV0PmD5Ozq+GNvuHb3HpVDxuDkhbLIhRvP8AQ9a0l5UYKUpUiW5SmCYyC5sGfsyfDtVMd/cXB91dAj4eO3xSLosZRcoA1yrYNcWsdMx82rlQYjVTZgbg+BGoPxru2AnVoTiLBRiGSUMRm1kABGUajRV/YrHq+5XR0df1uXJeaMOVYG2g7v5/2/GoKr1zPhxJGCAVDKGAPS+o1G9UWtMXmMdzilKUqyhSlKAB7/Ib+lq7PyhwReH4a7gds9mkPnbSO/goJHqSetUn5MuBfOMT2zi8cFiPBpT7A/p1b1C+NXXmvidu6NhpWHV1ze1ticTlB828x5B3dSTYfmT+/GlUPieLMst+guB+ppWmcTjypdXlNpyPiX9js2H86j3WOxrDPyPj11+bSMPFLMP+wm3vonHWvuPf/epbAcwTxW7KZlB9T+GtR3We3XP4+d/jVQxeAlhNpI3Q/eBH51q10l+a3kukyiUi4By6m3uH5V4w/D8JOrM8LB19pFUg230K/W916mbRr+JZOZXOa9RuVIKkgg3BGhB8b1bMXyzFJY4cld+4573oT4jwqExfL+IjOsTEa6rqNPSrTUrDfQ3n3Fi4FzheyYmwOwk6H+YdD57elW/D4rwNcemiZCVcFWHQixqS4Px2TDWA7yfYPT+U/V/KqXH2KzXyuuQ8SI0bUVmxGFgxIyyKrA+IqncL4/FPoDZvsNo3u8fdUrHPY6dKpzYtxEbxn5N1JJgkyeCtqvpfcfjVK4py9iMNftImsPrLqvxH611VOJ2tr0rHNxfpYW8On41ebV7XGq6r8nGM+c4RYCe9h5Scp1zIczJ7szEW8F+EPxLheHmJPZhSdyht+FOUEGDxfcfuyDIVPU3unvv3f6zUb41E45zpMT4ftMO5y91Scp8jchddiBYfD0HNeJwZHPgdf712nAQNNgnBXKX7UgerEjW2ouffXM+OYEsitaxZQw94vb4VHTq/Wz5tVelfcp8DXy9bOcoTalTHKGA+cYuJT7Ktnb0TX4Fso99LeJymeXVOWcF8wwSIRZ7F5P531I9wsvooqi81cRJzG+vT31eOY8XZSL1yvjspZ7DXrXN05zea23eIi496VsYfByMdEY+40rp5YvSMCdRWzhsQFOtx4VpJibdBXsYpT7Sn3Gq2cunp9WZ88pWXGu5v2p08vhrX1cZilf2rlj7TAWNhtppaomOUdGK+HT8aleEOACzMjHwJ6euwPp8apZw6M9Wbvvj/AJW2izgXZVVgRqdhrpc7G2vW/wAKl8PjMShN1BS6liGzD1CsN/eNq1X4gbDZlNgADrv5/wBredTOGZhGpjYA21U+y3kDa6em3urPW+G3b/rZSLD4wHNGvjcrqPAHcn1v42qGx3ISSnNA+UX1GpUeI8QR4X+FbUPEEdiuUo2lyrWZSDvYnK63vcaflUlhsVcjI4LCy50FswB1BH1W6ZSCPCxNUmtRGsY17jnPF+XJ8Lqy5kB9tb2FvHS6/l519wHMUsejfSL5+1/1dffeuyQSrMveUHpcDXTQ3H6b1XOP/J4k6mTD5Vf7vsn1XofStc9Tnxpx9Tocec1V8Jx5H65T4H961tPxMCqnxbg02FbLNGV1sDup9GGla0eIYbE1fsnxh3We1qlx1aMuI6gkH961DfOid6+Ge9T2o7ncuWOMjFwo49rZx4OBqPQ7jyNRPM/CVEQyLa17ehNUz5PuOdhiBG5tHNZfIP8AVPvvb3jwrquKw2dRe5uNLDb1P761jZ21rL3Ry/gnEEikMTgHw8R5VbVGFcd6MH3CqdzVw8xuXCMpHUnX8z41q8N44QO8avZz5inpeTwnBEfwR8BWHgeEgSWR4UCAWXQe8+7b4VVsXx0kWU1P8AfJhgx3bMx95sPwAquueEzjlg5mxtyQKqUb96/nW/xjE3YmtHhODeZwqD1PQVfPiK3zVl4VdiAB06Uq0cD4QIVA3PU9TSsru/GnbHFKUpXU5ylKUG1heISR6K2ngRcVL4bmawAdLHqyW18yh0OmmljVer5VbjN9tc9befroUWIwuLAVX1J1DaEHxsenS48vdliwZichc6P9pQbd3a631XQDfXyN65xUrgOYJ4QQrXB+1qenU+grO9Lj03n8nn8nUuG8aB/ip2cug7mbK/QWtta40N7a+IJm+HziQkxk5h3WYaMLH2T8evjcb3rnOH5jhxKjNljmHRtFe3RX+qfXT86n4oGU9ojZWI7siAXv9qw3XU5lOh3tfWs7nhPdKuOLjScFJVDKd8wBHvB3Fc+5m+TjRpMGdRqYSdD/ACMdvQ6elWXD8QlK3YZ3se0jU6sB/vYm0HqNNT0Ohm+HYgSKGBuNLHYn1HRuh/YqZzFNyX2/PE0bIxVgVZTYqRYg+BB2rxeu680cpQY8FmGSQDuyqO96MPrDyPuIrjnHuBTYKTJMuh9lx7DjxB8fEHUfjW+dSue54R166XwDmyTExRRFSzLZJfvg3CksCMtwN/G9cyrYweLaJrqxF7A2NjoQR8CAfdTee6LdPXbry6tLyyQs0bgkAjKSb3X6tzvmANtfAWrm3EeHmJiPPf8A0rp3L8HzvDxF3Nw4kRkIuDfvLc3DKRcEHz63rS5z5eVu+B3ra2/XxtWONcXituply4yWro+Kxaw4aNOojQfBa5/icNla3mL+n/ir5h+GiQh5O8DYhRqCOhJ6ir7+McoTAcKkxbX1WO+rePkPGr/wbhMeHUBRb8z50wSDTy2rLjcakSl5GCqouSdh+/1rLVtaScN/twupIA8Tt8aVyHmjmZ8a2RbrADovVj9pv0HT12VfPRvHmq3qfpXqUpW7Er5SlElKzNhmG4P71/KsZUjoaJ4seaUpRBW/w/i80FsjmwN8pOnw6VoUoL/wrmGPEFc90lVswIOt9LgHqDaxB6aVccHiNcyHKWILaaG21wPLrvoL3tXD6sPA+Z3hIWS7L49R/es9Y/S81+3ao8XfwrDxLhkeJjaOZA6HcHp4MD0I8RVXwfGQ4DKQQasXDOJBtzrWdi0rkfNfKUuBYsLyQX0kttfYOBsel9j5E2quV+kZsOsiFWAZWBBUjQg7gg7i1cx5h5IjwpzxqzRkn2jfJc6L5jwJ18dd756n7VuP0hOR+Y2wkmRrmFzr9xujjoBtf4+vYJoVnFjYjKP6gdj6GuN4jCZemlWbk3mJlZIZG0W/Z3NgdNIyfH7J87a6VTc58xfF+VAcy8PaCRriyA7E6hSe6fMHXX7p8K88vcb7BuzkJ7I7fcv/APn/AM1e+ceHpjY1Ze7Itu63dJUkZlHwBBHgNbGuXYnDNE7xuDdTp5jodKvm908o3OLy6Dj+Ox4dAzNfS4C6lr9R0t51z/j3HJMY937qA91AdB5n7TefwtWk7mxHSsFWziRS65ek3pRN6VdR8pQ18oFDSlErF88litnTMrRhlzKLMLbgruLefwrEeIR21wzX8nNrdOnpWpDiLogVbMt7kN7Xnl6G1hceFDNfcfDzP+tUdOdc/Uk02HZRlikuG2Dg30+yRcjroNL1hRMKyltRr7JIB0ANxdfPx6aVhhmAN9yCCL+XT9+FbmGhRoyxaEG9gHZgyjx00O+1jf3WqOVrGaHhEMih1R8pvYkNb1upsfD96eY+FxA2KqdepYW/KsCYMECzxZlYg23FtDdtARpfUe+tnshcASZiALC4BsTpZtdf34VFqvbl8HDITsv4msU3DkXZRW2EtHmDM1ibZW3BPget/CsLIHFyW9CdR/ao5UuY18NM0B7u3h0NWPhvF76g+o8KrzxL4e/rWr2vZtfMAfWp9qOrcO41cVOwTJMpVgCCLEHwrlXCOLq+x1G4/WrZw3iFrEGqWLSorm3gowveJ+iY91idj9gnx8PH41QsVjVv3NfPpXdJI4sbC0MwDI4sR18iD0INiD4iuH8zcDfAYhoX1G6P0dD7LeuliOhB8qt0/Pio3/iwcoczgMseIZtCezNxlOYWKNfYXsQdNR567fM+ARiMuUHUgCwNje/u6+41z81bcRjMyoH6ZWVuq+XmvlU6zxeYmb7pxVbxcWVrVr1McShG4NwdiNR6XqIatJWVgg1pWSLelSMVfK+0ogr5X2vlEvoNq9dofGvFKDJ2pr7258BWKlOE81nXEb3UH3kflWweIjQdmgGugLAH1F60KVHET3VtS4vMLZEX0uP1/dq9HiUhFs3vtr8TWnSnER3Vkadjux+NY6UqUPcMpQhlNiKuPBeLBx4EbiqckZbatzDDIbjfxqupKmOpcL4oARrW3zXwpeJ4bKLdtHdoW8+sZP2WAHoQD0rnmExx3q1cG4z0JrKzjzF+XLWUgkEEEEgg7gjQgjoQasccOfDxsPs2/wCk2/Stz5QeGDOMUm0htIB0e2j/ANQFj5j71eeVHEmHdOqPf3MP7g1bd/rKjM88IOUNa19K0GFt6ncZBYmonGx2IPjV81Wxjg3pXrCMA2tKlDBSvtKlD5SvtKD5SvtfKBSlKBSlKBSssGGd/ZUn9+NSuF4Ax1kNvIb/ABqLZE8VDxoWNlBJ8BUtg+C31kP9I/Vv7fGpzC4JYxZVA/P41kmawql0tMojEYcAWAsBUc+lS8rXqGxk4vpqfwqYV9SbIb1JQYq2t6rzG+9bGFltpU2I5XbD4pZ42ik9lxb08D6g2PuqE5SYw4l4X0JDKf5kNx7rZjWthpyK98RxGSWLELuCM3mV/utx7qpc8yxaXzysPFMDc3qu8RwfcPiNaumIs4uNQQCD4g1D4lN6rmraikpvStjGQdnIR03Hodv7e6lbskhx/BpGe4tveahqUqufSdeylKVZBSlKBSlKAKs/COHxlcxQE+ev50pWfUvhbCTtYaaV9FKVnGgxrSxZr5SrIqA4rK2bLfS21aFfKVrn0yvsr7elKlCSgrYxYvC3ll/Mf3NKVRZa+WGzYSO+tgw9wYgD4AV8lUUpWP2tfkVrmaMBoiBqQ4+FrfmaUpW+PTLXt//Z"/>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ZA">
              <a:solidFill>
                <a:prstClr val="black"/>
              </a:solidFill>
              <a:cs typeface="Arial" pitchFamily="34" charset="0"/>
            </a:endParaRPr>
          </a:p>
        </p:txBody>
      </p:sp>
      <p:pic>
        <p:nvPicPr>
          <p:cNvPr id="81927" name="Picture 8" descr="https://encrypted-tbn0.gstatic.com/images?q=tbn:ANd9GcTxHsfo0uc1EATSK2ULeqo9OYciJlb6ltCL0rCFDM74n24c9Rpv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4286250"/>
            <a:ext cx="2286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8" name="AutoShape 10" descr="data:image/jpeg;base64,/9j/4AAQSkZJRgABAQAAAQABAAD/2wCEAAkGBhQSERUUExQWFRUWGSAYGBgYGBkaGBoaGBoaGh8dGB4YGyYeGhwkHBYcHy8gIycqLCwsGB4xNTAqNSYrLCkBCQoKDgwOGg8PGiwkHx8sLCwsLCwsLCwpKSwsLCwsLCwsLCwsLCwsLCwsLCwsLCwpLCksLCwsKSwsLCwsLCwsLP/AABEIAJoBRgMBIgACEQEDEQH/xAAcAAACAgMBAQAAAAAAAAAAAAAEBQMGAQIHAAj/xAA/EAACAQIEAwYEAwgCAQQDAQABAhEDIQAEEjEFQVEGEyJhcYEykaGxB8HwFCNCUmJy0eEV8YIzkrLCJKLSFv/EABgBAAMBAQAAAAAAAAAAAAAAAAABAgME/8QAIREAAgIDAAMBAQEBAAAAAAAAAAECERIhMQMTQVEicTL/2gAMAwEAAhEDEQA/AHtPYeg+2M42pHwj0H2xtqxgM0OMAY3nGcAyOMZnG+oYsfCctryVRZVZfdjA/gNzhpWIrGPRi28L4b3VLMS9N5T+BpiA29vPEnDSwydPQ6UzJu+0amt6/wCMPELKcRj2LZw+oxzq63RyKZunwx09cVvNL43/ALj9zhNADkYwcX4s4FGGpqmkaw8SRA29sVLjHdms5pxpm0bTF48pnA1QC4HHsXLhtTVQRcs6I4HjVgJJ5zz35xhVSyDVc3pqKFMguAIEADb1t88PEBERjJEc8WzjUZmi7KPFRc+68z+f/jiKplf2yhTYf+ohCN6GL/ZvngxCyrTjAJO4xcK1cftdCinwUre+k/YfUnEnFa1Ud5FaiFg+C2uI223wYhZTZx5nJ88H8JT9/S/vX7jFxqhtdXvCjUAvwgSwsNwB6/TCSsDnVegHEGRzkGCL8o33wHV4RSMqy/FfexNyBuNji7cKyveZOsoKiXsWMAfBucb8D4S1JMwWekwKQNDaoIDTqOkRv98ZuDs6ITSiV7J8MUAGFiwAi4AFucR/vBZporGNMn0tG9h6jn1wfXfTw6kTAOvkCRMvtzw047llqk00IXMKmqnNpBkR8x+r4WDZef6VlszsoYdB4QDvYWHSB6DC6rloYs15v/aPh25np1jFszeTZqOTpkQZCvYWsAf8YG452mOVqd1SVVCgTIksSAeo674frvon5PwqS8MW7ViWIO0/FGxJm07kem2N8zxbSulCFEQAtgPTDvtBnaCpk846hEquBUXyuZAG+xmNwcF8er5qrTapkny2ZyxWDTChmA030wYY84kHlGNVCjFzsqnDc4urfbmeuGmZ41qhQZkfTl+eKB2f4oTm8uoMr31Mev7xcdb45mM4uaYU8xlEoADwOR3vwibFes89sViTkVQZ4K0E/X/OC/8AlREzyw54Fm61ThmXfKvSR2qMJq7Ea6ggWMkkC3QHAXGMtRzHGKOWiCKZevAKhyBIAneZuRytMixiGQnq8btyGIV4kDE404z+LFejmalOnRojL0nKd0UuyoSpkgwCY6QLWOLAvC0y/HMt3Q0069J6nd8lYI8wOQNjHIzgxDIT1HVueBqlMGbz/wBYtebyOSerUzpqAUqTMlalAvWRoiP6jeP4rHmcA/iRmlXM0+X7oH/92xLjQ0yjcZ4GxmolzzA5+Y88Vx974uPesfhMXwo41lVYlhAP8UbevvikxNC/hGW11RzAufQX/Xvi9ZbOmWUEnnAYc7newHmMUHLZ7uagMSPl9fri58M46ldNLAFtoAWR5/MnGPkX038b+DPLW2Em9g223PHsT5agi1GOuZAHxQLf3CPlv7Y9jNI0Y8o8Np6R6D7Y8eGptjwddKyeQ+2PKVIJDT74qzCiP/j0nG1ThyjG4qCwLRjD1BME4VhSNTwleVsH00C0GoxOszP/ALf/AOcQalkXOM1KqyIOHk0LFG2RAorUWJ7xdO+1iP8A7Y3p5qmKK0nplwpn4ovJ6f3YheTzxEbYeTDFBGWrJTrLUp0yBpIjVNzzk4zmEoMGiiQxm+s2J5x64hWsR0xquYM/6wZMMUY4vV74U4BHdrHWdv8AGAkyBOGQc9MbLVvAGBthijbJCmAuqjLpHiViJjmR1wQnEG1VagXxuNKnkoG24ve/ywI+YjpOMHMgbkYeTFigvL8VrKZqEVFIjTCj6gYD4TmGoO5AlWFlJ/8Ab8tvfGXziciDiJ80BcmJ2GDNhiiHKa6dZapBaGJPmSD/AJwZmq9JyzHLnU0mdZ3POMDniagQDcY3TOTvhKYYICylNkqIxBOlg0dYM4YrxRkzLVdBhhBWfIDeOonGlTORtGPU8574eTDAXcR4+lKhVpd2371tS9ALGCQP6QPcYWdmu1QpisrI0VFhTI0j4hym04i7YsajIoIVdLaj0ut5jle3P2wiWvkKDaAzk2YsTsTBhRBEWgjpgVvZosYqmXalxqn+zLlwTKtM9ZLbSP6o3wz4hxLXVFVQVKqBc2Fzfa7Q23rPTFI//wBhRpiURb8zOox9fPCzjHbJqiQrafJRYT1w0mDlH4W3tV26WoqqkB6Zktq8M/Kd8Jsz+JuWrR+1ZPvqiiNavoDR1HT3IxzrMVybTbf/AHgU1L40MqLdx/t8+azFF2pIKFAjRl900giQ1ryABtAHLeWWQ/EXKZQVHyeRNKvUXSSazPTHOyneDeIHrihU6RYwASTyG+GdTstXWl3rhVXkGYBjeNtxcc4w8gxB+D53ua9KqRq7uorkbE6GDRPnGHHartKM3mauZVDT1IE0kgkWCm4A5A/PFb7yLYnqiwXnucKx0WGt2uFThdHJCmytSqGp3moQZNQ2ESCO868sMOL/AIhNWfK10Q081lxpapIK1BFwVgWJm3R29cUsmPTGyscURR0B+32RqVO/q8NVsxYlhU8DMP4iIg7c1Prhfle37/8AIrnq6lyoKimpgKpVgAszsWJnnJxU6bYlDg23OGFBmdzj169V0VoqVGqad41MxvyJAaJ9cWntd2iXN1UqMvclECaSwY2JM2Hn9MJOG9nM3VAC02RN9T+Bfrc+wOHdPsnl6AnM1HqN/LSUge5PiPyGJbGkIRnyGATxTc/o4Pcsyyw5XPlhtk+LZakYpZQ+pF/ctJwZnMylYQVCg8v8csSWc3zlxAjffE/DMwaTat+Xt+r4N47wB6EkS1ORDDzuNQ5fnhXTAkCT7/LDewWmdFylI1PF3xUcjoEXMkCB6fo49iu8B4o1JmWzW9el7+uPYyxZrkW5svUIHhMQNt9sRKtYfDSJE9cP6WaGgHaB+WMtxPoJxm4olSF9DLVTcgjG1XhtQn4jv0x7iHadaCqzqSGbSI5WJv8ALBNPiD848vfBihWAU8nVVoE368sF0sgwaSTiUVmI6E42fiRAj2w6QWRgMSLtHpjb39ziLM8T0iS2kDCHOdrWNkWfM7/LFKNkt0WatmkQfEB0nAlXi6bzPmOX5YpOYz7OdTT/AN40qZ+FMEzjT1r6Tmy8ZfiquYWrf+UiD7dcErmDe8nnjmGTzbVLiQVJEzF8XLs72pVj3dcgMLa9gfXocTKFcGpD3h+XWtWVGkTNxvYE/lg3iC0E1KO9LLIHhGnUOpjacb8JqoK6mwibm26nDPiGYbS81aeiDbUJjptvGCMdA3sWZThFOpT1IP3g+JTH0/LGOI8GoppVixY3aIgDny+WMPxujk6XemHqvYIpBIG/ig26n2GPZvjGXqUxXR08XxIWGsHb4Zn1j12w8dcFezFDs5lagd1ar4N/h+lvLE+U4XTaqEUvo0kkmNUgjy2viThmaQ0KxkQRa+9jtjXgObU1dwPCdzHTrgSWgtmvD+E98tSfCVaF6G3P3wNwjKFqtSnUUoUWbeRHUXF8McvmB3Na4B1W62jbBHDeJI4lyBUCxO0r/wB4EloLZSM/wClm8v3+YrNl8up8RESxkWEg87bG/LFI4zk+E92z5bM1+8Qr+7qoPGutVbQdAEhSW3O22Oi8Q4ZSznD/ANjeqKLzrRj8OoGYNwN2IiZvI2xzPtB2ETKUHqVM9lnqCO7pUm1s8sAZmCoAJOx23xcKxCV2WXg3ZfhWbp5irTq53Tl011NQpg6YZvD4LmENsLOB8B4fnc9SoZapme7ZHLl9CuColdPhiN5tjX8MuIomT4qHdELZeEDMAWOiuIUE3NxYdRhV+EPEkp8Vpmo6ogSpLMwUTp6kxhi4MOzvYD9rr5nVUNLLZZ2V6kSx0sQAvLVAknlIsZjFlyX4XcOzBAoV8wGFytTQNYHTwArPXl0ws7KdqKDHiOQr1hRXMVqjUq8goGLEXMxHhVhJg3EiRJ/AOF0+GVv2vOcRoVFpq3d06L6mcspX4fQmwm5kkRgodlp7OdlaGioKdNaNRDomzEHlqJEzIxWcnwk8Qz1XK5sVKT0aZJKEAmGQKRqUypDagfPfEHZvtLTrZDilSq4Rq1QuE1gMNXiAS4JjqOmLJ2N7bZXMnXWZaeZp0zTFSoQveU5Um5gEhgLeZI3aEkgcmcNUcsba8QI5Bv8APB9OhJnDH0iRBiYUCfLEyU72vhlkuDVKxhVJ9OXqdh74okByy0luymo3QkqvvHiPzGGKccqwBSC0h0pqF+Z+I+5xZuHfh6ReoyDyEsfyGHtDgVCiPDHmbT72/LEtgkUahlq9QanrQOrMZ+mGFINTHhalW8g7BvaTc+mLK+WVrTbyv9xgev2Wy73LBSeggz7ET8sTZVFfHEqU6XVqZ6MCw/z74LDqBqUyv6542bh9CkfFmTUp8k0jf1aQPYT6YwnbagFNGmiLSuGAUamEG8nxE3gHfDKjG9GK+bDLG6mxHkcVLO5DTUIW6m6z06Hlb9b4kHFL29xiWpX1i/Lb8xhcA0yWTYMSRFiNrWI57HGMH8HquXJUTI3JIG4tI5/THsTkwpFs4pxE5ZabsCUIE+ttvOD9MMl8aalMqwkEbQemBeNZI5jLtTkKSvgJ5MBIny5HyJxRuyvayplnNCsDpDQy80YWMfqDiF/SFwf9ocm6rT1mRrMeVv8AZw14NUNSgAD408N/IW+kfI4G4zxKnmKKlGLQ2wEtsRtgHgucNJwSraWA1eRE7Cd/L1wq+Fd2O8hxXw+NhI3m22+ociMQV+LltWkRGxPymPfAXG6tM1CUTxEANHMjYkTE+fzm2I85TdVZRGoib9Re/uIxtSbM9pC7MZVy/iqljudcRc9QBBtiv9reN06FPu6D6qj2ZgfgXnHmdvngrjfEnjUiBmIgKZJm/hgG9z9sUystBY72lmBWHxqSoUzzB0yo8o98apGVl84G2rK0tQk6B/rAmaoEmxxJwrjlGv4aQK6VnQRcRAMRYi+NTWlgOeJKGPDqQFoIne1pxLmcsLjrztiJaZHMiL2+/pP2wTmKJPhJEhf0SOg3OEhsm4fxKvTXSHsNtV7eUi3pguq1R7lif10FsJcnmwCKbkM9xbaxg9bjB1POcrWHLp/r88FIds9WosIlRHrfHlyMxBj3/wA4ngt5A7+98bJaQIPUzOHQrJcpmGpje3Odj8sPctmNQlTe1uc+2EZS3I4jGZ0mVMHp+ttoxEo2NSotfesoE3xqUt+WAMhxDvAYgkctonBKOZ8RxlzpYLnGCkFoEdZi5HmBMn13xQO1nAF1mqgsfigKBOwiDM9TBvzxeuK1NBVxBbZTAJBJG1sV/iOdVQBUbVHiAHwkk3BmQOu5xK7o3SWOznma4ay7iB7+tvbE/CuEUnJ1q7WsFgS0WksD9sH8WzGttSkwbDlt5e+A8nTZWB6nqJ9vPG+6MdWbZjs8Sw0zJuADqJHWyicRVey2YUx3bzv8O49sdD4RxIMsKAQf5mvAgmLSDN+m+GiZxzJWSyiYFh1i+4gbb3xj7Gjb1RZzFOzdUKWaxF9JBkjyIkYgrcNrXLIQAYJIgCLRce0Y7GaWpS4lR/8AHVzWQIIgmBa217ZzGSp11JdEYEXYqpvEHSR4heY5267Hs/RPxnEaqkG43wz4f4hHPb3xc+LdgUM9y9yJCQSCegJNvU+eLJ2S7I0spDPpetEljsp6JO0fzb9IxqppoycWmIuA/hzXeGcd2nMt8R9F/wAxi9ZXgyUlCoBpG4tPvffzwweuCMA1ULGL388NsSITqBPhhTzkT8oOFvEOIUwY59N/P1n/ABg3iLVICjn54rVfgzEySGB5+n+MSM1z3GCo8JUfQ/XFYz3aBiTvPWfuNj6i+DeLVWpWN5sbb9N8VjiFYTHTptOKQmZrZnUb88LKylWkHnbGXzEYhq19QxQgqnWmDzO+G3D7mIk4R5dGMeFj6A4dcKytST4WHO6mN9vLynniJaRcdsvnZ/swwWai3IkBhCx1EDV9hj2JstxkqACdRAgwTboLRPP9HHsc+Rq4jWjkzAJm4ET6DFE7dcCdMylVVEVhBYmACgvq53ER746jTYgCQNht6emKd21zparSowW/iiAQCTAJLWFgcXBbMZcKZQq1KUDX4A0+GwJ/65YYP2g7s2Ysx3lmMegJt7YAqUadeowFVW0bqryRHlI94xNnuGppAElvrHlN/l9cdJjYCe3LB+XoVP3GG47TShcoJIj1AGEtar3QACBnO11Bv1tq+WGOUysKC5lzvgADo1FfxwQd7/lgWrxBah0uisAN2AI57Y37QZ4UtjvyxXxVBUb/ADwWIs+VzaU11IqrYyFAHIYh4bV7yoCPfCmhmPCQD5D3w17MUtBL7g3/AMnACLP3CszBrgqApJjxch8/vgrhVbVVkgBQpWCD0jTJica0M4ABz3i07/lFsDZgs5kMRH8IHhkegwFEK06NN5Q2vHoDB8v+jibNvDKFuTB8vXytOPVa/fQSAP3QEDaTdoMCRMfM4SVK5DAHcSp/XoTgFZYmqAASR6L9j88bJWkTvhKuat8j7T/gYMOZEfObcj0j1PyGGFhzZqxtaOfrGBmzJm5/Qj/WBquej/5e4s3pbCvNcR0hjPwg8/5ZH/1wCJuDdotGYDqSQCysJsV1lfsJx0ue8UECQRI98cG4RX/dFj1n6zjsv4Z8b7/JwfipuV84PiH5/LGXkVo0gF5zhytBZRIHhBJCna5i/wCWKh2typaoERBb4mUiGYxYeEEgGw+mLtxrMlWRrwASWmAIPPlF+eFzLSqR3iEQQQRJ3PVJA9N/XGKlR0qNo5lmssVIUhp3+ft+oxCy6SDBB5GNvacdfrZOm4nu0YgA6yoB8N/WduW9vMK8x2ey7MSaVxuAx0mxOwEmNo6Hyxp7CfWUWi5AUU3KsRMRAMyft188S0uK1UVgxYE+bAn1ExzPLn5WtI4KjE1FinC2BUlpPhEwf5jPXfFW4lw6pTfTV8QnwuoYjzAkDb+UwR5YSaYNNDNO11QETBAsY35+8mbnBo7eSfCipyEAdNz1N/LFbq0wqKxgwTfTvABuOW587YkyWQNdlCmCWC3UWnnH62nFYxZOUi88EzrMvet/FOn+3md+Zm/l54KfiUkGd/n/ANYkoZIaQBIRQFE9AAP164iOUVXBgC4EHkOuEkD2McpnWmOXXb9Tgx8+NMiZG56W+3P3wnfLOIgGN5mx3/P7YxWosFDamA/p9IiwPP8AXWiSPiXbFaZUqhYGxmAZ8j5T9cL6vaE11kJEXa/1vy/zgDjDrGiFE2+GLnY25zzMG+Af29VpsSxDgWWLHaRve9j6ekU0qFYu4zxkuY2g8tjivZuof8+f6GDajKeYIv8APCjP5wAkYKBsEzFYzvjKVD1PzwKak42V8VRnY7ymeYL4neBt4mv5b4PoZoyCWJ5wTP0OE+Vk2iAP5ufz9N8WDhfDabFu8qAEKSu5BJ6xjORtGyx9nSMzVdtLfCCf4gCYkW6kE49hhwKjopaU1MdUkjSpNgBPyOPYwNnZcsvnPDJPIfbFL/EJCr06+hiCoSUBJ1AkqLbSGt6YuFBV0qT0B+YHyxL+03OmIG/X/rDTaZg6PnnM9pCjsKFJaJbwsxHimTJM3Bvf0wZR49AA797clCKCfYT8zjsPGeAZbNeKvSSo3Jtm92WG9sVvPfhTkz8IqIf6akgf+4HGnsJcbOftxRdWvVLfrfEx7UiOpxd8v+DeUBBerXYdJRfnCz9sWnhXZfK5caaNCmLfEV1Pa/iZpPsMNz/BKJwHP51qjFjiCnmOXIXj1ti9fi32Up5WpTr05Hfli6W0hxBJXmAZmOu2OfCp6Ypfo6Rs+ZbabYtfAuIDSoDQRioM2JMpnyht8uWKRDR0elnSWnVqA9v1vg8cUYbX/Xlik8P46WsQFHmwH3ucNaPEh1Q/+Ux9MAD984SZjlhZxupClhFxe/S4/Me+Bq2e/qn2MYrnFeMFpUG2HYmWfhmZHhmI07m0xPlGDq1VYswmCOm0xv6fXFMo8TICnVyvfmd/vjWtxU8ieY+Y/wB4LAsFfiAG978+etCOfnOK9xLihZW8/wAwP84EfPFtz+hgWs8kD3OAKDsrmNKFesY6V+C2bgZrp4PSf3mOTsbY7F+FXB9GT7xpms5b1VBpH11Yy8j0XBbLdxmusAEzqsQLEeYJBFpFjgb/AI4mSGF9gRJB3BidrfniXPZXxC6g6TEmwMjblMA3tEzgfh5ldRaASFk/zA20ARM/DBnlbrz/AE648J8nlQoZHYkk9N45gEk7W6Y2qMpYQNQggHcxvBmw9Re+Ns1V3IVS4I8QJi8bEeUXxFTpgkTAJAABgiJ+KTeT1+nPAXYwNALqJE2i3IGBHWZPrgOlWVBpYhQDMjkeUwLyLxE3E4HfMA6lQkgmLHaBYeEDw289zhPnM6FKlyxI/hHMiLjkJvJibbjmCDs/Qo1HemxIBIJ0+G+naRbk0xY6hvjTIcAWlXBDtpVZ0kWBMbAWYxqPWYnGuRKsxOq19WoEnyC9DJP+t8FV+JEnSv8ADHiMb7Xj2w43dESWhoEO7MPSbDyHntjQ0oYMb/8Af6+WE/D861l0sYPkd/zM+uGFbPFFMwCRzFuXP1tfHSomFh6rqeCQF2gff9dcZzzKPhMxb1OFWWzjsTMAjztc/o4MFNJLk3InyPLEsYkzOSatqgSNp6HfccvXFG7TlqbaQukT5yG2aPKb46YM4EYFgQpPSBfnb1n2xQe3VTWA0iQ2mB0uRNhBt0+2KTBLZTmrlR88LHMkk3wXVfUY5DEVLLFj9/174paJ8jt6IaaSYwZTERp9NXM/4HpgrL8NUzBJgdP8Tg+nwVtAYDfed9MxPpP2wNoSixbQWPMzi29maLB1sRq6kQRt0kXthdl+AMYYg9ZBDfQE3++LhwgC2okkGNhud9/yjGU5I2hBheWyDvrVBBBBIjaZ5jYxptyxnDngdVFd3CAeELPivPUCw+A7DHsSuDl0KSqugHnFrcxeR6YHTNks9oBtG5FgeWCVUhAYBGkb9TFhiBqUen6ifS2IbM0iVq4Yi9uYAHlzPP8AXTEyJvAuLH1iftgVaUwLbn2ubesXnE6EnwhbyfMze5w0Jo2Sp4ZJuTABNxiU1dFm38ue18Q0LRsCp9Tbn9vliQoCGIPOInp/q2KELO2nZunnsoy1Ld2pdHEkqwEiOoYWIP3jHzaGjH1HUWFJnUBuAJkAiR6W9cfOnbDgJyecq0SDpDSh6o11Pyt6g408f4RIVd5iM4wMEcOyRrVqdJSAajqgJ2BYgX+eNeE9ICcPuC9n1qU9dRiByC2NuZkHGvHexWaysmpSY0wbVFEofcbe8YKyGbiikdL+uE3+D/0AzuQalJpuxUdTcfLfCx6km/PDfM5sc/lywqzCjVbAI2D42mcQDFz/AA97Dft+t3fRRpkAx8TsbwCdoFyYO+JeikrKo5CiTvyGBlqbnrjpf4tdkaNCjQrUECKD3RA5i5Uk8zIa53nyxzJcOO0J9GvAeGvmq9OinxO0T0HMn0AJ9sfQuT4etCmlNZCooQeg2263PvijfhL2TNNGzVQD94oWne4Q3Y+RaB5x646K1Hbp8ybc/wDfTGM3bNEqQFxAGJUHUDZoBUCxO5F7DrzwDll5aI1E6ubQszvsSLTaCffBeeBey+GDJkEjcED0EY0dlQaSsuQSbkyEGq+ke4E3+WMX06YP+TA/jKSp20wQt94Hwm1rnn8gjL6w66SAZ+JZ1DcXhTFoI3K+mGHfAoCCyg3iI5iCZgkG/wA/TAffaSqyrDZgWXVczfkJFvLbzwbKM57MLSSQCxEAA309bLy1AX2mcJUzLM+rTsCGE8irSDHwttBm8H3l4lVl9JGqRbwGDuYVgJNifSLjnjz2FwNRIaLAiDPt8P8ArABNUyo0p3cfDe0nxDlI33JPl64HTPigVWr4ZAZrASCTCwNrAEmTsOtmOe4itIDnOxBkj+GBvG3X88VTtSocrUrSDOkKu9jzPpI2taOmLg97JmtHQshw7K1MucxVHgVTDsSY38QAI22mJkY5/lu1xYV+gYbmZBERfyH1OA85x18zTIrZkUadNQKdEKxBsLQLWA3Yk/XFezecphBTpKQJlnY+Jz1jZR0A+Zx1rhyyZ0Xg/GlKmo5gAG/qR9gR9cFZPjxqOgpm5U3aJ0nZjfpfHNDxJu70DpG/L/rDfs/xnuu9dtwoAB6HUSPkF+eIaGmXmvlwuqo7iFvL/CfKxt/vFF7ScSWqfDOhfh1XPtgTN8VqZhyWMgbCbDAOfaEN77Yi/h0w8X85sVgjDjg/DmqNaNJBBMgRItE7meW/lhPTWSMXnslw8inqNgzRpPMrdZG5Eqb8otzxUnSMPGsmGZHJUqaEsFY6xYgqtp577AHYXm+C6FTU3hVVVRGoGwJ5Em0x52nG4yAVoLBh4SLXAVSIIPK4uOhxI6BhCkQTpgXM7wAIIPnc4wbOrgUKpt4hEki5MDcb7m5M23O2NqteYB+JpmJHIcrkW+eNn4QSygwAsBRdmfTAJA5ep/mxDmuGV+R1SI0jSpAJj13gc/8AEBY14fTHdMiEzr1G+9osegI+uPYTZPJurGWCNBB8S7yOrDoOu2MYtcM5dLPmGJRYa0iRv/Djas20c/W0j03j5YhIZlBIm22wAHXyIH1OJ8rUFhp1eZj3O3mb+mJvZl8Nk5FoA2IFj8/fG1JLtB3br1C3HLaTjdiL7Bd/Ik8h5f8AWIsvkmXxGVAEmIkm0b7XEx7noKQmRCr4mGzbDqNhNrzPLzxvTBDG3n5W9fnglaYAJgD+mDv/AN48gMTz3E9Cf1aNhhiPLTkLbbneYF79TiofiH2OGeohkjv6Q/d8tSc0b13B6+pOLuBAlgTyHU7fTliB6qgyd+fQDl+vTDuhUfLFaiVJVgQQYINiCNwcWb8MxT/5KgKqhgSQurYOASp8zqA+Yxavxf4Ahanm6aadZ0VNI38Mq0C2ogMPYYqHDOEVlZK4GgUyHQtCjwmbX68yecQxsNsk0RTTPoGggMrczf2vI+eOU/iZwYU3p1UVUVwQ+kBV1AzMDmQwv/TjphzK1EVqZkMkruvxLI97+18V/wDErhwq5P4fF3isoF7mQ3qCD9MYp7La0cOrzJ++LTVyCDgjVNC94c2AGgatIpwQDvE8uuFz8ICSKh9h59Zw+0O3CatGnEU377fxHY29gx9sbN8IS6ULuT6etvvjqP4PcRK0q9KxAdXj+4EH/wCAxzE0CFk7nbri7/hJVKZmop/jpWEEzDKbdLE3NrYJ/wDOgj0uP4rMP+LvEmqgE7/xG3yxxJRfHTfxi4oz1KOVUTpHetF7t4R8gCf/ACxVOxfZx6+doKywmvUxMRpTxNv6R74UHUdg1bO+8KyK0stTQfwU1HppUAj54mWgSb7c/Lpbr/nEKZidTAeAAEdSfK/Xrjd81qBCi5IJkHl9o2jGJoxfx2nBSJgAkgbtEWBvF7TFpnywuyWWqhzVNRYK/CsGJ9LxYCZO1oNw+zUnSJ0m87agJXmDYQbj54j4g9RVCkKbCFCqTb+7lGwtM+V1ZtHiBkqguAJOkgARa0ARa4Eb+XljfM0Ls5WCfiIEG/8ANzB3Mnz64DyzMxMOsqCWEzpn4UEySZWNuRtbE2dr1UqMHVdNgJ1CQFPwjbfyPviKZdpEb8PpJOmFBGoX2IG8E7CYmI8XK+E9bgp0sxClzdSrSCOsRM8t+WHLUCH005cP41kalNzISDpDA3iBMb7YC4lUam8KBqJgnYArE35ATt5+eGCpi3MR3YasgLQNTalLWeBaJJsLTI+mEHFqKGjUcMzHVMnULkgWBJHw29sWCiqsQ7ITBYTqsIJWxI6Na94byws7QZKkuXqlG+EyFMbSAdMcvUD+I33FxJlwobnljNGDuMRPVvjHf2x0HKFl42xoa/hYD3/XtgCpV88Ygx0nAFjMZ6FgYBdy5ibYikncmMEU1jrhKNGs/K5Kvgfw/KajpF/7fzOwx0LIcLdAqhNVKIIU+KxDEgxO+wnc7Sb1DszRJLwuo6duQAMkk3i8D38sWmpmawUljqT+h9Mctl32tIn3xE9srx6VjGvllpHxNz8Kuf6iTdhOmTtHPBWRzQJZSyte4VbRYAAtPO2Fvd6tJ8T2sNjdnazbDmL8h6Q24ZTRqZamNJE2MQsCZkRqEkC/MgDnjBm1hS10XUVAUiNJaYB/8Lb7+5xrXouyknUwJIlSrRYm5AmB5i8+2B6fDzonUwDcyrXO83aTOwjfGMvlaYLMGuI5GF5fMyRc8zbqmSZy3CGLkaWO99K72tdh9ovj2HOUomB4kcDfUJMm+7SbbRj2GmQwxB4YgGwHntYeWPUFgHoYM/T/AFjGWpE6fQWnyj52xJUpQTq+Ejl6/lGKozBMxnAhUkqDMLJAv0ubn0wJm8+52svrc3H1v9MG5vhVOpl6zuiMUKGmWUMUOoeJZEqTPK9hhfmOAZpdZp1KDtTGo5co+owoaO+1wKpUgjwaZIEm5w8G1oVpdJlexEjUPiFpEhfi8zJN8MqrERpkW9vP7YBrcKdndqTZemXorWSo1BtUIWkVytSahuYNtN7HHsvlMwjqKlSjUp1lZlZKb02RlZQUh3bUDrBDWPhMi4wYNBlYXmM7BNrEWO3M/r2PXFXr5g1PGXUUwWAgggmwAtckafr6YsHFeDOyo6VQjamVKbU2dICFmDBXWWJAIeYAEAXJMXGuzzLWq1cr+zKUTvTSNJpdtILS6sq02ax1aXJME7YH42/oKSQHxRUrUjTKhhY3WBqkFZmxjp5386/X7JmoyeEsBEgkwx2vzP5CRuTi0cQ4ZmhVVqAViylkptQqurACYqV1YJRZr6Rpa8Sbxhk9JqijuwFYpqUPIVZhiXK3sDcC52kbhYSQ8kIOF0RTUKzaig8X8QtNgLAX+URhP2rzlV6QRV+IfDBbYnoQJsNzGH1TIVKVJmbN0XD6TTdcrVPxHZKaVWarqB8IUjnNsbngeYdKqu9AHu0zC1Gy9Sn4TqJWtS1llYd3/Md9pEYpQYnJHMx2ZNRQX8M8kHr7GAu46jDOllTlppreVllgWm0kkR0UenzvY7OZlYQ5jK6Kk6W7ipNNlgFQneQ6wfiLLF7GYENfsxWqUyHqZemyVe7qRSqOtQkgIyhaisLGdLEi8SAJLqT6K0cmfgRLAID4rWW5073kmACOXvh/2Y4c+WbvdMbLLfEeiwZgtYxv4cXNuGVMqjUWalTfWClSllqtXvkqAkaKNNtesFDILFQBPO069m6q0q6VTQqNTKsXegSGSAw0KX/c1gWIkFgI2vZ1JgnFFC7S8L/aa5qEaS6AKvMhAJmP4ZJE7n5SR2V7IVKNU12OliSiQRATVvERcLt5+uLvV4NW7+si5igtRF700jl6tRtDWU6++RWmL6RAM7kE4LznCM2rVRTrZZtK96tNqFQErBIpu/ewphT4wDJkkCLrGVUFxAeE5WppdVNwRLMDACwDE25m2HTZMAbm46XubSf1zxJlaDZjTTDmmHGokb6TcqvINFtR2uRcDCbL5LM9yIzVLSNMV2o1JIZQFUUzVl3J3YuBfYnEqOht7DX4glImdIkeFiVEEC24i8m/l0wHnc3TZNyxQwzEjSpmGnqRrMgciIFsDZrgtZ6gp5h01Ioam6ArTqoytpYoxJWorJcSQBB52xxPIVkNPL1aiCjWgIf2VyklSFHfJVguIDaGVQRKqbA4MXw0UkkmOctlQsC6rJK3gaj1iPl5T0wJRywqEs7B1kwTMq0sPDAtuBe0LMY2Tg1Wi9VaGYQpT1SayVJpwqlmdg8OsTCqq8lBAEgZOD5lHp0e9oslY6adVaLU+6qJNQCpSaoQwIJIIafDfkcPBhmjXiGcSkwHgUPIsBqLASYiwI+vzxXeJ51wZjUCLtESGMzbfefYztGCM5wyuEFf9ppV6evuqmmk1JqbaSFKhqkEEws+EjUDcTiXIdkMw6F+9pUaatph1YgBhqFRSrglgTGmJJBuBcLB2PNVYry+esVZQFs1yNYINiRYxuehmeuJHrJUBViFlfEgJClLDwryHKPkeWLDnuzyPTyZWvl0rF6iGstAnvCHVQAqspCgn+J7TYHkOvA8wVQn9lWqc0aDN3Rd1PjRmR2cEUyFJ7uNjEjFYAvIjj3E+FinUZVMwSLcxyMDaRgBkg7/AC3x0ztT+HlcUq2YOaSu1NwjqKTJOqp3QKMWIJDQCsQIME2JWZ38NWU16K5lKmay9LvqtEUiFiFYqlXV4nCspjSAZ33jdHNKr0UUHmIHmbnGypfr54sPZTsl+2vVU1RRFKi1ZmKFxCaZEKQdmmRO2xw5y/4ZvVfLfs9da1LMhylVkaloNL4xUQljblBvB23wxFOFG/Xy6YMy+TnkT0AvJ/LFkq9jdNKnmaeZWplmq901RqLUu7MEhtOptVMjmDOwjo8yPYGsO5qUn1rXY0gKmXqZd0OktqRXZiVKqRrMRMwb4RWhZ2XybIWbwhdixbSBEkwRYqNtUwL9cWj/AI5VJ8IcsJFRT/Na8mGvO/PntLPgfZvRVopUq5evRLNTNJaLBZUMCNRdlqQQVOpQTHlgLLdna9Nqb0qtGpSap3WgU2UUvCzKQS8VEhYKwtiItjKSbNlNLRLT4fB8BturLpYb8iGuLnb0xBmeGlqupQyhR8QMRJk2mSRBmNyfPBlPgdWHVK2WoaKzUnC5d9BbxODSRangtcrNzJkWGM5zL5ilSqrVr0Kf7O47yuabuCr6ChFINK/EAxLQNJMkbZuD+FLyL6bae7MXJYACSR67bmLyNibneNXqhiVQAwsyI1Q3JYHPriPM8MaiWGYrd7IBTQoo+EgEwHqMTIty59JGFeswUUT3SkeMqFJOn+qSelp+lxnjumVla0F8Pq9wSjnxxO4iD6yJt77ycexN2f4cBqMmSfEWPSIBa4YmSetsZw0kQ2E5P4NtwADy5W9MQuhZgWO5gCeV8EUj4F9PyGF4/wDVX0wm6ElY7oBTTqqzgrU06UCkFdJJ8TEnVJiAAIjzwOSgrGuFXvigpmpqYEqOqk6NUW1FZi0xiTTCLFrcv7cAZJQZkT4fyxpm+E4oYrngQZCnwGmSZupmRY+Z2x7vdWkRGiQpvPiIkenhHy33wLw8SL9Tjdefv98LJsKRpxPLU61IU6lIOitrXUWkOQVmVYbhjbaNxg1814nOkEumkiTcRpvexj7Ygb+H0/LA+UMre9/8YMmFIxn8hQrCkcxRp1WQaUJDfCT8JAIDpYWYEeWDchXKQw8MDYi0dCB9uWIqizVWcTZkfr3wnJjxRBwjglCgX7mglMVFKuFLjwmbCX8AEmAsASYwT+y01jTTHhonLi7n91/Ldr+pv54JT8sQnf3GG5yEoo8xlVkDwE6d58W83jkMbZ7JJWo1VqIhWq6M6EsAdJBJXSQwawIvuBiF91/uxJVMkT1wlNobimYzFUOjIyqKTJ3egalheilCCPY4jLUyXbQoNSmKbXa6p8NtVonl7zjSqfEcRtv+v5sL2SHgjTiWRas2k1mRUpzTrUsxUSoak6v3mWVBRYTIkkyB52NbNjWXhZK6DEmVEgc/M4BI8R/XI42pMfoftivY2TgkF5Sr3bLpFkFrcoi+B6HAMsKL5daIFGoQ7IGcCVIIYHVrUgqIgiNIjbESt9j+eCmMUrWucUpNCaRBxbRpUSAUQLTWwSBAAJPj6TE74W5PN00WpoUK1VkZtLu5Zgx8QV2KoZkkqATv6EZlZF7/ALsH31Lf1ufmcJuHi7nmNAB5gaVNulyT7nE2zVJUE0uKq2YevTo09dUMlVoY99ChYjVpg6RIgbASTvrwCtVp5qlR7laOUouXVh3hW6k6tVRizGG03Ph2gRiPhFBZcaRGlbQI+GmfuxPucTZ2oe5QybmT5mYv1w82GCM5GtFJlp0qaI9Q1HNLUEd5sS1QkmwnwWEW3GB6mYc0Xpu3xOtRS2skQNKgB22A++J3UGihIkwb87xOJ+K+G629Lb6Z26yfniXJvZSSWiFfEMuoUf8A47lhKz4iys0ywAgjfpe+MPxx17xxSWBVNcLeO8ggXBupkk+eEnHzLVjzDJHlLwY9RbC+rVKUGKEqTSWSpgmdMzHqfnh2/wBCl+FgzmafM5XMCFH7SFaysCrJU7wiTf42N+U4qWb7YZjXWZqNJMxVp91WrgOKr04AsNXdgkKAWVZsOlnvC6zd0DJnXG/KFt6YL7QZde5nSskpJgSZKzPrJ+eKj5GnREvGnsrP4eZmnRrZnVplspVpqryVd20aUgQSGiItOLNwTOVA1CO7ywyoYJQpg6AXEt3hqNqY3uJNydryNwCisKdImDeBPhqVAPkAI6QMFEzM3uq36axb0vtis29CXjS2PMsiZamiUafdU0fvitPWwZx/ex8MaQBIAtG1sZTiVKtPd0iCtX9pBlp71hcgtVKixYaSdIjYWxo5hXA2FSw5WUnA+ZqtpFzdiN+UkfbBkxuCIE4rRTNNXpZWklf42qayQWqSDYNpXVpJYjcxJvggcT7pFSAweqtVJBUKxtG8mNUREkzfEuapjaBHeC0f0DAS3zrE7hBHlIMx64hyZSig5OKGqGEDS1XvpUkaTeYvcETI8/MAMa2ZLCpXXR3jpo0mo9FGvo1iqis9MhUgFYmfTFW4hUIZSCRDwL7ATAHlh9nGIq0wLDWojlEVbYnNp2EoLgrz2VFNwqPVr6tJKs7Vu6MeLTVqDvGSZgtF/K2C8rlCpBUaCSAQlmIkWvyuRG3hOJO0B01H0+H4Ra25E7Yi4e578CTEbf8Aiv8Ak/PEOTbspKkOqKiNKhQJJJJKqT1HWffbzxjAGXUEvN/EcexSZLWz/9k="/>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ZA">
              <a:solidFill>
                <a:prstClr val="black"/>
              </a:solidFill>
              <a:cs typeface="Arial" pitchFamily="34" charset="0"/>
            </a:endParaRPr>
          </a:p>
        </p:txBody>
      </p:sp>
      <p:pic>
        <p:nvPicPr>
          <p:cNvPr id="81929" name="Picture 12" descr="https://encrypted-tbn1.gstatic.com/images?q=tbn:ANd9GcR6flpmTnk82wNueOiRn4YyrIr8ZprkdOMqLGudy67q5-hx8YWoZ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4572000"/>
            <a:ext cx="26098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0" name="Picture 14" descr="https://encrypted-tbn2.gstatic.com/images?q=tbn:ANd9GcRFKqcrELNpBgLJAyzd9dbk4AoM9vNNmpaTjvJl9u5-zld69ueF_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4688" y="2857500"/>
            <a:ext cx="28003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028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en-ZA" b="1" smtClean="0"/>
              <a:t>Loss of Biodiversity </a:t>
            </a:r>
            <a:r>
              <a:rPr lang="en-ZA" sz="3100" smtClean="0"/>
              <a:t>(the 6</a:t>
            </a:r>
            <a:r>
              <a:rPr lang="en-ZA" sz="3100" baseline="30000" smtClean="0"/>
              <a:t>th</a:t>
            </a:r>
            <a:r>
              <a:rPr lang="en-ZA" sz="3100" smtClean="0"/>
              <a:t> extinction)</a:t>
            </a:r>
            <a:endParaRPr lang="en-ZA" smtClean="0"/>
          </a:p>
        </p:txBody>
      </p:sp>
      <p:sp>
        <p:nvSpPr>
          <p:cNvPr id="82947" name="Content Placeholder 2"/>
          <p:cNvSpPr>
            <a:spLocks noGrp="1"/>
          </p:cNvSpPr>
          <p:nvPr>
            <p:ph idx="1"/>
          </p:nvPr>
        </p:nvSpPr>
        <p:spPr/>
        <p:txBody>
          <a:bodyPr/>
          <a:lstStyle/>
          <a:p>
            <a:pPr marL="0" indent="0" eaLnBrk="1" hangingPunct="1">
              <a:buFont typeface="Arial" pitchFamily="34" charset="0"/>
              <a:buNone/>
            </a:pPr>
            <a:r>
              <a:rPr lang="en-ZA" sz="2800" smtClean="0"/>
              <a:t>Investigate: Rhino poaching in South Africa: read articles and make suggestions on how it can be prevented.</a:t>
            </a:r>
          </a:p>
        </p:txBody>
      </p:sp>
      <p:pic>
        <p:nvPicPr>
          <p:cNvPr id="8294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2565400"/>
            <a:ext cx="6035675"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1094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3"/>
          <p:cNvSpPr>
            <a:spLocks noGrp="1"/>
          </p:cNvSpPr>
          <p:nvPr>
            <p:ph type="title"/>
          </p:nvPr>
        </p:nvSpPr>
        <p:spPr>
          <a:xfrm>
            <a:off x="571500" y="500063"/>
            <a:ext cx="8229600" cy="1143000"/>
          </a:xfrm>
        </p:spPr>
        <p:txBody>
          <a:bodyPr/>
          <a:lstStyle/>
          <a:p>
            <a:r>
              <a:rPr lang="en-ZA" smtClean="0"/>
              <a:t>3. alien plant invasions:</a:t>
            </a:r>
          </a:p>
        </p:txBody>
      </p:sp>
      <p:sp>
        <p:nvSpPr>
          <p:cNvPr id="83971" name="Content Placeholder 4"/>
          <p:cNvSpPr>
            <a:spLocks noGrp="1"/>
          </p:cNvSpPr>
          <p:nvPr>
            <p:ph idx="1"/>
          </p:nvPr>
        </p:nvSpPr>
        <p:spPr>
          <a:xfrm>
            <a:off x="0" y="1285875"/>
            <a:ext cx="6643688" cy="4411663"/>
          </a:xfrm>
        </p:spPr>
        <p:txBody>
          <a:bodyPr/>
          <a:lstStyle/>
          <a:p>
            <a:r>
              <a:rPr lang="en-ZA" smtClean="0"/>
              <a:t>Mechanical control- Physical removal. Costly and time consuming.</a:t>
            </a:r>
          </a:p>
          <a:p>
            <a:r>
              <a:rPr lang="en-ZA" smtClean="0"/>
              <a:t>Chemical control- Using herbicides/pesticides. Contaminates water supplies, kill desirable organisms and some might develop resistance.</a:t>
            </a:r>
          </a:p>
          <a:p>
            <a:r>
              <a:rPr lang="en-ZA" smtClean="0"/>
              <a:t>Biological control- Introducing natural predators/herbivores. The new species must not affect other species</a:t>
            </a:r>
          </a:p>
        </p:txBody>
      </p:sp>
      <p:pic>
        <p:nvPicPr>
          <p:cNvPr id="83972" name="Picture 2" descr="https://encrypted-tbn2.gstatic.com/images?q=tbn:ANd9GcQx6ozeyEBdJGVAXxCf6eVPWcIhN9NY6UNzkAWlkakIO4iF6qEOQ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8925" y="1643063"/>
            <a:ext cx="250507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AutoShape 4" descr="data:image/jpeg;base64,/9j/4AAQSkZJRgABAQAAAQABAAD/2wCEAAkGBhISERQUExQWFRUWGRkaGBgYGRgdGBsaGhoYGRobHRwaHSYeGBojGhcXIC8gIycpLCwsGR4xNTAqNSYrLCkBCQoKDgwOGg8PGi0gHBwpLCwpLCopLCksLCwpKSkpKSkpLCkpLCwpKSksLCkpLCksLCwpLC8sLikpLCwqLCkpLP/AABEIAJEA3gMBIgACEQEDEQH/xAAcAAABBQEBAQAAAAAAAAAAAAAEAAIDBQYHAQj/xABFEAABAgQEAwUFBwICCAcAAAABAhEAAyExBBJBUQVhcQYigZGhEzKxwfAHM0JSctHhFPGSsiMkQ2KCg6LCFTQ1U6PD0v/EABoBAAMBAQEBAAAAAAAAAAAAAAIDBAEABQb/xAArEQACAgEEAQIGAQUAAAAAAAAAAQIRAwQSITFBBVETFCIyYXHRBhUjUoH/2gAMAwEAAhEDEQA/AMgiY96gfD9ok9gGoTyblEISUmlq0EPWs6qdi9Cx8RERIPUMpqDUal/7D94dmAqFECrNp9GGjDEpzaA63rrHiAbtSrPRxd/WNMYVKxTXYuHd63r4xOGah6QCmSkpcDd2r0HIw6Q7unfUcthGM5BhlOaj3fAnyBq0IB3qQKgfXj6QzDTlVfS+n1/aJgg11OwjDQyRKNHIJJaubr8IYcGVPlalw+x5638oCTNINQx0+duW8OmYxRNS5szGgoxreFOMrsPdGqCF4BRelti0QpkLBZ/8Vhrcw6TMUXNQToTq7ktr8IKTxVaW91Rt3nN210oI65o6okctcx8r5f0ksajfWJJqp1xmDXcg15NHkrGkB8o8KEXbrezQ1SUl28iKs3LcwW9rtG8eGORi1mikIUaXSQa2qIRVKPvJVLNXKSSkN1hk2W/d90MHYu3TaI1YYaKcdXfnaNjJhbn+ySR2hMiciTIKVLmrAC1lgH7oFXGbMakggDeNT2awmNnYiX7aYhSLrQcymCLj8iVEsNdY5ynCrRMfKya9+hUFKJLj8oZh4R2nslPCJRmkfeMUswcMHJrR1Vi5PpRRZFRWO75NjLU4jPdruzsnGyikkCYl8ihf9Ja6Tt4wbJ4nUApDcj/MGZEqqLwTROcEm8IKSQ6goUI1BsR6QFMlTEuGp0jcfaBwCYMUZkse+lJLGr2PmwjGrXMS+b/qESSVMFwXsVi0JNFp6U3gGZwhCi6VlPJuXweto0UvEpIIUhwLkGG/0clZJSoJ5KLGOT9gNnszKzeBrJOYpUGLAEh9/HlFNi8BMDOk+AP08dAmcFWLV5isDKlzEGoPjX6EGptGfVE54ZCtjTlDSKRt52FBckX2+cVk3s9LVUKbk0Gsq8hLJ7l7ipSgak6+sDuygT1bx/mL7HISQXLEc6dAPrSK+RhkqqQbUOvl5wqRmXHtfBH7d6B2oC96/wBolQTYswLDfY8xQR6uUH7oYtc0r8zECpRChodc1g+oa1IC7FE8uWgkPQlqA1VWyQaJAY1iyw3D0zEuiYCQSEn3SoJyv+rTUc7xWzUqXbvFg3IDnZgPF4UgFD5pdCkgK171id677iEzi/DGRkvKLFIBDJqQSrKapLgAlIFLC5J12rPJEsk1KGNRms5JrcJSHIo5O0V2HxMwJSn8pDetLHc0POHibpldVLBgCK+NXFhQPrC5QfuGppFn7JhmRRLDvUy3LUL0Iap/iIsRhFK7zlYGwNrirAh6MIHROdbsCHq+rMAOQ9YHmTJiFZ7F3pcPpewglGa8guUX4DlS2STmCe8wCr6G7aP8N4bkrYg0d7W2tZoGViCuho1N6a+NoLQClLGore34dKtYQdNANq+CBql6sdI9WoEgihAfraPDKBNb8vq2sSrcAZr6Eaj5QViwdUsigLPHklKnrYHS1f7wVKw5WWS5JNE8zRvMx1Hsn2GlyUJXOSFzTVixCOXM84ZCG4OEWznGC7LYrEp7klS0jUsBtQqYExNO7RY3hvs0TMEWDJCppOQtZihw7Nc+EdwERYmUhSSFgFJFQpiCOYNDFUEoclMY0Z/sd2qkcQlFctORaGEyWWJSeRF0nQ8vCNF7KMVh+xEiTiRPwkyZh2opCSFIU5eoW9CNOjVEa/8AqTt8YV8xB+RmxnLO3fH/AG09P9POWkICkKAIDkK94EvYOPKAE4lQkMuV7VTk+1U4cHRgAk9aRb4/7NpipilJVck15k9IBX9nGJHukf4m+cepj1fp21KT5/KZNLHnvgok4aRNIBHs5ijYe6fV7R5N7NLAcMr639IvuEfZnME9C55SZaSSQFVtT1jQTexyUv7KetBOiiFp8qH1jyddqdIsn+F8FGPHNx+tHMFJmy6MpN+n8mJZPGVgsrKsClRWNNxgzMOvJNSiY7ELTZtaHWKxeAw04AhXszdtb6+MKg1JXFnba4Toq5uKkr95KkH084YjgiFe5MBgzEdmJo9whQuxNTU25WiuXgFpJC0EHkD9GD/YLX+ys1UzCEILgm9MgLB3LZraXeKnGYdJcCjVYNy1AAfpFjKxaVJIepFHq9dir4c4rMZjXWQQknVlJDgXLAuA+kdRVKF9gftgQJneS1iS/J/Bnhk9fdHecb7it/OAsVImrs4AqAK9L3iSW6U5iHLl0UcOGOXnygGjzZpjpeOoo1bSuu+3hEkvEGjNW71La8m0jxcsJZx/a3jpEZkZSaFxtX+8CLsf7YFSbhyW2FKNsxPpB/sSgJTUhIfMX+nqYgwKkZXYm2zP42JeLX24IAQzAGr0szXawLxwaVgKZIZRJLlsoOgO+petbQhIUsOWB2uK3aCRjEuQS4BoEitrPyrSDkYcK7yQALBiA58dWekdYTXBTZCASQ7WA9BEktZYZtduYJr5GDlYViHL0+h6QBOSwtUBm0GrtuH9Y4X0E5gxIAc61s1PhCCiEgsxf6HlA7E+6dPQD+0bLsR2SM5p08f6IHup/OQa00SDcamkFGLk+Ao8lx2E7LZWxExLE1lj/vL9adSdo3IMQ28IaucBcxbGKiqHpUTZoA45OIk0NyP3+UeyuIJUopTcE+hYkbwJ2hxCQhKAau5Hh/MBm4gxkOyuwWMVma8HTMSrc9AYquH+/FkRHyeSVOkXUiCZiyPeyp/VMSPjEKuKIF5kkdZqY5z2zkKm8SKEgFRMtCQbe6n0cl4IHB8OcSMOlaTNdXtCmRLyJyoKjlKiXIIAqNTHux9Ix/DjOc3bju66RL8d20l5NpP7QyE3xGHH/MB+BiHB8Yl4hShJnS15WzZAqj9TyjKy+By/ahIVM70ozSMshEyWasChiVksGSOZML7LJZKcSs17yBzssn4iF6j07TwwTyxk2413+WFHLJySaCO3d5YrY/EftGUUlTEFyKbM3N6G1o0vbeeBOuaIFNKlRr6esZo4iod35UPgNdozSprEiPUP62PwvFZspQy5gdXqKXppZnEWsjtR/wC5KCtstKc3EVE1QBJQVEE0BADb0s7iBivvGhbS46xWpMBZJR6Y6Xw9SVAlWY5jUueejWd4MXw9RJIKUk6UanIc4JmJJauYXNQ42cirgRLMlVcpA1JD6NuWs3nDT1GrBUYNQGXMVsLi41sXp0ECYjBFKau7MXv5axazMTlZ8o3rXp5fRhxw6VjNVQo1C23Xn+0LYvJjUo0UCUjMKEMzlqQfLw5AMxDkoYiwtRxS1y2r6xHicOQwlgE2LMRy/aJMNiykMQAkgEgOWPXalBAM89x29k8vIGZJqCxZ2JrlGwd/DpFeEkO9thRNKEbNc18okmS6ptlFR4mp/wCmJpzLJJZwaHbw2184xMCTtkK55SlwkVIZ9qvq2u2kT4bHKCWACQO8xHgDW9jTnECZCSkqKnZmtpW9urbQ3E4olToZLuSKNU0DaVJPhG0rM8FlOmDODUF6a6MeTQGkuS4JLpLAGpe3OFh8Uc4Ua/N2pyq5fYxedneGzMXiMiaJIJWqvdBIr+qlI5RbdGrkL7J9k5mImhSgfZgstQoA1coe5NuXlHVkIElCUpT3EgAVqAN3qesLB4NEqWmXLoE0H88zvEPEeKiUnNlKjYpDOPO8WQhtKEqQ7EY4Uo7/AFtGU7V9p/ZJyIUkqXdyGSBvFfxntqzow6SFkOSu0sWvrVukYeeozVkrJdTXa9Ho9U/tGZMijx5Ac64Oq9keKIxMta0kKmIWqWsg0SQAQ24IIPV9om7SSsqJdXLqFB0jJfZ7hFYYzJ4dSJpdaWoyFFObqCo+TRqu1k4GXLUC9SzbGsDnv4Lf4HYnbQBwlXeMXBEUHA5jqMaER8nk+5l5yPtTPUniM1SFZVJmAhWxSA3wiSb2mHtROEqSiaxzLBV3isZDTOwIvSOmz+ESFqKlyZalG5KQSYi/8Hw4tJlD/gT+0fSf3nB8OMZY23FV2R/Alb57OP4HiBk5jLKVTCCPaZc0xLgpOU1YkNpryjbfZrglS8IsrSU55hIzBiwSkPXS8a1MlI91IHQAfCPVOASaPEeu9W+axvHGFXXm+v8Ag3Hg2O2zm/a4qVPmkBwkpT45RSKAJIYsNQXNdT119ItMXiiZ0yYCPfJqHGumtGEAycPmISGAL1AJZszht2BI+MOxfTBJnn5HukyObPIAqCDWhGpI8DR4aJ4Jdy/I/GHTJgLANloBQO3eAo+oLkO0enD5S7AA1ZxrXQ7aGGJiui6RlNAwal+V/q8RYqUPw6V3AtpprSFIm3ygi1WuT11A0h+KBcOrdyUtyppFK7PaBCWLivL516QxPEpmYpSk5g12yt+9YJky0qUWfKbUIt8PCDJUvLuSdbCmnOMkC435H4SWcrZO+fJNNqg9bcoqcXhxLUUiZZ3ewrr5sGvF5Ln+zHdZ61AoxANrxXYviiEA+0lJVRQJVYlQbMaAAgE2N1CFVYnPFUB4OcpQLDMk1JCSe6Lk0dIaIsaAASGyvVrMLU1v8YcjiiFKmKT7RJUaBJBQwJopmFO61C9TpEJTQMMuYCgdn8bGAao89qhgnkhx4/2vsIjkS2DquXalDQj/ADP5xFJdKiaivyv6NFlhcJ7ZYS4TbMouwTma2t/htGxW50gNof2U4AvGzxLDoS3fUEuyev5jYfxHaMDw2Xh5YlykhIA8SdzqoxjsHmwZQqUkplBOVQVVS1Ak9/K5SslRYswdIBasR8R+0pKkkSqd0++6FO7EBnGYMdWodotUFDsoilBF72j4hlQSqcuWBtTMdgGB618I57j+PTVjKmYvI7VUokvfWgip4jxxc6aFLUpTWcktyA84gw8xQDuCAWI5uSB1rCp5b4QDyWFhbCwcU5irg+NPWIUSyHcOQ4F/zGpHgIklhN2rtpbWA8VMUmxJoAdG1YVpQDzhXYo7V2WwoGEwxN1SwCd83e15mM32skmRPTL/ANlOzLlg/hmBvaIB2UO+Boc+kbDhQH9LhynSXLI/wj68Yru33ChOwr6ylCYk6hgQfNJIivZvWz34LIvbyZrs9N/0jRqkrjiXAu2k3DLAmJ9qltSyh4kEK8Y1yftWlt/5df8AjTHk6j0LWKf0R3L3VfyU/M4326N+qZyHkIxXaDt6tOIOHwyEqUhwpZSCMwYlKQDVnbrAK/tVGmHPjMHyTGP49xyQSpcvDZFKsv2is6ZpVm9qCPxaNsTBYfQ9Xy8kKX7X8mfNYr4Z1rgvEp0ySDNTkW5BaxGhbTpyhnF8bklLVskt109THNT9oWKKRkySwQDROYvqXUWD7NAeH41icQtXtJqlgCoUWSHNwEsHHSDf9P6iEHlyNKK5AlrIdR7CCre9tGJ5bxAjEEKIaqQR5g/Il/KJZmH1B6kUprveBlyq0RoNb1vStLwaRA0OQEmgAFiO6xrtyr0ENw+IloBUokh2CUljzUaEbBoiRmcsDtz1sI9AqQA31/Ma4g0XIWzuCKh0km2+rH1gmSQGbMPF01FRWhrA/wDRqf7xJHMX8dfAtBuClpQSlZBS/dyqF61Ygg6bQ49watDJDgn63TRuTw+VincV2pZzDZ0hGZ8wKRRwlvFgf4iFSQ6sqhUPsX5sLXjjAxEoZqk+Dvz1gPEYJKyc2bLlapGYkVD6EHw0iWSoGzk7mnjXnHqcQnMUA1LgP01v5xlGSSaKPE4dKQclVEsS1Q/MeMeS8O4YqZQZw5p4dN4scdg2sHetGq9DTY7QIcCpgZiQMoo50ckPcEAkCtucLkiCWOmNVhgumvIubet/HlEmAxHsl5kgrypIWpLEJcEXJqoFlAA6VaKjG8SHtzKExISEucoACjm91wxa+zwbKxpyFASopswSwytuWABjY/Q0wNqRBieEjEqE3286bYCXMRkZIcEgglISCQyUjWrCHImqRllkd6pSqyVSwKMNFCrjoecTysSQ6fZkEaKUEmzBwHpTlDMUVzwJSvZpqSCAoqDZe85IDh28DDJS3PkFuz2Qtyi9iCNmuRYveGImVdRIDmjXFa20pAc0KTMyzlEEsErGVIUGYVYsrcExJI4YoqUpSlZSnKxUSHe4PQNA7AKLOZPcgigS9bvYu/MHzeEnEs4u+vjb0iCXhkhhmr4UAFm1+UezJeVQCWbTn0a+0YgaO59m8RnwOHUA/cAb9IIb0h/FsTmw2IQQXEtWmhSW9aeEBfZ8P9Qkh3dOfzJceBB84u8ZhM6SxZRBAPUMQeRiyLqrKl0fL+IrkUQzgv1BI+USJVG77Wdi8yv9GQhSSaEd01L2FDz84yk3s9PSQClPnTzj6rT6rE4K3RDkg7K/NA2KSFApKgGqH1NgkbGpLmjJMWmJ4PMlyjMXkSkBy6j5BhUnQRHguzM5YE6YoSwbJIOYDR7VIjc2qxVW4HHildleTQDaLXs9hgrMSQDmToTToL6QsJwTPikSSVFJCSopAzB3LsfwhNSYskcPUheRIASK5nLOLdXjy/UtfCWF44eR2PG4u5HjZbkhtEjR99mj1cxJUCmo6V9L1+MRZSSH3pUmttLC0ezMMkFLKAZny762P1UR8xYxtWNKCVgulxzNbkfqppHhmAaBwa0rDpgADZSoE3cNelPw9YUtTsoJBcNQnQs5dVCfKMsGguViULS6CS5BDuaHqGJYjy1ifKDzaw0PKlYq+EYof08sjLQV3B6m1vjBcvF90nTXm/zio9gJxOLTJDqUnRIZy5Nhu8MXxBwGlKIBLkgJL8gsuPKPJuFlzUjMlwFBScx2azc9/WDxNBN8zWTlGumZNRv46R3RgMMZOUAEy5YS795RJcsHJAc0FnZxu8OEuYS5mjV8qHp1JOnKH4nGJ0SkPYJ06nXrDBNYkADncAPqTp4wNs2hy5IJ702Ys298JpyCAPJ4gncPlfhQHuxqQL3U9XAo7VgKZPCFk5swJ0BYg60u1eUTTceSykoYtUEXI5GrfvA02DVrkbhuGyJWIC1d1KglK3fupDGjChLZXY3tE+IxGFUruuE5lE5hlGWmWWkJCmVQ1qKhyGMMxWGMxLrTcWoAGFH3NNIAlyxcjKfCnVrxkkQ5E0w/Fz0qCEocVUpyAWJIAGYF1d1rtV6RAqSkMqoOrxD7cFTEpGZ+vJhE68alTOnNVjzBHoIXQl8EU6aJqGWkEM9bqO/1WKychcoshXtEimVRqOSVbcj5wc7EXoDbTenmIBOIDhIBeulCw33hikciI8WDlnSos6T3Va35R7iZ4CSo30Dnk3w3iPEZVBlpBI0LE+LcucD/ANNlAKVKTYirgcgkvBKmZR9AfZvin4dhV2BQAqzAuQeaasfGNcsRyD7MEYuZhsknGoSElQ9nMkoWNNcwVVKknxO0bVGF4qBl/qMKWFCcOsv/APNFVFEehnafCETM2ih66/v4xg+P8blSe6tlE0TLAdZOmUCr841PF8JiVJKcVjlsfwSJCJT7OtWdQD7RkMJwWTKmEpTlVqS6l+K1Ekw6MnQLAOH4QzpgnYtkhNZUm6Un80z869hp6QTPeYrMruyxWty2sGYmQPC/1tSM7jOKGY4SFBIegDu2pF6iAyT2q2BJpHsrEuta2dS2SFWKUgghPL+0NxOJrUltWDvoABqakvasV8h091wXIKaNv9eEHTsKksQQVPpq3xo8efJt9ibfkAxWIc90lINKnQ2BbVwac4UmeorADu7Vu9vJniRElLse8NDTRw/qfKPZqAXAdgH86BTiup9YE3snk4h3SKvU22oW0H8Qw4dTsATR6D1Z4bImJDZWJs5fU2529InRx5CSygS2oatjV/lAhVwUfZfElSFSyaAhQFLWOkaFRKhUkgGjWq2mv8Rg+B432c0EuxDU529Y1sueCbmnwZvGLWj04PgucPMSO6SdwAW8RXrE6MWgD8RBtT5ggg/uYrcNi8urubd2vI5gaUvzgv8AqZZukBQoCklvI08oFoYTTmyqOYsoB06m9zpYUikVi1BTBVCHA02+MWKyggnMQBVizE/D+8CYkygT+IjSoq9Lgj4XgTSPCztTezkXrttBYmlDG5NjtAMhK5isiZagpjc0IYtQ69KwwypwADLqfwhnpuCaNasaZZdTOIuxJYNV2ryc6xXzuIhb5UOHAcOztYgF/EUgbCiY2cJND5jzJ69YkwxzZhkLhyWLc2OnjVqRkkT5Me52STMygwSEgGrkeHTzgZM8igFK70GtecT4+aZXulw75FjvAs7WJ/l6NGVxPGVrNEsRZrtzqx6tA1ZJOLL6fOTUhRo3MkE1c7284BmcaQl/xVpyaAJODnTH7zMDdw5o+nNwbRPi+BJSCkqdQavUCg6E/CB2xXYvhD5nF5TFsyjzs+/Vniom4lWZ35/Wwg5HD0BgXYHvENYtal6G+8NxWBSmWSys2+nTl4QyO1BI6j9j03/ViScp9srKs3HclcwDe3PWOuISTSYxO6QWPVrRx37FJom4fFSCgr76ZgZnGZJQf8qY6fwkTZYZcxk7Eu3JTinyivtDUXCsGGsGuAw/aOa8f4aRi5pIUly4ZsrEBm67R0kTT+Xu3zJLvGc7T4dCpyFC5Sxp+U0uP94x0ezmYTi2DCJC1LzH3QByJG1nt4xlkd4BTFCjYAsCH1I716f2jYfaIGwMwgkEGWp7OQsU9Y5/w9RXlLBYKhUmxO7VLFjTnCdQqdiZcFjipxUlRbcMC+XSpIrTUVtAhxFQAQCAbu5chtGJvHq5wtVixNKmgKmvqPSI8WmxQliGJrZvjEoD5JZUxtakk8n16gkCHTpiUpLChAcWoCP2MBIVUuXZms1iXPNnh5USlKnJDJZwerN4n1gWgQ/CrSpP+jUy65klqjTKWuxZhWx3gHElAIKkqF7moYs1ekPOVgWYjc+JY7MYlmTKsRmNagGtr/mP+9HBbrMTjZPs5y02yrUPIn5NGkwXEQUJNH+YpFV2okr9tnWkoKxbpT4NEXCJ59zS4HoYuZ6MHTNMucKMWOnX42ifC4xCVDOAoa1KdKElt7tFeE5SE94JO9DXnqKR5gRmoslNRU1CRdy1gNaQDHlpklKLkp7tQMxUDQX7qau93pEH/iWVQKgFD8rB1eAv/EDSZCypxZ99Kin9oJkYeW7KooEse61C9XoTtaFmlgniQUAQhlBsvdYPzYgi584vOE8HJZSkpSKXIq9cuUijvR61io4Xg5CxmCgmYH7pKiFAX905knp6sxIkcdKCVJSZaUHukGhKS4NGBNN7dYW17GhuOlSJVfeVo47o6A1IfeK3DzZZUMhCSSXqTRLNzd3L6QBN46pebKgZRUku7khIAOh6MPKPMBMmMwLBmopOl3dwKmCjFicr44LBctKyTmcm6iRfYjm9d6xXT+AyalIY1c1FL61apsKACDZBGXRy9GU4YasKWqN33geahRJCKA2BJGwNXevjGMmg30U8mdkXkUp0aKZnB5EDTrBMqTmOilC9WzXqNCGbxifE8ByyyZneJIJKSXqdbM0VZK0VGbuswrUOPWvrA0vAnJjceWTY7hXsxmDqBcAWYild+6/0ICxcsCWoaAO1aNSLrDcXQsXoT3hQUqoM9qlXm1og4rhsyFAHQ393cAHc71tGp8oBPkP+xjj6cNxFKVFkT0+yU9szuj/qDeMfRnsGNzHy99nPZ6Zi8ciWiZ7JSHmZynMxlkEMkkOczUj6b4cV5BmWFqFCQnLUctDFi6Homl4Zrd0fXhFRx/BZ1IIW34QNydvn0i6W+4SPWM7x7tBIwcyWZ5UlKkrKSA7qS1DW7GgtesambRivthwqZOEloSSVTpqUmoYBIKj0c5Y5rgJZloYtRztWnio7U0MaTt52uVxGYgBGSTKUSiozKJo5agLBgNHN4z8opUA6XFRzo9G8vOEZZ2Jm+aIUJcZiWPeZgCLbnU/Cu0ES5/4VMKvbzDb/ALwRLnrClIDpllLFGinBalsztW9YrsyjU0UK1NSQbJ836P4JFtBM2YEsQkB+VqgD59PGHnBqYKFEl6FNCRzairaxHJWMxcEhIIAYVcPU2gzDYhLvYBBCUgj3tmoNg/xjAopPsrlofUuXOUpsQSwHLlzETJlBXvkJoLlQr0Fa/KCZU5QCwG7x7qiSGI05JLE7UFIFVh8yz36V/KRp4WMcwnBLore2/wDsv+Z8UxRcK+8HQ/CFCixlUezRz/cR+v8AaJ1/enxj2FC2VLofwn7wdP2iXGfdp6H4mFCgH2cQ4ew6j5xa433Z361/5RChRnkIrU/cL/Uj4CAsF90en/cIUKGeGJmaE38B/wBsOl3/AOI/5xChQiQjD9wfiPux1V8YyuI/D1//ADHsKBR2oK7Ce95xaYfX9I+KoUKN8kXkuPsg/wDWU/pn/CPoFH3ivCFCixdFMeglekcs+2f7zDfom/FMKFHBHOJnuDqPhAWD06/IQoUSzJn2GzPfT1T/AJRAR95H6v3hQoBGE+J+8X1MEf7E9IUKNOj2S4T7r/j/APqijwX4uo+cKFGIof2o/9k="/>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ZA">
              <a:solidFill>
                <a:prstClr val="black"/>
              </a:solidFill>
              <a:cs typeface="Arial" pitchFamily="34" charset="0"/>
            </a:endParaRPr>
          </a:p>
        </p:txBody>
      </p:sp>
      <p:sp>
        <p:nvSpPr>
          <p:cNvPr id="83974" name="AutoShape 6" descr="data:image/jpeg;base64,/9j/4AAQSkZJRgABAQAAAQABAAD/2wCEAAkGBhMSEBMUExQWFRUWGBoYGBgYGB8eIBgfFx8cHBgaIBwYHSYgHxsjGhgYHy8gIycpLCwsGB4xNTAqNSYrLCkBCQoKDgwOGg8PGiklHyQsLCwpLCwsLCwsKiwpLCwsLCwpLCksLCwsLCwsLCwsLCwsLCwpLCwsLCwpLCwsLCwsKf/AABEIAMMBAwMBIgACEQEDEQH/xAAcAAACAwEBAQEAAAAAAAAAAAAEBQIDBgABBwj/xAA+EAACAQMDAgQEBAQFAwMFAAABAhEAAyEEEjFBUQUiYXEGEzKBQpGhsSNSwdEHFWLw8TOC4RRDchZTkrLC/8QAGgEAAwEBAQEAAAAAAAAAAAAAAAECAwQFBv/EACsRAAICAgICAQMCBwEAAAAAAAABAhEDIRIxBEETIjJRcYEzNGGRocHwBf/aAAwDAQACEQMRAD8AZ6z4iQwGtOyh90IzhSDwNoA4+1T1WtS6EKOWi2StlmZy5UHEsOQpbJ7+lKx4kLyXLfyLVlZEshYMAWgs0kq5xyeJNW+MWbYFq7uBuZ3KCDu6/NLqAqqUAwAB6TNb9HnVuhR4WV37nQwUK4j6+kEkBZESecU3s6pli38xVuM+5reQJI528SB0mJg0p8auFbbC1JtHrwW3QV54if0pjpfEFS38wr/CZFRs5bcfaW4yaRTXuhguqti+7wWZfql5kkRzBGR1HEYzNWa3xFcAW0XywotXDkcL8wMIwYxziaHXxLT3toW2Ld2SpBkQI8rAmRunOZxPFR8VvnT2ylwI0lQHEqzQPMBEGOoJiTmrhV7MpJ1S7JXNR8xi1wrgBQIEDZ/c1mdCDe1F7aRBIYMcgbRBKqPrP+kmjdA3zC9xmlUVrptjhSSQo3GZac0JpbvnGwRhUlcZgST3yDmu1PSrSOVRacrduv2/7R7q9OxZFG93b8C5DR0CrgHp71HVeGNaRbjrtueXy8EkkATBwZgRyYpnZ0AbUM5aEXbuubivIM5UEqJ827rxQmv8He4wi9buKFH8XKJvOFEuASYHIH71lObjPo6IR5QSszeq2/LuTPzA24n1nIPWpJrNyTMTjH+/1qnUaZizKYLA5j95qphtXb/v8655Tt6O9QqJK5eKxAmOfavdFqiGG2JkQex6QDXj2ZgN1E/ahw3LdwdvsBBmknxdlUpRHmruDbuUnsSVHXn28wNZvxC9N1yAOeggZ9qJ0+uIUr0P9KHLSSW6596rNk5pMjDi+PQJbuQZo99T9DKIMx9/+KF+SGOJXOAf6VZdsQs8jvXPG9m4Vdu7Xb1BB9iBIry1pfKkZkxnEFuM154tcIIHHkSR9qt092FU8yYIkiMDmPcGtNORPRC9Y2ADdJJmI4jmhbeo2yJiaata3SHEQPqPXM9KTXbBUKejEkf9pg/qDUzi1tFJ3orLz0wOnaiNJcBuZ4OI+1VMhbivLAIM/n6VluxkLgjH5+9TtYkfrXjGG4me/T1pp4P4Pcvf9NHY8mB1HqcUdsGxefEnXcNxhjmSc4/Wj08ZJsm2QDJme1D67QFHYPCsphhMwfcYioae2hmAWIWcmM9ff2pptaJaTKrV6DIGP71XqLJHeDxVy4MBQSe5qFwkATmJ68Uq0M61ckQ2YAphobZYxgDufel1m+swy4n/AHmiCBuWCSvWT+kimht0jRP4chOAQOxPbHQfeupXc17z5bhUdB29K6t+SIPoOn1IGnUkBFAG2IC+aYAkbj955zQningbkl1lZQM6kkl93KqAANs8zSO7qSm5CfomDkwRHf8ApTDw/wASuuqMNrEwm0yTkzLTyYj7RSOXi0+SCvCrSgHehZJVmLQAgU5J6kTIA/ESKus39LcvpFp0VHUhBufeFk7dpzPBhY6098P8HDXmW6wV2BEMsYjChyIEE9O1B6uzZsXWN0NbubNilAGgdbs7gS+feJoJ5e2dZ8OtfMvXN0lW+YqTscjYZXyiJDQYDTGDxSq7prl23eupaRBbXLSYBB5LOSWeMY4FHeN6sgIl0pdQMD822NjnEFSOZk89KtVNTdfevyNvy9vyWgjaTEGee5IM4qouiHZn/BdM7WySu227MLlwkAGJJQHncQK1FjVWFuNeuWgHaLdtFBIAGWJUceUQYnmetRt+C/J0g3qlw2izHaxKKjyw58ogtOZxWf8AE9WthVSwwYFSGccBsh9k/hIIj0puTapjUeUrXsP+JH2akXLdsOjosgKQgkyFEQSZxJj7VbrPFLd9dl7TOrgwPkMwKGIkKwIiMGI61mVvvcKrtO1dqqQsAHmDHLRJrY6k37dkRcLoCshiRJ6LAEyemZqoJtN+hZJKDUfZibvw3fW7tezcVmUBQPxHoO00r8T8OvI5XYSyxuAE7Z6Yr6TcuSu9lFpbSMTu3ElnI5IO6cwIEd6UW9Tb01krnfdMvcydvSCqnIKnaB3LelZNWbRysxp/CGBXEcYz70HqNO4DGMkiI4I6/pTvx3xA37om0qso2EqSAwTyoSrE7SFAFL7xdbTgDkgE9OPKB0macotvZvGSSF6kKBJE/nFUkgn/AHii7OmBjYc9UPX2Pv05qP8Al7CZkEECI71CTlplt0C3VJzM9v8AfevX1BKmiX0ZVvMCvpQ2otQccVNOIKme3PMSJnAM/wBKlb1MkHqB/wCP2qO0Ax361Zo5Ex9Q6/8ANCu9DC7moGwEiSTkEwff0HrUdZaAAdZKnBxHuCOnv15qoWyWyAQDwTjvyKvRyI2eZSRK956Gcfeqb5CBDe2iIj0qh2YrPr+frTDVosnaeeJ5HvQqycRJkDNTx3Q00BTJE0Q2vc4JMcRJ/YVDVqBcIFdbSCcdKhpp0CpohvqYuQAMep71UBPFW2tGxbaBJ6DrgEn9AaSGevdH371JboMA4HWqEWaI01jeCOoE09sDremRuGg9QR/Wil8OKgSSAV3AgTIMzP5UHc0m2SDuHUjpT21qd3mJibe0MMwdnkP/APMVcUvYmxGLafzV1X3b7SfKpzzHNdToDTsjElgj3Z37WMbQmVYxyc9zT/4Z0zbAZCBioVSSS+0DPH04xkcVLV+Kac27ewA3MsWyCrEncrAYhjmAMClnxBqrfzWNgllAWWmRJ5C9hM1T0cluf00MvG3farPd3QwAdmLESTwGzhQZ2z61bYv27u12tlSlsCzdJgShMXGEdT5QIzQFywLlm1cQK5siXtAkiAZ3MCcSx/D9RiatveMqtqQMExDMJ3RLHaPpA5WcSaZNa6CtNpw/zPmG4ysAUJSTkgNEEKASRMngUz1uoe7AAHltvABhF83Jdj5WP/E0i0/xQ3zLy3Qr2mO5gFMHELDAzGciOau0umucwiIFJSTJOyBIBznJFBDi12dqta4ZgoY22SGs7jmBgsCMN7gYilTWv/VPJurb9SpCgARgIM8RWoazYayfmllvbSCdgAECIlTgE+bPekz6W2q3FCFrrBYWYUZ2naF+qBHl5oZpFpdDP4f0ent2gs3HO4srbT8tGAhWYYyR7wDR/i/iNh4VVIQQzbt0HaID4gk9hORQWkKWbRhmUpJUMfLcO2Wt7R9M9s4rOeN+KteIAYkZmPsJzifUdqvnxWmZPH8khprgr/xLVwogbaCQZEgKwIboQMCofDYJXVK1tbyltpGA0BSSVnAx64NJ9Zr90qsBRMiOMAcVd4P4uLTXFiQxgDnoB/er+SOh/Dk4sXeOWTbuAGdyQZII3g/TIOd0YPQxPWmHhv8AHc2lDIlxVe5uIyoGQpMxJgA85r34m1vzFVX8zDJPYxHPPEVn/DLiFirbgcDBggAdP7UnkqRrHG5Y99je/o0u7yV+W6XQrER1EKTHBLDpQ2t0Vy39Y44YCJ9SOfzojWaptw2NJGxW2j/qBDuDR/NJgV74vq0d2KghWzn6pHIPqauLTtk1OLS9C7V3UdQMKIzJ6nk815q9OjlSiLgKMfqCD9R7NRHhllZUlVIaZkDG3lR7mo6PSibjkx8ogqYzngewpu5fuNcYv3r/AGKbulA1BhMD1wKnYtBTAJ9z09ce1FWLY+YC8wWkj0OJ9gc1VaZg7HaCApBH2OfvXLpSOq9Aq6ZiFHUhj9uf6UytMgtEBeYz1lYyO/FUMkmGxCICftxj3ozSDdCqeMqGxJPXB5rXGtmWR2ti+9p8K5WNxP5E4NOPCdDpza2Mx82WPBnpB7Dt60T4j5NOyqoLEAMCZ2AGQFPUySTWSVAeXI7gCulRjidtWzjcpZ4tRlxp+tjxvgs8o4ccx1I9xOaTa+2RcKBSp+kKefQUdotQ6CAxZT6xH371Y+r3OtxRLgyWYz9OTj7c1OWGPhcdM0wTyqdTdpexXq/Cihfa4YK20nuSYx6SIorQ2wv8QnlXVAOp2lS09FkkTXq3mNqFB85Iieu4EYr3X5G0CIt7dwwGK5kD1yPtXFxpndYvYiFZQJ+n71bdAVSOd2T3EcD2qjTXTtMd5/8ANSS0QJO0/f8AtUFdlSXymBRqiAs8MoI9YMVVqVWAZ3Y5IjPJAA6e9V2XEqpOM89Jk/vRdMBqNPbOSDJrqVW9Xjn9a8quQjU+GXVUkajyLMluGETwOJDYg0Eb1t7oChwpgkk9eW/bFaq/8P3birYSzYmNzXGneOpIO6SPYGiNN8JWLYts7NeuH6JCqnl/CRBkknr2p0c/yR9iXwvxS5ZU3EMbNyqNgG7f+u7p15NXaxDevqGZbly5sVtqHiJmWxIED2FNNbZ2XxcveQFjuBI3NhQPoEIAw55plovAVn5g1Su4fYu2Cp3DcTAJZuoiJIqqMuS7SFvhKrZLfJtm4o2q91phDOP4YIM4eImrLt8s6qlzyi2wZVBUwCSGaFJA+/GK7xTWXbbPau3bbthgV/htnJ8hySIgTOKtu6u21tyz/LDTI3KDH1Be4PXrIBoJb3bEVrxv5NzBJbODxxGZyfQ0v1Pil4stwf8AVYlhcnIU9iDjPoDig/EfI/41HIYggweucn3oVLh+YIwo4IIzjms2zrUY9pD7U+IvdfIVcltoEAsYlo74oK9dgycdI9utV6d8s08d6rvWmZt/TrP70WCil0XohYOy8bdznsJAn8yMdapsXCLkrM9APSrhdVBjdueIzyI59qv8It35d7COVXczkDEKD+LiY6ULstfSrA/EWP1ySTzND6mwWkj6lQH3FG37PzXWWMAYIE/Txx1qu/o3tmHBBInzCCQePtQwTrshaY3Lax5XMkNwZHSe3pXl63v80QwiVnn1+9U7NrKfQER6V7p2KuGMecEH2PT3qk6QF9gycSCDtAkmJ459atV9qOvQtJ9+KFDhfN3YwPQdavkbCfw/7xVJi0e3Lg9Aen2oDxDF5tp+siQTjMFjR8ErAAk/tQniumhh18q/qJ/Okx60BXTLN6sOD2oi2SZP5/2qnTr5ROOY9TP7UbYuAhV2jkqfy5/Q1MWx0iGrIKLMkdIpabOGx7U/ugNZjqPzMdfaMCgNJonuuttFJdjAEZP2qZt8jWCjxBLWtOw24G1on/t4zV2nTyNtnc0jB4719f8Ahv8AwW04sg6re11skK0BPQR1jml/x/8A4arYsb9GjbRG9BLGB17wetCWzKU010fMLA2o5BAMAj84IHt1oRLjFTE4gfuY/X9avdSsZmDweOcj0rzV6o7ydvUMIEAen9KORSiQ0LiWwQYMdhHU1W2lzz+VFXbCBmII8yFoA4LcL9s0vbUZnr1obpUS7CmckMvHUe4/vS9OfXtRenfcT6CvNcvnDLxAzU97AmtgDB5/vXlQWCJIFdQB9MseIt8wutsOSGXABOwgZAUSVCgSBxIqq/8AEQfY2zaQNhR2LQAcEKI2Y5nisu+vay7raZkXcdgnzQYGT9q0fg+lF207MttEjz3WkS4G7bljJJIBYCM1smczxUrYVrNQ+qslNPaAXf50UjzGIWS3m+5MVlNL4t8lTbtjazEEuRDKRIKhiMQf5YmnHg2nVmuWg+1LsgiSHjoN/ED9as1/gSPZdnKi70QXBs8g8zHEbyMbTQ7Kjxi6kL72lv3GV7skMR/Ebk7xgYG7gR9691+vVmKqBJULMf8A25jaTncckk96L8M8ZKWXMF2LWyS5kjZ9OWOI2g46AClHjWuRrrm2uwNBiZjGc9ZJpPSLjcpVXRHUeGNcVLlxn2NOSS0DjO04mOtdqLlt9mwBAo2iSM+pAxND2NSduwEhTyJqi5Yz5WJE5kZH9/tUm0Y72GpYc7oK7R2zP26mr7V2bUH8TQBBnjP5Hb+tCaUHcrQcCTGJjgScAetN7unS5fQI4mJhZEbMkD1HOMUIGkmB6nwZ9qtc8ozbVhncbZhyD74mIEVpNT4kmm0xtWl33birLgeUK2G8s8lRt3elR8U0pZ02kQijc44AILCJ4J69yazCBlUuFZQPpLSAfQewnHc1WkZNfJV9DJNSNN8p1IO+CADjBzPocj7GhfENebtwm6+STMST/pUH04B6Cu1Hh4Gn+a7BXMFLZwzqeXA6Ce/OaH0fiD7SikyRkgCftjih0PsGuOCJnjietRsfxVZYMjIIHX+1Su2eN5wAZI/1cR3qWlumGUSqnhemAJNZm3EjrHYhQVGIAPUSJq/TXoEDpz/4rteo+QZI3AjI6g1SgEQoyO/WrT3oJR0TuMZBEgT0oXWXyPsY/KrtRdgDIGf29OaquNvBAHM/nz+1H5syS1Z2mUFQSYgz9uw9Z611i5KsO+R/WqdKAQOmOfWvbdohhGAcj270rHVo1vwx4Pd1NwLYTdAXdJgKO7H/AHNbv4f+BL2ivNf2279zOxd5XaD9XI8x7dqbf4a+HLZ0FsgDfc/iOYyd3E+yxFaa4guDBhkPI5BHT2P60MzTE9j41tq2zUq2nudn+k+zDmn1vUK67kIYdIOD96z/AMQnTMEF5N8+bb0zjj7UVpvGrJEAKAI9OKynkjHTNoQlJWkfPfHdE93VG5c0CHaSCoUw3uVSG7zSD4l+Gw1tnTSPaIzCBzg8Y2/tX3C14rbIwaj/AJmJ4Ncaxty5Kfs6/lpU4H5ZuW2A2kbY5HX7zkUIbUHzc/v71+ofF/AtJqQwvWEYn8W0Bp77hma+BfF3ga6XWXbW4uqkFe5VhKz0npXWpKWrOevyIrNoBHMxMQP3qzWX9otbR5Ske8cmvHXykTMZx09Kp1jeVR2rTpEM8+YDxj0rqHFw11TyJoejTFiXbggk916fvXli428fiC9+I6k+nFaHwrwxLhuvdsMEUDdtaILCVmc5HBHSpWPhpLyFrW9CjsrgsGACjduPBgzER0rRIbyxWmLPB/FflOTsViZwSQB/8f6V4LbXpALbs7VWYk9AO59aY+D+C2TdR1ufMZHA+TBBbuxJxAPTsKb+IeCoNQL1owjwWjaSu4xKgY8x78U6ZEskLsD8b0tgQqMrlUAfYJ2su0MJJE5ByZrP39HuLsvmj+YjHpj0p3e0q2zcXG//ANqGBBMiSekQT96FtaD/ANQwCWbu1MPs6gd8QCab/qLG1FPYs0WiIEhgWZWXaFnkZGfLwKJ0lghxs8mBPzE4BHlM9pHHSrLOj+Xce2ym2Tt2qxlZ7MeoI6jrTJbxR2PGMDBJIEIu0zjcST6AVJrYBZ8MvvextADGHMKgIMksDgj04M00vX7auy20UXQdzBFxuA84WMKgJPlETVeosO4V7e0NOQWJjpkHGSaB0t25ZW9LQXXYfWck/pzT/Qlxcts1Hh4XUWoCqQloG5vMYli3lXDCCAB0IoDXXggVMq1lyw3wyDbG0bQeOZXjio/Dtk8g5SCB3/45qzxvTMFG4nYcCIPm6g4mKVgsKsy9grfvFWYhfM7NxAWTAJ6kYFHr4WbAW4UKvuIVSIX5bLCvPLEkxu4o3T/BmAysUYiPST0mvLAvLfId/nSPlsXJheIJzwpAJFSaOP4ENzRlA1tuFx7dvv3FBPpShliSCZnuO33rY+LFrsjbbld4Hljdn6o74+4NBHwUSwDCCWCg8EqBx2qlT7C/Znxc3MAogEgDccdpk/7AquSGPBPB7U9/yN2BZWhQeDzxlR2PpQuutptBAJIEEdf0ooTV7FL3BIJEwZq22MgnrQ7/ANaustv2qKLJaO0luVbtuxRVtNk9465/4qJULuC98+kVdodI1wiOWMQT3oIPtPwnqGGmtK3OxZPuJHvzFXa7x8ae7seViDPJKt9EE8gP5fuKG8OtuLVqPKyoEJH4WSVI/NPyNJ/j3X/wbZcBxuAEyOc4IyDIhgeRBrdo44vdFOr8dN17tyBCvtA/0/hpj4R4jvYR36gDI7xWB0GrO5wAMndA6e08gCM058J8SZCCpg9iP9+1eN5MX8jPdwOsaPpPzjPAg1nNfY1vzCVcbZO2Og6TjmrrHjxJzBq8eLNz5T9jVy8ZyXYllUWS8EuakF/nsGAgCO/WRAr5Z/iU8+J3CoDEBAVP/wAf2r6oniYE7hznHp6e1fJ/j3QXDrrrOQm4I+eq7QBA5OP2Na4cTh2Z5MkZtUZMWCxJUDtE1G7oG6gj3qy5bDAyAD3A5qy2120QVOPzWukyaAG00HmupmjKRJW3P/yK/oBivaKRPE0qePOlsQYG6Llsti4CZJKj6gWxHOcQKY+GXgz3BaYLeubon6UES87uy8D0rI6W2qncX3EZU9jMye/pXWtS6M91GJcyCT2cFT+lVy/Jk8OvpNL8SWwl1Vs7LhW2wLW1iQ4G5mI/F6+sVTe1zXNosK8kIhVVBllGPpzPYk4E0nt6liij6V77yPQ8ZI9Ke+F69bdpxbcqXA3MkTAP0j0JM9+KLt6D4nGNyVmv/wAodrVjT3rdtdkgFnDhTtMBiCDsD8qZzSf4http3NtiwQ7SNg2pAHQcElvNuOaz1/xu6y7GLFVZZnIwZ69T+VOLviTPbtDcu22Sym7llLDKmP8A2xMxzTtGPxSvaALWjtbS19ywcAqS+VBBjByR+1T0bA34W4gtIB9QgMY80f6j3pT4nefdIRAIJwTAP+kHAH96YeEW5EDbuaCBIMeuOCP60mzoUWtsdeJeA2LaO1m4wYCHDXQdp5iY80SOMZrOafbuaQGmI6z3zWl+SVRRtMkMSMGOkEdSRndxAiKy2sufxGZQeh5EAESDjgEZFKyoRa7Y7s6MFZDkEc7ehPMx2FQfxhkaGZhgDvx1z1NBeAXG3lmB2NzznsPetSlm08OdjwY9sciOsUiwJb5Zn5IEDz8gHkhfXvU/8tQSy29vftH3zM1G54qxcgAAZExEheBn6iPSgvEPErzK+0qVCmTHHp6GgrsVa28AzAZAYY+3f3zVmh1k3MAmA3rt7nPuKFv6R9pAQwIIJPU5UferWXbdMn6gBI6kgTx+VLoVaK7r3A5O4mRJ9aYD4O1motrct294uAtKsoMA9u+OKH1175aA4wABI78NnvEV78MfFHyL4N0F0OCm7aJPBI94NNu0LdaMrqbJU+ckHM+68j0ovwyyIcjO2D689PvW+0/gvh2rm6fmKpdo83WZII7dgO+at8B+G/Drd6+bjsbaqqlS0D+IcExnEfqKI9hJcY2zAamyd5ZeDxPrW++CPgx7l5Lt5CtsAbNwILNAKwp/CGEz7DrT634x4Tprk2babl/FBI9dpYkTnFJtX/iMblxDtZUG5SzZbMFGAH4lIDesRWnBvs5XNv7VZvn0Y3P0DfxMdGwGA/7lDfnXzf8AxH8WG63aB/FuI+0Ud4r8ayqXLZnfKlR+G4PKxH+lxBFfPPGNS9661xiSR07RzV3xiRjg5TtoZeGt5/saZWzBHpWc0V0iCDmIopPEnmNw+4/XFeZ5eKTnaPVwSXGjYafXA9YNFW/EwMFq+eajx64rGNp7VZpfGr7g7VE9COfbNTH5VrQ5RgfQNR4uiqTP50k/xP19m+ujdILbGzPQQADH3pAmpd1ydx/lpF4k9wNteV9IrshaX1HLOKtNMhcIEZHHTpRdgKQuRJxzwf7UvXVYKsOYq1LS8q2D0PSqLTGr6ODifyr2qF1GMCfXNeUWh7HXxTpbjt823bZVP17gPKxAAUEfhiDxSXw/TuysqqTuDBvZRJievtWx1GsEEEblYqzBjzjyifbpSo6c7LKsoCliey+ftGW8pg9jIptKzNajSB//AKeLKDtIC7QSD9JbrHbn1MUxW38jaCiG3/MvX1JHWmGh8PW0wbLiAdsgbgOHz+FZKicmjLDIwYqOCJUDLTiBt4AmhRonna2LNTYYruGE6TG6PUfiyQdwqGlChyzEsoX6oJAjpHMzimGotW0AtlGCCf8AtnpAyBOa7T6ZHRgjK6su24QeD/MJ5x0pUNdCW7qLbAt8rE7i089596D0Jm8zL5ROeMD1nFObPwyQs7gJYTM8DGB247c0RpfA1tlIYMTvDY8syNpj1H7UihtodPCsRc3gzniARgY7ExSDxT4XIYuAUQkyBwSMRjEADFPzYNm8Y2soBYqgjdtj7AHtULW6557jEqwmCcj0A7UwQl8GvoXVk3KBweQs8D7jmm3iyiRdtrHBcBYDR9Qgenmnkye1KdP4aUa8ijzbSF7HgqR7ZFNdBdZ1bJDKnHBUsSBM/wBuCaB8bF/it/dc3qDsUbQF7EwGUDgGu0s/LU7TtxluMZM9z60dsKbTbXZ5gWtDJTGSvXMTFFamz8wgwSCMHlTGenpSJSpiC9d3vMQEJz33GZHfBA+1QuhM7CnmIXJyOCCD3kdad+JafylWggCQJiJ+rplopDZ8BIZLiSV5GZyeAffvQP2G6TShwQyqcAANy0ZPTgTS7xbwi0EUqozcXjM5gjPvRV/UXGIRv4d0k5GAAODPUGpa3SXfIcMoZS1xTlYyccx/zT0FNCfxLTXNOwtJLb4IkA56x7daTtrnW5uf8Rg9j6e/YVrLtp7t4EyfPIXJ2hwVUnsSwms7d0e4sAjxmQOQepH/AHdKhpraNFLl9LCHX+MUHmm6UEcREj75FW6nw66FUhQdxIwZ4MdOuKs8N0DX7x3NG022ZyIgqu0yOpMCO9PW8P3hksXFRoEESu4xy3BH2qk72TuOjI6u3cRz+CDEsQpMekzNeHAyc9ST/WrvFPB7iF0e2AwEh4Lbhx+U5k5FZq5dJPp2mrT3ZElSpjEXNh9CZHb86tBA3HrGM0ss6mCN3mXsTRdvxG1ImySOxc0muaBSUSfh9kl8gke1aF7SWrenuqDIcq+RBbIUf6ZDRHcUR4Xf04QG5o7Wnt8m49y6WYDnbbDAkx14oXWfE9i5dW1asBLG8EBiSTON7ZyY6dKyjt/S+i3K4u0H+H+C27AY6q3dbcxI+S4wByDuHM+tI/GtXbuXl8jqgPLfWQeJ6SK1f+cqW3MqkGc3N3mj7gQTAigvHFsXTbBVPMCd9tRCegM8T+1a8VshSle0JdborLWptshIaMmDH9fektoILkNweop7c+HERS4beqsFYEQTu4IH2P5UytWNPcDOgUREYiSOp5/OkaGVa4ASN8eldWlbwEkkqIB6H9eneuooLBbPi1tSCqhrjbyw2znADAz6HPSmNrWG69tCrCfMG+skZJ2jAgkczNZUaA/NQK3maJ3Y2ScyadaHWXLVx1uMAtlvL0LDcMJu6e+KoydK1YX4tcug2r20/iTaP5ZOD+096d6dRc06fLLKyqSo/EPSev3pJe8YDG3ztXdAIEQD0IOZNNtEi3rQP0npskMCOBHaaQ1tB+5XQEkywO6RBPaaVp4QbV0shBWFMTye1WpfAc/NXI827+dRyT2g4xijHW3cE/SoM/lmQaQ7J2tcrKYUqW3eTpMYOec9Kv02nYA/NeTjjA9vcVHSeF23AY/MwMFmC+3cn7c11y6UOwXN4GdrLBG454oEe6x3CFbdwAFcSCevp0il1hLodN9vG6Sy4EAc59aYLYCyZxlvuasusu0ZLTwP5PY9aCjzTXbpAMKYOGknHXPepa3UW1cBlG7BkHJjgk/3qpNzJlOvM0B4j4eWadoECDxjt70InfotNu4bisBtO6dx5HbjkURqbYaQjAPElVwr5zM4DHiRQGha7aD7fPgcnj1FHaG8q2xukMxLOOk9YFAIloL8mPNjLh4kFvpHsIiaLDICCTG48RI7dOlKn09lzG6GHmB3xE9IHeus2ricMrHtcDfo3WgYdqbaA5RGQDtP5Sce9JPHvEiFNu1CLAHPAvSIx+I9ulW+Km6xDQAAQGI+5wOtDaNAW3ESwJubQDAI8oMDqB0p0IJt+EBrVooQF+SgcsCRutP5eO/H2q7VeGfxVXcFYq8wYngg+s9u9H67yqNiFmnYDAggguCRwfMGyara0WKsT5hbQZ6HlsH1JpFIuueAptV1IaBBHHBMSO4/SvL+mUKYQhgsBlyRPMirwpCICRIY7TmIYj+s5oXUIrEudwJJKqCDGYHBnpUNS7iUpL2C+LOvyV3EgopKsBBBg8n14zXyZLLMcCSe1fWNWCLZALlyOHiPvXz3V/EF4EqpVdpI8oA4o5ZF1Ff3E1B9v/BVa8AcDddK2l7vz+VWJ4hZsE/KTe0f9R+nsvH50su6hmMsxY9yZqqlx5/e/wBukT8ij9iL9ZrXutudyx9al4X/ANa2O7iPz7UOiyQO9NfCLOy6pPPQdzXZjx3qPRzZMnHb2zV6zw4mAwmAQ0E8/wA0dqVavwoBQAwn0JBxmNp/pT/5lz5KeUF2USTOd3G319RVpuA213gKy4E5P/NZyjs3hO1ZmbPiF0DaxDGcGMnt5ukVIuQxTZAM8GCD1H9M4o/xB7YDEPBIWVHBn06VO34Czpu3fXkkn9u4xUcS+SFNgkqP46L/AKYYx2E+1e0xPwrcOZ/QV1KmFos02oRxL2gqXG8oVScCCRPIyKY+IWNPfChdofiS0mOgyOKv1NgC3tRDhSQOi5MA9c+lepeDope3AUZQ/wD7H19qpsVV0KU+D3BBVg6ho25jvE9KYafTFHIKlGmFRf7jJqzU20t2tyB2Yn6LZIgDjHGZg+lQW/8APSHtFNsbQvIJ9uo61IW2WKhJGGxgBhn1wemart+H3BCnKgzxgijNFqmDAOsFlPmbkxjEcetT1CMICEwAMz5c8/am9ionqXdJZxuQYG04EcY6dKhp9jMxViGZc5GPYHmrr+sS2JbqfKIme5x0rzw/xe0zSwfJiQuPXgYpUOidzSkry3lxgckcE1RaW9vHzDK7uikxPqP2qzUeJIyj5Y3T1A4zEk16tu6ASpJaSvcCeTPU0w/QlqQBG0qM5EHj0FXXtoUR+f8AszVduy5eGYbthEgde89DRK6J8ABSsgAkZ9DnmkhooNr8YIn0ByOBioXLR2gMNwOIMZjkd/vRaq+5tyFSOO5GYkT+ldYDKCzBsAR5eD1J/tQApsWWttK2lXIwIbJ+mcdu9eWjfAJZvMGJAVQV2/lgjNNRkyCSMcCAD9sz6GpMhUSogiZhuhjEDFMkVDUhtoa4xMgifKMekRV1+xNx9oUkjicjscYg/nTBSIl92RPP0/p9PqaD1WnUtuYgBivCjBHX1EGkholp7O5tpXMcjjconHXuPvXXdu0wGnaJxPpH6TU/DURCGBgAmTiSDjIgx1o59KnmAbaIYSBztJPH5UAxc1gvasTi2GLGeYWcH0JoK0qsqbWWJEqoEDJzE07YmCA3lCxnaMs2efbih9P4YN52tAWGAAWJwBJgctH/AONMS2UPpCQybYbOSMY4zH6V8z+NfDhZ1lxZUzDSvHmEkV9UbcjbdrXAeW3xGc4M4rF/4oWkY2Xt2yoCm2xPWDKnHSJpomS/BgJqtrMUTYTzUyfSoyGBnp79a6cXj802jkyZ1ikkxEnIjmm+itkjc4O3iTgT7cn7UutjImnFm2pAnJUYB6e1Pxsbk9MXkZFFKzb6e2pW1vN3btC/V24j+X2FHf5VbSCBvnMMcmOc96jpfDt2M+VcYPJANE29G5BGDGIj88/1rnl2dkOkUDw75pMqqr2gesZ9zNe2tBsAgrPGASI6AL39Zq68hUqSQOhSeT0I746Vc7GSSsDbOP3xUlpA9vTXyJBB9lNdRFu8QBGBEiSZznv611AUhF/nyquIIKjrMT2gdes8Vf4frw+0KsGCBIn1JEDjisjqL7Eo3zRKxG0fRJ7Aelc11hLfPZmn8IYf0qbG0b+3sFxtxEgZPABFGW3QQd4JOeQfyr5zotWWcks7T1J57000SMLm4slvbwTbkfcdaojlxdNmrvWU+b0EgiB0H9D60SllVTiV9eaVaTVFWctfBLHjb5Y6RHFEajxja5wGUCdoB478cVJZC94cHundPytuCMjHIPpRdtV2LtWdseZSBGTiOYjr60rfxxd4IYKpwRHBPY8D70Tf14Ii3cts55LSInsR1ptC0GXbGFCEKCDkic9AAKpspeADXH/h8Ar+XbvQGgXUI0vcDr0QjJj/AFHgUzv6y6sQoeQd5YiAe2O1IHsveznnECBBB9Zr3UXGEESRiR2A4if3oY+KA7QFG4ckn+1V3tT5gGKkxggRE9KACtUhYk77ikkZBPGBPtQcXCLg+e0TtXcoJMcmT3pgjgAbj+ELGcZmq9daS6BE+Vp3GM4ziIP2qgaYqXUalVLJdVxgbHSCD7rzPExV6eONw6FeQdjA9eciaKbTLukdRgTGarteHWzkMDOYJ69ecimDjJdEf81tqQC+CIIIMsCPT16URqfFlNvmSD7H8iD0qyz4cysCQGEeXdEfnFV3bY2kQAswcjmJmOakdMGZ7VxSPN9WCsmIA6jA9q7TX4uMVeFIOD0kY++DUm1Hy7JJKpAkZgnrx3NZj/NXCESD1J4mJj96DOVo076oNaBYqWL/AMvPrnqP1qrUgMqofKGO6ADPUKRBwevYUn03im0W0YbxMn8wZJHp+1Pb7o4N1pCCZEnjgNOIHpmglb7Pf/VQP+ozpwTtkiOnSe09aA+KbS3tG6KolR8wE9AvSATHPWm1m3LNugjaBtwSAOvEGTUb4lLg2bgwIEHptIEDv6U0apNnxW3hpprpbu2T0jtPNAPoxLAtDKSDjtRT3wqmTJ7e/WvR8aXFNs8ry4c2kgLVqouGOMftRVhuNuPf/wA1d4vpAi2bo8yXFIJj8SGCPeINDadx0g+h5FTiajkaHkXLEuz63otSDYslxANtSDHOBnFXonzSCApUYBJAP5TNL/hnc+ltyu0p5ZnDRwSfbpTd7KMpkAt2H4vYxMgetcUlTaPUg1OKkim7ZSdxjy8COPvVOnvzJYwRAEHj7/0qV3aEYCW3cAsI985PQx6UGmLdstuYOu6IGcxmeJioL6DTqZ4UEd8V1TW5bAH/AEl9ImO+feupi5Hz1iLT2/nWkyoYhWYMSfpkHEgGe3FXa+4hQqlp1biTG6T6DAWPvWtfwXTXAv8ADn5Z2yMQOWJAzuH7Uk8W+GrNoXbh1DhXM2+pY9Acz/apAWDSG0FaUgEyAcgjkGmvgPibnO4BTyCJnvj2pbrfhK4LXzBx9R6kcSY+1V+H/EFy0WVYYGAC0KRHvxNNMh409m8099LgTaVDRJ8vQYz3NX+I6ZcjcFOFGMZzmlulsi4qp9HJDKdxGepGCKPPh7J/D3B2YSWbHttFIaBdZ4MApiyCpEiPKvpPUmlOn0Nm66rctYz9Mgj09hWqu23VdrJvAXzMTJkdNmRHah30isAwU7gMYMgHpgQKFY+Ilu/D5DDiAZBGWgcKTMRFN7V17ZbyjbGFI9jjMEepqWnQEgA7QTiMSBypB/rU9dpBKlWB2gYYiccAd6pjqgDRXFCSVdSZMcg57xxHerX0qTulyYmZxnjHP3q42TLCeDu9YPQx05qNjSpPlDKN24KG6+x78GgokNSTALKIwWGSPf0qltDsUkBbjTgAn9+lEXNKgYAKAx4BHHfjpVjWXVTAHvOD70ABWXAguGL8jAwT+n5UTbsb8YEDqB5j9qWeJ+JMqIIMSPpk47gxgelEqDKbuCJkHIPt/egSf5CURogEQMx2jpFVG5uMGI6kyDI6+tSuaN7bSbiQYyRyDxA6yKr1BjdiO0Hk+xxRoolb8LtsCbu1hkbm6HHSPXnrWQuaoXLmy2vzdrQGggEycMSY2xxH3p4PFbdwbD9eB7TIhvTPI4qu18NWlBX5BkgZ+ZjHMGcH1pE0gfwbwhfmS1wPtJ3BDxOeIiOnsK02kcbYVVb+VZ4HeDyKF8L0dq0u23bCT5oYzmIGeeJou/cIG2J9YggcQCPqyRg0JBXsky/LO7adxkxOPWJqjUHcPIdg58w8oPcRn7Um1a37Tsy5Cj6YZs9YEmJ59KM0niW5lV1cDEFWMERI8u2ecZOIp2hmH+MPDQtw3lYHewDADG7qR7xNItBZUvLS0Z9DW5/xE0bLpkYIQvzJO7kdp7c1j9EBtrt8WKlKmeZ5r4LQ88S0Qfw8Mq5Ry52nyqCdpkdziszobKM0sCqzWy8K06XtNdtncrEbVIzMjC46ForFWQ6kqwPlmQ3Q9R+dU0lnaaszjb8ZNa1+TZfCmtNq4FQtsJ4Ykgk+hwK11/WW2OzfDJ6RtJycrjr1r53pbh6RjPH++tOPiDxRflWmVRvuCdxAkBRDCY6mjzMSjUkg/wDOzSfKEmabV2vKSoXidxEzEZ59+KG0bXWtiDIhV2x/LxBbPc4xSfwrxm85sIAAHJ9TAE98dq0vyWKBI3Dgzgx1gVwdnrHJcQCDg9cfvGJrqm/i9m2ShZfLj6WP7CuooDvHdMpNtI8u8YBI6DtUNRpUaLbKrKGkAgGMnvmurqlkl1nSoyBCo2+YR6AnHtSD4z8MtItnZbVZOSBBPuea6uplMna06/8ApAeoDiQT0iODXnwrbDMxbJEwSSYx611dTXRKNHprpDHJ4NVC6e5/OurqDQnqc89/61K7bAVTAkTBIB/eurqYmd4OfmI27Pmj7QcY6YFFfKG+I/8Abr2upIPRTecrG0x5R+pM0ZqbIAWBzzXV1MAK7aG+IxmgL1kEpI6V1dSYn0T+ET823e+YS+12jdmMdO1Q+IR5WHqv9K6upLoa6M/b1bG9tJkZEQP5j6Uw8SbbsQYUkDaOK6upiGSHbblcEM8H245oH4l1rolkqxBZgSe8xNdXUehjbwa+xRiT+KKvfg8/nXV1SIR/G4nw25OfMlfMNKPp9xXV1d3h/eeb5/2mx+GrhUGDHmQ/cSR+RrL/ABSduuvxjzfvzXV1Vm/jmXj/AMv/AHCPDP8Af6Vs/BwLmkCuAwBcAMAYEg4njnpXV1dHmfwkc3g/zD/Qj4To0TcyKFIRoI6ZFaHUr5V94/Ourq8lH0K6FeuuEOQDAx+wr2urqYH/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ZA">
              <a:solidFill>
                <a:prstClr val="black"/>
              </a:solidFill>
              <a:cs typeface="Arial" pitchFamily="34" charset="0"/>
            </a:endParaRPr>
          </a:p>
        </p:txBody>
      </p:sp>
      <p:sp>
        <p:nvSpPr>
          <p:cNvPr id="83975" name="AutoShape 8" descr="data:image/jpeg;base64,/9j/4AAQSkZJRgABAQAAAQABAAD/2wCEAAkGBhQSERQUEhQVFBUWFxcYFxYXFxcWFhcYFRcXFhcUFBgXHCYfGBkkGRcUHy8gIycpLCwsFx8xNTAqNSYrLCkBCQoKDgwOFw8PGikkHBwpKSkpLCwpLCkpLCwpKSwsKSkpKSwsKSkpKSwpLCksKSkpKSkpKSksKSwpLCwpLCwsKf/AABEIAMIBAwMBIgACEQEDEQH/xAAcAAACAwEBAQEAAAAAAAAAAAACAwABBAUGBwj/xABFEAABAwIEAggEBQIDBAsBAAABAAIRAyEEEjFBUWEFEyJxgZGh8AaxwdEUMkLh8SNSFqKyFUNTkyQzNFRigoOSwsPSB//EABkBAQEBAQEBAAAAAAAAAAAAAAABAgMEBf/EACERAQEBAAICAgMBAQAAAAAAAAABEQISITEDUUFhcRMy/9oADAMBAAIRAxEAPwD58+oItvskMrCbq5EwPP7KyQ3TX1VeQdN4kT6XT61UNIt+/gsjKjTr+6Xiq0uEbBTrtRqbW7XaAKca9rAA/dZqQGp0ty14yjcIFj9Pn4LNxkujRJJ4xN/TVaamFDgA3VMw1Vg/NbiYBMI2VhFtI7u9YvO74O1c95LdT49yFlVNxLJEtuRw+yVSoXBOmv8AC7SyxrT6WIIKttTOb25/KVTKNuJ9f3Wd7hMSs7vpNbzqBbSUypVBbGkcND4LEXXnYK3Et58J3CYuNLanLxutTKgMBw5rnU606+/FOpYibLNhrax5af08pAMzbddrDU3MpUarSc7c7paQRlaW2I2MPkwTaZAXO6Mx5o1GPhjgNWua14I7na+mq7PRGGr4oUxINIPykAjNSaYL9bhkOgxYrfD0lr0GBx+dtPr6YqCo0lkUmZ4bYCWmQ7gTyIhd+nSaQ11IkZRlALnFu9qgkkOBJ3nvXmcJgepGQMe9lR7m0y5zRke1pu9pDYPZaQZiBYmb+no4QS1zmw9stmZzSAMxNybDcyLhd4mtTXe5J9TcohUVBqsMWl2jBVyhARSoqSrlCoSgKVRKWXKZ0BkoSqzKByqaqVJUJQyqaKVaBRDX5wNvBCDeVqFKOfvdZ3AkwB7+i4tabNjoB3rOZmyNtyBtujfRAuL8ikmJp7KJi58P3Sy4gxM+9EWHqdnTkTMWQGnMn5X7lz/qHUnNOtj3+7o6uGcBbT2YSKFI68FszHTXvt771nkjLn3FjyTKeJOh0S8XSiCLX0m99EqjOkcu5azZq42Zr7H1Pek1MOQL+CCroOOneqZUJtJPLhKsg1igGtf/AFGW0EOlx7Nmw2BZxNyPynlOaTaT/PJQNc0w8Ed/A7q20rG99uXcrVNpt75T6dMhIpuI710KT9J3hYtxC6VYjsnSNQfLwXb6JrspPJmqdCwsIbBG9QX3jcRa641amS4bRz21hasNUc27SRrEGDcRqNospuD2XRfxPiHZc8VJMm8udOwAMk6w2CLC269jh8a14kBwnZzXj1LQD5r5v0EHlwAa4tNyWj9QJh5DzlgSLWHML6DhKxb2HuJdsSxrZHIscWnbnddfjtvtnW+VedLDlcrthos6mZCrUNWoVQeiD0UGVTKUZcqlEwOUqQUUqSqYC6ogpgKhTTCrqI4UTVfnZrpJvCHrjuJ58P3VnEjujxUON/cLk1YpwDtiCNwjpNmxS21he/jc+CGs8jkiNbKQgt17o+u6OgYBhuu3EhIp1M1zPkY8I2W4ukEW0g6yVw5XGXLoVDtE6ytwon8xmdri8iw+fkic1usaRoOCYwtEm6Xl+TXKeXbmfHgoXLVjGReZnz71jcV14+Y3BdYrZUvIASgZWhjPD+VaqfiJNxF7kDQd26Nlxw592/vilgEyI0utdNoi4EqVNJpO4hbqLvDdZm8NOWidSkG+yzUdTB0xUcAXNZtJnmS7n3DlxWun0U+S2Jc1me2mWxDgdwucwF9miSSIi8k6RzXcZhzXDHuIYA3JJMkua5xJIAsYI1tzUk1mp0L0gKdSm7KLOBkiTeQ7zB9LL6Y1wIBBsRII0IOhHKIXgf8AZvaZLXCm12VrmMtNmzmaBmd2L3N9N167omiGNyi7bFhGbLlgWGa7YM9k6AjXVdvjlnipXQlXKCVYcuqDzqdYgLlEBZ1A9AVSJtOzKZkiVENNzKZ0ACsIo86rMqUhBedRVCtB+dalNsc0k2NoK0ug/b7pIoGZbbe64u6nvkcCiw9PNqbDfYTySzTTHMIAix0sEQ9jMsQZ4jZMp1iXW92WRgceH8fVOY2HS2QN43XOxlppMFzP8lUDrspTr37X30UrkBwvIN+7lKxPaYGvRmD7PJL/AARO4/lOcPIcIHPfVQu5fyty3DaJmFa2AQTrfv4KZYtHvmoKm0+Hck4jE6ERzjWVmSntqDzrsfl3osgMxbiY4rMxpcwBpBMuJGhjsxF+0e4Wgpn4SoAHQcptPHaPQ+S30VoYwanXu28d1VeAAIud/l4pVJ50ufmtjcCXNLswDWxLrnL/AOXU6ai3EhY6+UIoOE38gu98O43I+czQ2wOa5iZENBEjY8iuPguiajyXZTlbckgiLF0kRIFjfTnddXo2uzrBlkEgNzAOPaDhcQCXFzZFou7TZdJxy6le4b0KLijUysLsxpgy27s0S0yOE24LtMpgaff11PivKdGdOU6VIuyZHNyU5deWwR2oaIIDbNM6LsfDdNuR3VONQZspORzYfTkPaAbkjMLq973yT+1ucJ07W/x1VITxg3/2O8j9VYwL/wC0+n3XbY5YRCppT24c62ganOy29+1ZIwtN3VMc/I05W5v6lOA/KMzc2aPzTup2n2vXl9LlQFPbg3ESACDuHMPl2lZwL+H+Zv3V2JlZalQNEuIaOJIA8yia8G4gjYi4PcQud8T4MHDudUzNpsPWPe1ofDWNcTAzAHXQGVn+HzUGZjgerY1nUuc0NLm3BmCZgwtyS8dlZ2zlljtSoChyqQstDBVygVygJWglRB+fmumYkd+h58k92GOk3SWW0Vy4nv4Lk60t+F7pPf5qUqfFSrmkJrKRi832RCvwxAkeX0C10sKS3h9ve6E0SBEe+KBmaQLx3rF46nst9J17aKjdsbg29LfNdGi03meSuo4NMFoNvFMTWDYi9kQqj+d10AxjuI2NtPJZXdGGZa4Hxv6qYukPqNPIj3xQE5jciOd452QuwLpu0hD1IjW/Bakxttw9FrXOLyRAlpaQQTsJ4c5stB6SzAMyw0GbEkgnUibCbTA/SOC5rWhPoMjbVWpXa6HwGY55YMpPZccpOUZrW30HE7FdLo6syjiXEhlRrXHIey1z2tP5WOIyw5pDS06xqIXMwGJqua6nTJjKSQIuLExuZgeSz9VeRsZnf3ZSeGH0H/aJqTSeG0TlJgB4dBDcoDT+mTTDhGzotccvGsoih1NJj3VnZHl0B2wL2NeDM5mgxuZXl203yS6SRBdcmNmyZMbLs9GYosaKjfzMhzeEtAI9Qtbpme3fxDah6PxHXEOlgzG4qj8hAMktJh1tNSsmB6XqYbCFjLvrVq+c1C55HVOYx5lpbLjUkcOyTclZulfjKpVwz2EMaXiC4ZpiQTAJtw+yHpOtnDHRlzMfVjh+JxeJqx5Bqskq7kacN8S4uW02VYkw1raVLVx2L2uMkniuv+E6SOuKI5ZqQj/2UI9SvK4OqG1GPMkNc0mNeyQbeS9lhummVJyOmNRBBHeCt5Ppz5cuX2wt6ExgBAxIaDqGvyg8nZcPfU6q29BYyMv4o5f7etdlnjl6mF0TiioMUs+E78/tzcT0fi6VNzzjXhrRMCs/bRrR1UTsAuQ3prEkXxNcjQy5rgZ1BzM4Lo9MdOBzH0g3NNs0wAQQbCL3HJcim4FgaB2s5cTNiMoAbHIyfFawnK+9bsF0s91LEYeoc9OpRrEDKxpzspGplORrcwcym4aTIF12PhOg8U6uazuvcCXS8u/p0SHBxdMEEW5LgdGsLa9EuBANWmLjVtQ9S7/LUK9J8Pgt/ESTAxDmnlFGgA7ume8GdkzHTbZ5M6Q6bNKsKfVhw7MuzZSMwBsIMxPEaLruZBXmOnv+0H/0/wDS1epqanvPzRAQqhXKtVFQqRSog+FNptgq20IbmMgAx/K00MPmk27MSDzWxtCWG1ztE30lcLXWRw3v3A8beiNxJFr2+a0U8C41IiQCJ8dvmtr8NDTGjvp8vBW8ozjkNpvJTamFcCATeAf2PNasLhyTpYbb8NN07FYZznDuTfIwdW6dZ8VopsfxF1TcEZ/meNluZ0fDXEm501tptvafNLWfYGtIAzNHf94SqtEbtPKLeK0swxt2gm0+jyDrKehjw9Miwfrs4Tp4FR/RodPYuNSwzbcwV2KeGfO0biyqpgjvTB5wR5wnZXAqdEx+Ug7QZa7yd91n/CluoIOkQvTPpOAILDoOY/zArLScIIgwNRBy23iSP8qL5J6G6RNOLZgJy2FjBEzrF0ms8lxcdZkgCNTJhbXYJgdrlPkL99vkk1OjXmC2HzwufLfwWJ7QVfGgtcIj+3sNBif1ubrYeKTQ6TgBpENMgka3tI8FlqsIsWkEAWgjVA6i4AEhwBEiQRI4idQeK6yNXlb5rsUqLDUY7OwtblOUun8t4OkieMTO69qz4VdiMPhqudoecPRDxUz9ogFweHMk5pe4EEXsVxaWOfSpUeqbmpFjC6NyWjPymZ1Xo/h7pjsHIZYHENFxDbHKRtBJEcAFfTLFT+BqkFvW0o1/I9w8MxBtZRv/APPRTE1MSwDSXMMTe3aqgTYr1bOn2Gl1rWz2C4AkCRlLom8bXuuG748qPlraDWAhwzCrUJBLHCWlmHN+Cur1ntkPwhh/+90fBrB/9pQVPgrDHXGAd3Vj/wCRSn/GeK6vKHOA6pjcxOJL5a4E1Sfwl3OggjS5umVPjOu15c0i72Py5sXlEMjqh/0b8hJk6GYsFNp0w7DfBVGYZiQ4nbIwzAnWRNgT4LT/AIIj/e+VIT/rC5uE+MKwqOqZWOqHsw44xxykueWtb1MwLRDdNTx9F0J8UVK2brabG5csZRXEzOvXMb6SrLS8Z7Z8D8GNFRr31S8MIcG9VkBc0hzcxL3WDgDAiYGy8jj8e7D4mqW1C0l1VhAEgtbXqlmYlrhGXKNCYtZe7xHSxcXBtspg6HYOkcLOGq+Y9POcahBguB7UaFxa2YnbfxWbST6DjfiCq85hEiId+ohohszAMCP07JmC+K64c4ipBdmc4v7TbDMSc2aIDToNCuS62o9SnYHECnUa8C4O9xcEGw1sSkpj2NH44NPs4hgc68GmYBIcWkHNoczXCRpAsVwP8WYgVutL5MEZf0AH9OXSN+PNc/H1xUcLgZRlAE7Embk3JJJ4kpBLRuD5qdjHt2/HrYE0XkwJIc2Ji8TfWVF4rK3+FFe5jstwsGY4eUQrbhgJgcffJPJ09juRsC8Ntde0YPwYGY6TFxr71RjD3vfZb2NBH3+atgAur2rnaw0uiwHTF/TyTWdGiZI2hbA8TZSnfUq7U2Mx6OEgjXjuiPR7Yt7K1hmicCJ9+q3LV2OfS6JEbrQzo1o0BWg1x4qhVK6dkCMEBtdT8MJ0UdUVGonY1ZoD2T9lXUNH8kqs6F1VTsurZhmXJb5gfNLxHRdEi48rfIKn1YS3YoxwCxecTXl+n6uWpXaycuWgIkmcoBA04lIfg8QXU6RpuaTJDSdQIkngGyPNdDpai3O17p7ZAf3MDYjhYLW85cTQ1gisLlzplrTq4n+0WW/9PDrcklej+EvhA16M1Klak2XDJTe2XZXOY4knMAMzSLCTErtY7oZlDE4YUxlbUpVKRJ3dSNJ1NzyAO1DnCeE8F5bAfFlXD4TDmmGvefxObMTIa3E1C2zSP7neSPpT4yrVRSltPMCSAGu/XTcC0kvnXLoNYuuvGy+EvCybfy9NVpFtNzY0a4Rc6MIAsCT5HuOi8TWwOcgOYYJF3sIHOXVOj23jS8zpJsvUdH9LuxVDPUAzHM10WB7Ikw4ESQ6bgi4svPY/AUaT2Na1oJcMxccOwNbBN3NoMyk2i/gVTg5Iq0IzFtK7S8S2lMAxAH4QdrlOl5Ta1Wi0mOqtkB7NOSXgdsf0BIE627lmGHI6twNMOM/kqUwWuOaDGrW6a2TK9IOeW52QBSYIqNIAHadfcWvwJACmt9RtqU5JHVR1hb/uY0ecwcS2B2QNgc3gvVfB9VpNXLk0bOVzHbnXJVfHouFTqsY5meuMvWOcA3E1nODS14aGCmcw7TpJGu9l6fo7EsALml5BsS52JqjiINRzmt8IWvTF+nqOjsAJzu3uPKJSelvhTC1s7304e6S57XOa6YjNY5SbDUbLy+L6dxTajw2o4MBIa1rGXh0CCabibX3XPxXxDjv+I+MskGmy/K1P7LPPlOM2p8fC87keb6b6Mfh61Sk45jTIBcJAOZrXgjhZwtssFKoZ8QvpnTri7EVYI/NFxwAGvguY+g7/AMPeQuV+S7mL0eEq1DJ7yo2ibE7r27sG54gtY+OVroRg2/8ACbbgp/r+l6V5OnhC4Ta/EKl61mCpAf8AV/6vuon+n6OlZKlx6qdbMgWiL9/s+SWYAF5+3vZASWlpB4T47c15689rUx0acfnsRwRUmjM69jHhqlDETsBHJJr1iQCATyA56x32Uv6TW1xg8VXX3iRJ+fuVg66AbXjSdN/NZxiZynQ73uJuD81m012xU05JhqaRx+krmUsZPh6TomtrS4DheV0481aXVe0BtH1/lN6xY31RIHva/ddE10k8BYfddJzmrGgvSxUQyEt7xorbGsPNXzQuelAbqMcNFi3TFuEpb6RPhP7lbA0SrsVhrq4+PwWdmk5TMbkDUDnHyWSg6amHvIDqgD9i0sgTwcNCO5eja0Lx/TdMMrOawQ3suJkwC9vkBmIHot/Hd8OnCeOtZsHiXUXmGU6piMrxnAuTaLAzPmtXSXxE6pTNOoyiycp/ptOcZXBwh020XIrVzkBzSTMgGdCYJAsNoHKd1ifWE7r1+/Lpk/ru9G/Er6FJ1Om4NzOzEuBc6S1rYB2ENG0plT4he8AHLZwd2Q4SRu5z3klecNUJtSuCSSNeFh5BWwlk/DuYfHVqj5blkTtZoNtz6p/UYlgdUBpw1pJmHGGjMSJ3NzzXAw3SDqZOQxNjofn3p1bpmqQQahhwMiG3DhlO1rWsnhOVt9Nf+J68th7QWmR2G2MFu/JxWsfGeJJJpuDA0CQKbXRGVpcS4EiTG8SV5rrPFOwfST6TszDlMFpsCCHatcCCHA8CE8M2PWVPjLEMo0v6ha53WOcQylcS0NMFsC4fpCwf43xe+IcRw6qiPk1efr40vMuuTyHkANByCAOQx9T6Oxpq0mVCSS8SSdSZIJMW1ErSKiyYOlkY1rdGtYB/y2E9/aLjPNPzKWMnsqcvorLxtr6LMVMy534puxufJfVOI9z91aUK3M+ZVLWc/wBLvH9uLXqiDby9Y9UDqoidQCYHC5iOMQhqkCdwdPLaUrEAC40j1JkmF4q8ZxfoO4d/ehrvAb32EeB+iBwIEcN9bclb22EzHD0g8PBZTF1TBcDEjTwG06/ssdCqdNdvOAIW2RDjGgAnw2neAfIrE6tIloibDTYSdglXGnC1wOZLoPCAJ8bhaKOJnUwLXA9YWGjTJAjebyO6xO/2RhkwNLHzkmE9K1NeZvrMRv3BaRV02EeX3KwG7jsCDBHERr3x6rUG5rneL9+6zNiyJVri8SOHvb1SHPP7rY3DDUozhxIgq63lJpPNtfonNTW0+ZCsAd/opOTUlLbUjmrGJurNKZIS/wAL5qtSHtxCy0sKXYp1SJa6kGzYiQRsd4CLqHTcW5fZQ5tp8Au3x8K08j8VEtrOblIu43blkOOZpHKDHguG5en+JsBVe5ha1zoBFgTF52C5eF6PqAOa5lQB0SMpvFxqF7IsY8BgHVnhlMS4zAkDQEm5sLBdY/BuK/4Y/wCZS/8A2k4fBvpHMwVGnSYOi0HG4n+6r5FEOxPw5iXi+HpNs0DK6m2A2dP6lyZvMzbSEvC/DmJpvDuoa+NA9zHN74DxPjZLGNxH91X1V/7RxH91XyKAukOgsTVqOeaADnXdlLQCTq6C8we5cjG9GvouDarS0kSAY0uJtzBXYb0pX/vqeSz43NWINRzyQIBLdpmPNF1yTSMTBiYmLTrE8VbV1xTHUmln7ObPBbfMBAMzwt4rksYSQNzZU19b6LwRqUwQRnt/TvmLQ1oBbOpt+UIS3isdHEmBeCAO+y69HHNr9mrDan6amk8qnHvUc2IlUixNF1N2Vwg/PmOISc6sJTMqiDOVFcNcKoLAjj9Uuoz8votFNup/ZC9sr5muKpPHjHkgL7eR9+QRFsnl3o20defKNyFNC6faYRGhza8ezp5+aS/CmBx01EXtJM8At3VRI8Nh72TRT5Ae91OyOWymRrsf5WimwiQRp7C2ClCPqp0S82o5rgfPZaadcRHER+ydVox79UNFrZ03sm61IoYgzC00ql+aS+hGlualFjgb+nmjWNcKPICHKeBTabJ1R0DSatTKalJnIJ4AXbh8V90LDZTMoRAKBeqTPCAACY1oUaOSjitQU6FCAia1C4oAMIS0I4QkIAgK7cFeVBugp9MawFZpjgEcSgiEAmkOCp1IFOAVEKjVhMW1zRTrSW/pf+pnjuOSz9IdGOpEbtP5XDQ++CUQtuB6UyDI8Z6Z1adubVZWcc3Kou6OgWP7TKrcp0kX8bqK6Y8NcCePjvwTANU44YgCN/vurbQgec+K+Ta52M7NB6rS1k/RHkHlsjbCmpgW0eKNtNU4iFfcsrIMwhdTsY1VkTsilXHTrGXMRz2RtAmY9lR1OTKulMLeKZqpRYfBUwHQiVpptSefEUxrPfBWAhAlNa2y9nDhk8gw1HlVNVZl2BdysFIRBAwuVNS0YQMcUtyEoIQMJQEqiq2QFKGFRaqLUBhRwCW0Iu9ATEbgkl0bpjTKAC1ARKc5KdOqoXHuFaYADxURcYA7ZE4CNUhmh4qOBi6+W5yLcLSJ18kxrfJIp1bxwTmulTFkUdfYRNN1RO3qrJ4KtYNjwdEJPBV3IwJ/bVRMC1hCexnH5Km0+fmmMb3/AEXTjw5cvQjm+4+6MH0RN5prfp9F7OHDrFpaJqOZUzQugAuQ50cqHvTBA5A56NzlAUFByt1T9kTAoTZAt9VUH+4REqQgA1EHWJxS2tQEHIHOTBoqQKzq84VkIXII5SnUREIGt1QML+CjnKN8FHNQJcL7+aiPqlFTXLw+/gmt2UUXy+HtmEs18/mtbWiT3D5qKLq6QP3ChUUUiUx/1RNVKJUGtBF471FF6+H/ADAZUCtRdIKb78wjrC3vmqUQA0e/NQFWogW0+/NGD9VFEDGBAVFEA/YfRXsrUQL3HvZW36qKII42QzbzUURaGb+KJupVKIgTr4K3fmCiiC2apmyiioUWjgooog//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ZA">
              <a:solidFill>
                <a:prstClr val="black"/>
              </a:solidFill>
              <a:cs typeface="Arial" pitchFamily="34" charset="0"/>
            </a:endParaRPr>
          </a:p>
        </p:txBody>
      </p:sp>
      <p:pic>
        <p:nvPicPr>
          <p:cNvPr id="83976" name="Picture 10" descr="https://encrypted-tbn3.gstatic.com/images?q=tbn:ANd9GcSGaaDV0UzFoccSYBv5Sj3QQ6VuZC-w3GXid_rgKXqzSb_sVPcxw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5100" y="3357563"/>
            <a:ext cx="26289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7" name="Picture 12" descr="https://encrypted-tbn2.gstatic.com/images?q=tbn:ANd9GcSuaEAUFA9MCe3IGzcDKMvo0CBOSg7CEbJ3A1Ku666nH7PaIBjLc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500" y="4838700"/>
            <a:ext cx="20955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4330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ZA" smtClean="0"/>
              <a:t>FOOD SECURITY	</a:t>
            </a:r>
          </a:p>
        </p:txBody>
      </p:sp>
      <p:sp>
        <p:nvSpPr>
          <p:cNvPr id="66563" name="Content Placeholder 2"/>
          <p:cNvSpPr>
            <a:spLocks noGrp="1"/>
          </p:cNvSpPr>
          <p:nvPr>
            <p:ph idx="1"/>
          </p:nvPr>
        </p:nvSpPr>
        <p:spPr/>
        <p:txBody>
          <a:bodyPr/>
          <a:lstStyle/>
          <a:p>
            <a:pPr marL="0" indent="0">
              <a:buFont typeface="Arial" pitchFamily="34" charset="0"/>
              <a:buNone/>
            </a:pPr>
            <a:r>
              <a:rPr lang="en-ZA" smtClean="0"/>
              <a:t>Definition: having enough food, on a regular basis so as to ensure healthy living.  </a:t>
            </a:r>
          </a:p>
        </p:txBody>
      </p:sp>
    </p:spTree>
    <p:extLst>
      <p:ext uri="{BB962C8B-B14F-4D97-AF65-F5344CB8AC3E}">
        <p14:creationId xmlns:p14="http://schemas.microsoft.com/office/powerpoint/2010/main" val="36861837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428625" y="500063"/>
            <a:ext cx="8229600" cy="1143000"/>
          </a:xfrm>
        </p:spPr>
        <p:txBody>
          <a:bodyPr/>
          <a:lstStyle/>
          <a:p>
            <a:r>
              <a:rPr lang="en-ZA" smtClean="0"/>
              <a:t>4. indigenous knowledge systems and the sustainable use of the environment</a:t>
            </a:r>
          </a:p>
        </p:txBody>
      </p:sp>
      <p:sp>
        <p:nvSpPr>
          <p:cNvPr id="84995" name="Content Placeholder 2"/>
          <p:cNvSpPr>
            <a:spLocks noGrp="1"/>
          </p:cNvSpPr>
          <p:nvPr>
            <p:ph idx="1"/>
          </p:nvPr>
        </p:nvSpPr>
        <p:spPr>
          <a:xfrm>
            <a:off x="457200" y="2000250"/>
            <a:ext cx="8229600" cy="4125913"/>
          </a:xfrm>
        </p:spPr>
        <p:txBody>
          <a:bodyPr/>
          <a:lstStyle/>
          <a:p>
            <a:r>
              <a:rPr lang="en-ZA" smtClean="0"/>
              <a:t>Natural/ herbal remedies have less side effects, there is high demand for these species and over-exploitation.  </a:t>
            </a:r>
          </a:p>
        </p:txBody>
      </p:sp>
    </p:spTree>
    <p:extLst>
      <p:ext uri="{BB962C8B-B14F-4D97-AF65-F5344CB8AC3E}">
        <p14:creationId xmlns:p14="http://schemas.microsoft.com/office/powerpoint/2010/main" val="4046014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7" descr="Devils_Claw"/>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42988" y="1341438"/>
            <a:ext cx="6985000" cy="5256212"/>
          </a:xfrm>
          <a:noFill/>
        </p:spPr>
      </p:pic>
      <p:sp>
        <p:nvSpPr>
          <p:cNvPr id="86019" name="Rectangle 2"/>
          <p:cNvSpPr>
            <a:spLocks noGrp="1" noRot="1" noChangeArrowheads="1"/>
          </p:cNvSpPr>
          <p:nvPr>
            <p:ph type="title"/>
          </p:nvPr>
        </p:nvSpPr>
        <p:spPr>
          <a:xfrm>
            <a:off x="500063" y="357188"/>
            <a:ext cx="8229600" cy="1143000"/>
          </a:xfrm>
        </p:spPr>
        <p:txBody>
          <a:bodyPr/>
          <a:lstStyle/>
          <a:p>
            <a:pPr eaLnBrk="1" hangingPunct="1"/>
            <a:r>
              <a:rPr lang="en-US" smtClean="0"/>
              <a:t>DEVIL’S CLAW</a:t>
            </a:r>
          </a:p>
        </p:txBody>
      </p:sp>
    </p:spTree>
    <p:extLst>
      <p:ext uri="{BB962C8B-B14F-4D97-AF65-F5344CB8AC3E}">
        <p14:creationId xmlns:p14="http://schemas.microsoft.com/office/powerpoint/2010/main" val="1375228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Rot="1" noChangeArrowheads="1"/>
          </p:cNvSpPr>
          <p:nvPr>
            <p:ph type="title"/>
          </p:nvPr>
        </p:nvSpPr>
        <p:spPr/>
        <p:txBody>
          <a:bodyPr>
            <a:normAutofit fontScale="90000"/>
          </a:bodyPr>
          <a:lstStyle/>
          <a:p>
            <a:pPr eaLnBrk="1" fontAlgn="auto" hangingPunct="1">
              <a:spcAft>
                <a:spcPts val="0"/>
              </a:spcAft>
              <a:defRPr/>
            </a:pPr>
            <a:r>
              <a:rPr lang="en-US" i="1" dirty="0" err="1" smtClean="0"/>
              <a:t>Harpagophytum</a:t>
            </a:r>
            <a:r>
              <a:rPr lang="en-US" i="1" dirty="0" smtClean="0"/>
              <a:t> </a:t>
            </a:r>
            <a:r>
              <a:rPr lang="en-US" dirty="0" smtClean="0"/>
              <a:t/>
            </a:r>
            <a:br>
              <a:rPr lang="en-US" dirty="0" smtClean="0"/>
            </a:br>
            <a:r>
              <a:rPr lang="en-US" dirty="0" smtClean="0"/>
              <a:t>					devils’ claw</a:t>
            </a:r>
          </a:p>
        </p:txBody>
      </p:sp>
      <p:pic>
        <p:nvPicPr>
          <p:cNvPr id="87043" name="Picture 8" descr="duiwelsklou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38200" y="2527300"/>
            <a:ext cx="3927475" cy="2946400"/>
          </a:xfrm>
          <a:noFill/>
        </p:spPr>
      </p:pic>
      <p:pic>
        <p:nvPicPr>
          <p:cNvPr id="87044" name="Picture 9" descr="Harpagophytum"/>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024563" y="1700213"/>
            <a:ext cx="2147887" cy="2081212"/>
          </a:xfrm>
          <a:noFill/>
        </p:spPr>
      </p:pic>
      <p:pic>
        <p:nvPicPr>
          <p:cNvPr id="87045" name="Picture 10" descr="devil"/>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435600" y="4005263"/>
            <a:ext cx="2520950" cy="2376487"/>
          </a:xfrm>
          <a:noFill/>
        </p:spPr>
      </p:pic>
    </p:spTree>
    <p:extLst>
      <p:ext uri="{BB962C8B-B14F-4D97-AF65-F5344CB8AC3E}">
        <p14:creationId xmlns:p14="http://schemas.microsoft.com/office/powerpoint/2010/main" val="25673415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a:spLocks noGrp="1" noRot="1" noChangeArrowheads="1"/>
          </p:cNvSpPr>
          <p:nvPr>
            <p:ph type="title"/>
          </p:nvPr>
        </p:nvSpPr>
        <p:spPr>
          <a:xfrm>
            <a:off x="285750" y="-214313"/>
            <a:ext cx="8385175" cy="1431926"/>
          </a:xfrm>
        </p:spPr>
        <p:txBody>
          <a:bodyPr/>
          <a:lstStyle/>
          <a:p>
            <a:pPr eaLnBrk="1" hangingPunct="1"/>
            <a:r>
              <a:rPr lang="en-US" smtClean="0"/>
              <a:t>Uses of devil’s claw</a:t>
            </a:r>
          </a:p>
        </p:txBody>
      </p:sp>
      <p:pic>
        <p:nvPicPr>
          <p:cNvPr id="88067" name="Picture 7" descr="Duiwelsklou"/>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43500" y="1714500"/>
            <a:ext cx="3571875" cy="4381500"/>
          </a:xfrm>
          <a:noFill/>
        </p:spPr>
      </p:pic>
      <p:sp>
        <p:nvSpPr>
          <p:cNvPr id="88068" name="Rectangle 5"/>
          <p:cNvSpPr>
            <a:spLocks noGrp="1" noRot="1" noChangeArrowheads="1"/>
          </p:cNvSpPr>
          <p:nvPr>
            <p:ph type="body" sz="half" idx="1"/>
          </p:nvPr>
        </p:nvSpPr>
        <p:spPr>
          <a:xfrm>
            <a:off x="357188" y="785813"/>
            <a:ext cx="5572125" cy="5572125"/>
          </a:xfrm>
        </p:spPr>
        <p:txBody>
          <a:bodyPr/>
          <a:lstStyle/>
          <a:p>
            <a:pPr eaLnBrk="1" hangingPunct="1"/>
            <a:r>
              <a:rPr lang="en-US" smtClean="0"/>
              <a:t>Only plant of SA in European </a:t>
            </a:r>
            <a:r>
              <a:rPr lang="en-US" i="1" smtClean="0"/>
              <a:t>Pharmacopoeia</a:t>
            </a:r>
            <a:r>
              <a:rPr lang="en-US" smtClean="0"/>
              <a:t>.</a:t>
            </a:r>
          </a:p>
          <a:p>
            <a:pPr eaLnBrk="1" hangingPunct="1"/>
            <a:r>
              <a:rPr lang="en-US" smtClean="0"/>
              <a:t>Tubers (underground stems) are used.</a:t>
            </a:r>
          </a:p>
          <a:p>
            <a:pPr eaLnBrk="1" hangingPunct="1"/>
            <a:r>
              <a:rPr lang="en-US" smtClean="0"/>
              <a:t>Relieves fever and pains.</a:t>
            </a:r>
          </a:p>
          <a:p>
            <a:pPr eaLnBrk="1" hangingPunct="1"/>
            <a:r>
              <a:rPr lang="en-US" smtClean="0"/>
              <a:t>Against hypertension.</a:t>
            </a:r>
          </a:p>
          <a:p>
            <a:pPr eaLnBrk="1" hangingPunct="1"/>
            <a:r>
              <a:rPr lang="en-US" smtClean="0"/>
              <a:t>Stimulates appetite.</a:t>
            </a:r>
          </a:p>
          <a:p>
            <a:pPr eaLnBrk="1" hangingPunct="1"/>
            <a:r>
              <a:rPr lang="en-US" smtClean="0"/>
              <a:t>Assists in digestion</a:t>
            </a:r>
          </a:p>
          <a:p>
            <a:pPr eaLnBrk="1" hangingPunct="1"/>
            <a:r>
              <a:rPr lang="en-US" smtClean="0"/>
              <a:t>Ointment for sores, rashes and boils.</a:t>
            </a:r>
          </a:p>
          <a:p>
            <a:pPr eaLnBrk="1" hangingPunct="1"/>
            <a:r>
              <a:rPr lang="en-US" smtClean="0"/>
              <a:t>Relief pain during pregnancy.</a:t>
            </a:r>
          </a:p>
          <a:p>
            <a:pPr eaLnBrk="1" hangingPunct="1"/>
            <a:endParaRPr lang="en-US" sz="2400" smtClean="0"/>
          </a:p>
          <a:p>
            <a:pPr eaLnBrk="1" hangingPunct="1"/>
            <a:endParaRPr lang="en-US" sz="2400" smtClean="0"/>
          </a:p>
        </p:txBody>
      </p:sp>
    </p:spTree>
    <p:extLst>
      <p:ext uri="{BB962C8B-B14F-4D97-AF65-F5344CB8AC3E}">
        <p14:creationId xmlns:p14="http://schemas.microsoft.com/office/powerpoint/2010/main" val="30567699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4"/>
          <p:cNvSpPr>
            <a:spLocks noGrp="1" noRot="1" noChangeArrowheads="1"/>
          </p:cNvSpPr>
          <p:nvPr>
            <p:ph type="title"/>
          </p:nvPr>
        </p:nvSpPr>
        <p:spPr/>
        <p:txBody>
          <a:bodyPr/>
          <a:lstStyle/>
          <a:p>
            <a:pPr eaLnBrk="1" hangingPunct="1"/>
            <a:r>
              <a:rPr lang="en-US" i="1" smtClean="0"/>
              <a:t>Hypoxis</a:t>
            </a:r>
            <a:r>
              <a:rPr lang="en-US" smtClean="0"/>
              <a:t> – African potato</a:t>
            </a:r>
          </a:p>
        </p:txBody>
      </p:sp>
      <p:sp>
        <p:nvSpPr>
          <p:cNvPr id="89091" name="Rectangle 5"/>
          <p:cNvSpPr>
            <a:spLocks noGrp="1" noRot="1" noChangeArrowheads="1"/>
          </p:cNvSpPr>
          <p:nvPr>
            <p:ph type="body" sz="half" idx="1"/>
          </p:nvPr>
        </p:nvSpPr>
        <p:spPr/>
        <p:txBody>
          <a:bodyPr/>
          <a:lstStyle/>
          <a:p>
            <a:pPr eaLnBrk="1" hangingPunct="1"/>
            <a:r>
              <a:rPr lang="en-US" sz="3600" smtClean="0"/>
              <a:t>Boosts immune system.</a:t>
            </a:r>
          </a:p>
          <a:p>
            <a:pPr eaLnBrk="1" hangingPunct="1"/>
            <a:r>
              <a:rPr lang="en-US" sz="3600" smtClean="0"/>
              <a:t>Aids fight against HIV/AIDS – cannot cure, however.</a:t>
            </a:r>
          </a:p>
        </p:txBody>
      </p:sp>
      <p:pic>
        <p:nvPicPr>
          <p:cNvPr id="89092" name="Picture 7" descr="180px-Hypoxis_hemerocallidea_BotGardBln1105InflorescenceHabitu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00625" y="1785938"/>
            <a:ext cx="3643313" cy="4643437"/>
          </a:xfrm>
          <a:noFill/>
        </p:spPr>
      </p:pic>
    </p:spTree>
    <p:extLst>
      <p:ext uri="{BB962C8B-B14F-4D97-AF65-F5344CB8AC3E}">
        <p14:creationId xmlns:p14="http://schemas.microsoft.com/office/powerpoint/2010/main" val="2087918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Rot="1" noChangeArrowheads="1"/>
          </p:cNvSpPr>
          <p:nvPr>
            <p:ph type="title"/>
          </p:nvPr>
        </p:nvSpPr>
        <p:spPr/>
        <p:txBody>
          <a:bodyPr>
            <a:normAutofit fontScale="90000"/>
          </a:bodyPr>
          <a:lstStyle/>
          <a:p>
            <a:pPr eaLnBrk="1" fontAlgn="auto" hangingPunct="1">
              <a:spcAft>
                <a:spcPts val="0"/>
              </a:spcAft>
              <a:defRPr/>
            </a:pPr>
            <a:r>
              <a:rPr lang="en-US" dirty="0" smtClean="0"/>
              <a:t>African </a:t>
            </a:r>
            <a:r>
              <a:rPr lang="en-US" dirty="0" err="1" smtClean="0"/>
              <a:t>potatoe</a:t>
            </a:r>
            <a:r>
              <a:rPr lang="en-US" dirty="0" smtClean="0"/>
              <a:t/>
            </a:r>
            <a:br>
              <a:rPr lang="en-US" dirty="0" smtClean="0"/>
            </a:br>
            <a:r>
              <a:rPr lang="en-US" dirty="0" smtClean="0"/>
              <a:t>						</a:t>
            </a:r>
            <a:r>
              <a:rPr lang="en-US" i="1" dirty="0" err="1" smtClean="0"/>
              <a:t>Hypoxis</a:t>
            </a:r>
            <a:endParaRPr lang="en-US" i="1" dirty="0" smtClean="0"/>
          </a:p>
        </p:txBody>
      </p:sp>
      <p:sp>
        <p:nvSpPr>
          <p:cNvPr id="90115" name="Rectangle 5"/>
          <p:cNvSpPr>
            <a:spLocks noGrp="1" noRot="1" noChangeArrowheads="1"/>
          </p:cNvSpPr>
          <p:nvPr>
            <p:ph type="body" sz="half" idx="1"/>
          </p:nvPr>
        </p:nvSpPr>
        <p:spPr>
          <a:xfrm>
            <a:off x="357188" y="1214438"/>
            <a:ext cx="4929187" cy="4881562"/>
          </a:xfrm>
        </p:spPr>
        <p:txBody>
          <a:bodyPr/>
          <a:lstStyle/>
          <a:p>
            <a:pPr eaLnBrk="1" hangingPunct="1">
              <a:lnSpc>
                <a:spcPct val="90000"/>
              </a:lnSpc>
            </a:pPr>
            <a:r>
              <a:rPr lang="en-US" sz="2800" smtClean="0"/>
              <a:t>Tuber (root) used.</a:t>
            </a:r>
          </a:p>
          <a:p>
            <a:pPr eaLnBrk="1" hangingPunct="1">
              <a:lnSpc>
                <a:spcPct val="90000"/>
              </a:lnSpc>
            </a:pPr>
            <a:r>
              <a:rPr lang="en-US" sz="2800" smtClean="0"/>
              <a:t>Boost immune system.</a:t>
            </a:r>
          </a:p>
          <a:p>
            <a:pPr eaLnBrk="1" hangingPunct="1">
              <a:lnSpc>
                <a:spcPct val="90000"/>
              </a:lnSpc>
            </a:pPr>
            <a:r>
              <a:rPr lang="en-US" sz="2800" smtClean="0"/>
              <a:t>Stimulates formation of CD4-cells.</a:t>
            </a:r>
          </a:p>
          <a:p>
            <a:pPr eaLnBrk="1" hangingPunct="1">
              <a:lnSpc>
                <a:spcPct val="90000"/>
              </a:lnSpc>
            </a:pPr>
            <a:r>
              <a:rPr lang="en-US" sz="2800" smtClean="0"/>
              <a:t>Decreases negative effects of chemotherapy.</a:t>
            </a:r>
          </a:p>
          <a:p>
            <a:pPr eaLnBrk="1" hangingPunct="1">
              <a:lnSpc>
                <a:spcPct val="90000"/>
              </a:lnSpc>
            </a:pPr>
            <a:r>
              <a:rPr lang="en-US" sz="2800" smtClean="0"/>
              <a:t>Improves mobility of rheumatoid arthritis sufferers.</a:t>
            </a:r>
          </a:p>
          <a:p>
            <a:pPr eaLnBrk="1" hangingPunct="1">
              <a:lnSpc>
                <a:spcPct val="90000"/>
              </a:lnSpc>
            </a:pPr>
            <a:r>
              <a:rPr lang="en-US" sz="2800" smtClean="0"/>
              <a:t>Supports treatment of XDR TB.</a:t>
            </a:r>
          </a:p>
        </p:txBody>
      </p:sp>
      <p:pic>
        <p:nvPicPr>
          <p:cNvPr id="90116" name="Picture 8" descr="hypoxis6"/>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156325" y="1844675"/>
            <a:ext cx="1511300" cy="1206500"/>
          </a:xfrm>
          <a:noFill/>
        </p:spPr>
      </p:pic>
      <p:pic>
        <p:nvPicPr>
          <p:cNvPr id="90117" name="Picture 9" descr="African%20potato"/>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435600" y="3213100"/>
            <a:ext cx="2808288" cy="3455988"/>
          </a:xfrm>
          <a:noFill/>
        </p:spPr>
      </p:pic>
    </p:spTree>
    <p:extLst>
      <p:ext uri="{BB962C8B-B14F-4D97-AF65-F5344CB8AC3E}">
        <p14:creationId xmlns:p14="http://schemas.microsoft.com/office/powerpoint/2010/main" val="7768383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normAutofit fontScale="90000"/>
          </a:bodyPr>
          <a:lstStyle/>
          <a:p>
            <a:pPr eaLnBrk="1" fontAlgn="auto" hangingPunct="1">
              <a:spcAft>
                <a:spcPts val="0"/>
              </a:spcAft>
              <a:defRPr/>
            </a:pPr>
            <a:r>
              <a:rPr lang="en-US" i="1" dirty="0" err="1" smtClean="0"/>
              <a:t>Hoodia</a:t>
            </a:r>
            <a:r>
              <a:rPr lang="en-US" i="1" dirty="0" smtClean="0"/>
              <a:t/>
            </a:r>
            <a:br>
              <a:rPr lang="en-US" i="1" dirty="0" smtClean="0"/>
            </a:br>
            <a:r>
              <a:rPr lang="en-US" i="1" dirty="0" smtClean="0"/>
              <a:t>			</a:t>
            </a:r>
            <a:r>
              <a:rPr lang="en-US" dirty="0" smtClean="0"/>
              <a:t>Suppresses </a:t>
            </a:r>
            <a:r>
              <a:rPr lang="en-US" dirty="0" err="1" smtClean="0"/>
              <a:t>apetite</a:t>
            </a:r>
            <a:endParaRPr lang="en-US" dirty="0" smtClean="0"/>
          </a:p>
        </p:txBody>
      </p:sp>
      <p:sp>
        <p:nvSpPr>
          <p:cNvPr id="91139" name="Rectangle 4"/>
          <p:cNvSpPr>
            <a:spLocks noGrp="1" noRot="1" noChangeArrowheads="1"/>
          </p:cNvSpPr>
          <p:nvPr>
            <p:ph type="body" sz="half" idx="1"/>
          </p:nvPr>
        </p:nvSpPr>
        <p:spPr/>
        <p:txBody>
          <a:bodyPr/>
          <a:lstStyle/>
          <a:p>
            <a:pPr eaLnBrk="1" hangingPunct="1"/>
            <a:r>
              <a:rPr lang="en-US" sz="3600" i="1" smtClean="0"/>
              <a:t>Hoodia gordonii</a:t>
            </a:r>
            <a:r>
              <a:rPr lang="en-US" sz="3600" smtClean="0"/>
              <a:t> used by San to suppress appetite in times of famine. </a:t>
            </a:r>
          </a:p>
        </p:txBody>
      </p:sp>
      <p:pic>
        <p:nvPicPr>
          <p:cNvPr id="91140" name="Picture 6" descr="Hoodia_Gordonii_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14875" y="1857375"/>
            <a:ext cx="4130675" cy="4429125"/>
          </a:xfrm>
          <a:noFill/>
        </p:spPr>
      </p:pic>
    </p:spTree>
    <p:extLst>
      <p:ext uri="{BB962C8B-B14F-4D97-AF65-F5344CB8AC3E}">
        <p14:creationId xmlns:p14="http://schemas.microsoft.com/office/powerpoint/2010/main" val="26240218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
          <p:cNvSpPr>
            <a:spLocks noGrp="1" noRot="1" noChangeArrowheads="1"/>
          </p:cNvSpPr>
          <p:nvPr>
            <p:ph type="title"/>
          </p:nvPr>
        </p:nvSpPr>
        <p:spPr/>
        <p:txBody>
          <a:bodyPr/>
          <a:lstStyle/>
          <a:p>
            <a:pPr eaLnBrk="1" hangingPunct="1"/>
            <a:r>
              <a:rPr lang="en-US" i="1" smtClean="0"/>
              <a:t>Hoodia</a:t>
            </a:r>
          </a:p>
        </p:txBody>
      </p:sp>
      <p:pic>
        <p:nvPicPr>
          <p:cNvPr id="92163" name="Picture 8" descr="Hoodia%20gordonii"/>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039938" y="2279650"/>
            <a:ext cx="1524000" cy="1270000"/>
          </a:xfrm>
          <a:noFill/>
        </p:spPr>
      </p:pic>
      <p:pic>
        <p:nvPicPr>
          <p:cNvPr id="92164" name="Picture 9" descr="hoodia_canada"/>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11188" y="1773238"/>
            <a:ext cx="3673475" cy="4824412"/>
          </a:xfrm>
          <a:noFill/>
        </p:spPr>
      </p:pic>
      <p:sp>
        <p:nvSpPr>
          <p:cNvPr id="92165" name="Rectangle 7"/>
          <p:cNvSpPr>
            <a:spLocks noGrp="1" noRot="1" noChangeArrowheads="1"/>
          </p:cNvSpPr>
          <p:nvPr>
            <p:ph type="body" sz="half" idx="3"/>
          </p:nvPr>
        </p:nvSpPr>
        <p:spPr/>
        <p:txBody>
          <a:bodyPr/>
          <a:lstStyle/>
          <a:p>
            <a:pPr eaLnBrk="1" hangingPunct="1"/>
            <a:r>
              <a:rPr lang="en-US" sz="3600" i="1" smtClean="0"/>
              <a:t>Hoodia</a:t>
            </a:r>
            <a:r>
              <a:rPr lang="en-US" sz="3600" smtClean="0"/>
              <a:t> hailed as new wonder slimming “drug”.</a:t>
            </a:r>
          </a:p>
        </p:txBody>
      </p:sp>
    </p:spTree>
    <p:extLst>
      <p:ext uri="{BB962C8B-B14F-4D97-AF65-F5344CB8AC3E}">
        <p14:creationId xmlns:p14="http://schemas.microsoft.com/office/powerpoint/2010/main" val="16865817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normAutofit fontScale="90000"/>
          </a:bodyPr>
          <a:lstStyle/>
          <a:p>
            <a:pPr eaLnBrk="1" fontAlgn="auto" hangingPunct="1">
              <a:spcAft>
                <a:spcPts val="0"/>
              </a:spcAft>
              <a:defRPr/>
            </a:pPr>
            <a:r>
              <a:rPr lang="en-US" dirty="0" err="1" smtClean="0"/>
              <a:t>Rooibos</a:t>
            </a:r>
            <a:r>
              <a:rPr lang="en-US" dirty="0" smtClean="0"/>
              <a:t> tea</a:t>
            </a:r>
            <a:br>
              <a:rPr lang="en-US" dirty="0" smtClean="0"/>
            </a:br>
            <a:r>
              <a:rPr lang="en-US" dirty="0" smtClean="0"/>
              <a:t>		</a:t>
            </a:r>
            <a:r>
              <a:rPr lang="en-US" i="1" dirty="0" err="1" smtClean="0"/>
              <a:t>Aspalathus</a:t>
            </a:r>
            <a:r>
              <a:rPr lang="en-US" i="1" dirty="0" smtClean="0"/>
              <a:t> </a:t>
            </a:r>
            <a:r>
              <a:rPr lang="en-US" i="1" dirty="0" err="1" smtClean="0"/>
              <a:t>linearis</a:t>
            </a:r>
            <a:endParaRPr lang="en-US" i="1" dirty="0" smtClean="0"/>
          </a:p>
        </p:txBody>
      </p:sp>
      <p:pic>
        <p:nvPicPr>
          <p:cNvPr id="93187" name="Picture 5" descr="aspallin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71563" y="1857375"/>
            <a:ext cx="7215187" cy="4572000"/>
          </a:xfrm>
          <a:noFill/>
        </p:spPr>
      </p:pic>
    </p:spTree>
    <p:extLst>
      <p:ext uri="{BB962C8B-B14F-4D97-AF65-F5344CB8AC3E}">
        <p14:creationId xmlns:p14="http://schemas.microsoft.com/office/powerpoint/2010/main" val="6554586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4"/>
          <p:cNvSpPr>
            <a:spLocks noGrp="1" noRot="1" noChangeArrowheads="1"/>
          </p:cNvSpPr>
          <p:nvPr>
            <p:ph type="title"/>
          </p:nvPr>
        </p:nvSpPr>
        <p:spPr>
          <a:xfrm>
            <a:off x="428625" y="0"/>
            <a:ext cx="8385175" cy="1176338"/>
          </a:xfrm>
        </p:spPr>
        <p:txBody>
          <a:bodyPr/>
          <a:lstStyle/>
          <a:p>
            <a:pPr eaLnBrk="1" hangingPunct="1"/>
            <a:r>
              <a:rPr lang="en-US" smtClean="0"/>
              <a:t>Rooibos tea</a:t>
            </a:r>
          </a:p>
        </p:txBody>
      </p:sp>
      <p:pic>
        <p:nvPicPr>
          <p:cNvPr id="94211" name="Picture 8" descr="777567b"/>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076825" y="188913"/>
            <a:ext cx="3455988" cy="3095625"/>
          </a:xfrm>
          <a:noFill/>
        </p:spPr>
      </p:pic>
      <p:pic>
        <p:nvPicPr>
          <p:cNvPr id="94212" name="Picture 9" descr="aspallin"/>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786313" y="2857500"/>
            <a:ext cx="3817937" cy="3811588"/>
          </a:xfrm>
          <a:noFill/>
        </p:spPr>
      </p:pic>
      <p:sp>
        <p:nvSpPr>
          <p:cNvPr id="94213" name="Rectangle 5"/>
          <p:cNvSpPr>
            <a:spLocks noGrp="1" noRot="1" noChangeArrowheads="1"/>
          </p:cNvSpPr>
          <p:nvPr>
            <p:ph type="body" sz="half" idx="1"/>
          </p:nvPr>
        </p:nvSpPr>
        <p:spPr>
          <a:xfrm>
            <a:off x="500063" y="1285875"/>
            <a:ext cx="4500562" cy="5286375"/>
          </a:xfrm>
        </p:spPr>
        <p:txBody>
          <a:bodyPr/>
          <a:lstStyle/>
          <a:p>
            <a:pPr eaLnBrk="1" hangingPunct="1"/>
            <a:r>
              <a:rPr lang="en-US" sz="3600" smtClean="0"/>
              <a:t>Clanwilliam centre of rooibos tea cultivation.</a:t>
            </a:r>
          </a:p>
          <a:p>
            <a:pPr eaLnBrk="1" hangingPunct="1"/>
            <a:r>
              <a:rPr lang="en-US" sz="3600" smtClean="0"/>
              <a:t>Rooibos grows in poor soil. </a:t>
            </a:r>
          </a:p>
          <a:p>
            <a:pPr eaLnBrk="1" hangingPunct="1"/>
            <a:r>
              <a:rPr lang="en-US" sz="3600" smtClean="0"/>
              <a:t>Plant contains little nitrogen, is not eaten by cattle.</a:t>
            </a:r>
          </a:p>
        </p:txBody>
      </p:sp>
    </p:spTree>
    <p:extLst>
      <p:ext uri="{BB962C8B-B14F-4D97-AF65-F5344CB8AC3E}">
        <p14:creationId xmlns:p14="http://schemas.microsoft.com/office/powerpoint/2010/main" val="2237491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ZA" smtClean="0"/>
              <a:t>ACT. 3.6.9</a:t>
            </a:r>
          </a:p>
        </p:txBody>
      </p:sp>
      <p:sp>
        <p:nvSpPr>
          <p:cNvPr id="67587" name="Content Placeholder 2"/>
          <p:cNvSpPr>
            <a:spLocks noGrp="1"/>
          </p:cNvSpPr>
          <p:nvPr>
            <p:ph idx="1"/>
          </p:nvPr>
        </p:nvSpPr>
        <p:spPr/>
        <p:txBody>
          <a:bodyPr/>
          <a:lstStyle/>
          <a:p>
            <a:pPr>
              <a:buFont typeface="Arial" pitchFamily="34" charset="0"/>
              <a:buNone/>
            </a:pPr>
            <a:r>
              <a:rPr lang="en-ZA" smtClean="0"/>
              <a:t>1 Storage of water. Controlling flood waters. Supply water for irrigation. Source of hydro-power.</a:t>
            </a:r>
          </a:p>
          <a:p>
            <a:pPr>
              <a:buFont typeface="Arial" pitchFamily="34" charset="0"/>
              <a:buNone/>
            </a:pPr>
            <a:r>
              <a:rPr lang="en-ZA" smtClean="0"/>
              <a:t>3. A layer of permeable rock filled with water. Ground water is extracted from this layer by boreholes.  </a:t>
            </a:r>
          </a:p>
        </p:txBody>
      </p:sp>
    </p:spTree>
    <p:extLst>
      <p:ext uri="{BB962C8B-B14F-4D97-AF65-F5344CB8AC3E}">
        <p14:creationId xmlns:p14="http://schemas.microsoft.com/office/powerpoint/2010/main" val="16958285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p:cNvSpPr>
            <a:spLocks noGrp="1" noRot="1" noChangeArrowheads="1"/>
          </p:cNvSpPr>
          <p:nvPr>
            <p:ph type="title"/>
          </p:nvPr>
        </p:nvSpPr>
        <p:spPr/>
        <p:txBody>
          <a:bodyPr/>
          <a:lstStyle/>
          <a:p>
            <a:pPr eaLnBrk="1" hangingPunct="1"/>
            <a:r>
              <a:rPr lang="en-US" smtClean="0"/>
              <a:t>Use of </a:t>
            </a:r>
            <a:r>
              <a:rPr lang="en-US" i="1" smtClean="0"/>
              <a:t>Aspalathus</a:t>
            </a:r>
          </a:p>
        </p:txBody>
      </p:sp>
      <p:pic>
        <p:nvPicPr>
          <p:cNvPr id="95235" name="Picture 8" descr="pg10"/>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135063" y="1905000"/>
            <a:ext cx="3333750" cy="2019300"/>
          </a:xfrm>
          <a:noFill/>
        </p:spPr>
      </p:pic>
      <p:pic>
        <p:nvPicPr>
          <p:cNvPr id="95236" name="Picture 9" descr="rooibos2"/>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838200" y="4156075"/>
            <a:ext cx="3927475" cy="1860550"/>
          </a:xfrm>
          <a:noFill/>
        </p:spPr>
      </p:pic>
      <p:sp>
        <p:nvSpPr>
          <p:cNvPr id="95237" name="Rectangle 7"/>
          <p:cNvSpPr>
            <a:spLocks noGrp="1" noRot="1" noChangeArrowheads="1"/>
          </p:cNvSpPr>
          <p:nvPr>
            <p:ph type="body" sz="half" idx="3"/>
          </p:nvPr>
        </p:nvSpPr>
        <p:spPr>
          <a:xfrm>
            <a:off x="4714875" y="1428750"/>
            <a:ext cx="4141788" cy="4929188"/>
          </a:xfrm>
        </p:spPr>
        <p:txBody>
          <a:bodyPr/>
          <a:lstStyle/>
          <a:p>
            <a:pPr eaLnBrk="1" hangingPunct="1"/>
            <a:r>
              <a:rPr lang="en-US" sz="2800" smtClean="0"/>
              <a:t>Rooibos is dried.</a:t>
            </a:r>
          </a:p>
          <a:p>
            <a:pPr eaLnBrk="1" hangingPunct="1"/>
            <a:r>
              <a:rPr lang="en-US" sz="2800" smtClean="0"/>
              <a:t>Green tea also produced.</a:t>
            </a:r>
          </a:p>
          <a:p>
            <a:pPr eaLnBrk="1" hangingPunct="1"/>
            <a:r>
              <a:rPr lang="en-US" sz="2800" smtClean="0"/>
              <a:t>Contain a lot of anti-oxidants e.g. Vit. C.</a:t>
            </a:r>
          </a:p>
          <a:p>
            <a:pPr eaLnBrk="1" hangingPunct="1"/>
            <a:r>
              <a:rPr lang="en-US" sz="2800" smtClean="0"/>
              <a:t>No caffein, little tannin.</a:t>
            </a:r>
          </a:p>
          <a:p>
            <a:pPr eaLnBrk="1" hangingPunct="1"/>
            <a:r>
              <a:rPr lang="en-US" sz="2800" smtClean="0"/>
              <a:t>Used as tea, also in cosmetics.</a:t>
            </a:r>
          </a:p>
        </p:txBody>
      </p:sp>
    </p:spTree>
    <p:extLst>
      <p:ext uri="{BB962C8B-B14F-4D97-AF65-F5344CB8AC3E}">
        <p14:creationId xmlns:p14="http://schemas.microsoft.com/office/powerpoint/2010/main" val="19770672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4"/>
          <p:cNvSpPr>
            <a:spLocks noGrp="1" noRot="1" noChangeArrowheads="1"/>
          </p:cNvSpPr>
          <p:nvPr>
            <p:ph type="title"/>
          </p:nvPr>
        </p:nvSpPr>
        <p:spPr/>
        <p:txBody>
          <a:bodyPr/>
          <a:lstStyle/>
          <a:p>
            <a:pPr eaLnBrk="1" hangingPunct="1"/>
            <a:r>
              <a:rPr lang="en-US" smtClean="0"/>
              <a:t>ROOIBOS TEA</a:t>
            </a:r>
          </a:p>
        </p:txBody>
      </p:sp>
      <p:pic>
        <p:nvPicPr>
          <p:cNvPr id="96259" name="Picture 8" descr="mainpic-buchu"/>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42938" y="1643063"/>
            <a:ext cx="3606800" cy="2286000"/>
          </a:xfrm>
          <a:noFill/>
        </p:spPr>
      </p:pic>
      <p:pic>
        <p:nvPicPr>
          <p:cNvPr id="96260" name="Picture 12" descr="rooibos1"/>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205413" y="1905000"/>
            <a:ext cx="3352800" cy="2019300"/>
          </a:xfrm>
          <a:noFill/>
        </p:spPr>
      </p:pic>
      <p:pic>
        <p:nvPicPr>
          <p:cNvPr id="96261" name="Picture 10" descr="RedbushTea"/>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219700" y="1052513"/>
            <a:ext cx="3240088" cy="2808287"/>
          </a:xfrm>
          <a:noFill/>
        </p:spPr>
      </p:pic>
      <p:pic>
        <p:nvPicPr>
          <p:cNvPr id="9626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7875" y="4000500"/>
            <a:ext cx="220027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6500" y="4929188"/>
            <a:ext cx="14287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4" name="Picture 12" descr="rooibo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4000500"/>
            <a:ext cx="381635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83605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endParaRPr lang="en-ZA" smtClean="0"/>
          </a:p>
        </p:txBody>
      </p:sp>
      <p:sp>
        <p:nvSpPr>
          <p:cNvPr id="97283" name="Content Placeholder 2"/>
          <p:cNvSpPr>
            <a:spLocks noGrp="1"/>
          </p:cNvSpPr>
          <p:nvPr>
            <p:ph idx="1"/>
          </p:nvPr>
        </p:nvSpPr>
        <p:spPr/>
        <p:txBody>
          <a:bodyPr/>
          <a:lstStyle/>
          <a:p>
            <a:endParaRPr lang="en-ZA" smtClean="0"/>
          </a:p>
        </p:txBody>
      </p:sp>
    </p:spTree>
    <p:extLst>
      <p:ext uri="{BB962C8B-B14F-4D97-AF65-F5344CB8AC3E}">
        <p14:creationId xmlns:p14="http://schemas.microsoft.com/office/powerpoint/2010/main" val="7736256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 y="0"/>
            <a:ext cx="949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87361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ZA" b="1" dirty="0"/>
              <a:t>Solid Waste Disposal</a:t>
            </a:r>
            <a:r>
              <a:rPr lang="en-ZA" dirty="0"/>
              <a:t/>
            </a:r>
            <a:br>
              <a:rPr lang="en-ZA" dirty="0"/>
            </a:br>
            <a:endParaRPr lang="en-ZA" dirty="0"/>
          </a:p>
        </p:txBody>
      </p:sp>
      <p:sp>
        <p:nvSpPr>
          <p:cNvPr id="99331" name="Content Placeholder 2"/>
          <p:cNvSpPr>
            <a:spLocks noGrp="1"/>
          </p:cNvSpPr>
          <p:nvPr>
            <p:ph idx="1"/>
          </p:nvPr>
        </p:nvSpPr>
        <p:spPr/>
        <p:txBody>
          <a:bodyPr/>
          <a:lstStyle/>
          <a:p>
            <a:pPr eaLnBrk="1" hangingPunct="1"/>
            <a:r>
              <a:rPr lang="en-ZA" smtClean="0"/>
              <a:t>- managing dumpsites for rehabilitation and</a:t>
            </a:r>
          </a:p>
          <a:p>
            <a:pPr eaLnBrk="1" hangingPunct="1"/>
            <a:r>
              <a:rPr lang="en-ZA" smtClean="0"/>
              <a:t>prevention of soil and water pollution;</a:t>
            </a:r>
          </a:p>
          <a:p>
            <a:pPr eaLnBrk="1" hangingPunct="1"/>
            <a:r>
              <a:rPr lang="en-ZA" smtClean="0"/>
              <a:t>- the need for recycling;</a:t>
            </a:r>
          </a:p>
          <a:p>
            <a:pPr eaLnBrk="1" hangingPunct="1"/>
            <a:r>
              <a:rPr lang="en-ZA" smtClean="0"/>
              <a:t>- using methane from dumpsites for domestic use:heating and lighting; and</a:t>
            </a:r>
          </a:p>
          <a:p>
            <a:pPr eaLnBrk="1" hangingPunct="1"/>
            <a:r>
              <a:rPr lang="en-ZA" smtClean="0"/>
              <a:t>- safe disposal of nuclear waste.</a:t>
            </a:r>
          </a:p>
        </p:txBody>
      </p:sp>
    </p:spTree>
    <p:extLst>
      <p:ext uri="{BB962C8B-B14F-4D97-AF65-F5344CB8AC3E}">
        <p14:creationId xmlns:p14="http://schemas.microsoft.com/office/powerpoint/2010/main" val="35407034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ZA" b="1" dirty="0" smtClean="0"/>
              <a:t>Solid Waste Disposal</a:t>
            </a:r>
            <a:r>
              <a:rPr lang="en-ZA" dirty="0" smtClean="0"/>
              <a:t/>
            </a:r>
            <a:br>
              <a:rPr lang="en-ZA" dirty="0" smtClean="0"/>
            </a:br>
            <a:r>
              <a:rPr lang="en-ZA" dirty="0" smtClean="0"/>
              <a:t>Industrial commercial and domestic waste.</a:t>
            </a:r>
            <a:endParaRPr lang="en-ZA" dirty="0"/>
          </a:p>
        </p:txBody>
      </p:sp>
      <p:pic>
        <p:nvPicPr>
          <p:cNvPr id="10035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4213" y="1989138"/>
            <a:ext cx="7429500" cy="4525962"/>
          </a:xfrm>
          <a:noFill/>
        </p:spPr>
      </p:pic>
    </p:spTree>
    <p:extLst>
      <p:ext uri="{BB962C8B-B14F-4D97-AF65-F5344CB8AC3E}">
        <p14:creationId xmlns:p14="http://schemas.microsoft.com/office/powerpoint/2010/main" val="10395906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4163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defRPr/>
            </a:pPr>
            <a:r>
              <a:rPr lang="en-ZA" sz="5400" dirty="0">
                <a:solidFill>
                  <a:prstClr val="white"/>
                </a:solidFill>
              </a:rPr>
              <a:t>If anything in your dustbin can be reused by somebody else, recycled or repaired it should not be there!</a:t>
            </a:r>
          </a:p>
        </p:txBody>
      </p:sp>
      <p:pic>
        <p:nvPicPr>
          <p:cNvPr id="1013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416300"/>
            <a:ext cx="5616575"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27305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rtlCol="0">
            <a:normAutofit fontScale="90000"/>
          </a:bodyPr>
          <a:lstStyle/>
          <a:p>
            <a:pPr eaLnBrk="1" fontAlgn="auto" hangingPunct="1">
              <a:spcAft>
                <a:spcPts val="0"/>
              </a:spcAft>
              <a:defRPr/>
            </a:pPr>
            <a:r>
              <a:rPr lang="en-ZA" dirty="0" smtClean="0"/>
              <a:t/>
            </a:r>
            <a:br>
              <a:rPr lang="en-ZA" dirty="0" smtClean="0"/>
            </a:br>
            <a:r>
              <a:rPr lang="en-ZA" dirty="0"/>
              <a:t/>
            </a:r>
            <a:br>
              <a:rPr lang="en-ZA" dirty="0"/>
            </a:br>
            <a:r>
              <a:rPr lang="en-ZA" dirty="0" smtClean="0"/>
              <a:t/>
            </a:r>
            <a:br>
              <a:rPr lang="en-ZA" dirty="0" smtClean="0"/>
            </a:br>
            <a:r>
              <a:rPr lang="en-ZA" sz="6700" dirty="0" smtClean="0"/>
              <a:t>Waste is Costly</a:t>
            </a:r>
            <a:r>
              <a:rPr lang="en-ZA" sz="6700" dirty="0"/>
              <a:t/>
            </a:r>
            <a:br>
              <a:rPr lang="en-ZA" sz="6700" dirty="0"/>
            </a:br>
            <a:r>
              <a:rPr lang="en-ZA" sz="6700" dirty="0" smtClean="0"/>
              <a:t/>
            </a:r>
            <a:br>
              <a:rPr lang="en-ZA" sz="6700" dirty="0" smtClean="0"/>
            </a:br>
            <a:endParaRPr lang="en-ZA" sz="6700" dirty="0"/>
          </a:p>
        </p:txBody>
      </p:sp>
      <p:sp>
        <p:nvSpPr>
          <p:cNvPr id="102403" name="Content Placeholder 2"/>
          <p:cNvSpPr>
            <a:spLocks noGrp="1"/>
          </p:cNvSpPr>
          <p:nvPr>
            <p:ph idx="1"/>
          </p:nvPr>
        </p:nvSpPr>
        <p:spPr/>
        <p:txBody>
          <a:bodyPr/>
          <a:lstStyle/>
          <a:p>
            <a:pPr eaLnBrk="1" hangingPunct="1"/>
            <a:r>
              <a:rPr lang="en-ZA" smtClean="0"/>
              <a:t> </a:t>
            </a:r>
            <a:r>
              <a:rPr lang="en-ZA" sz="4000" smtClean="0"/>
              <a:t>The earth is a closed system. </a:t>
            </a:r>
          </a:p>
          <a:p>
            <a:pPr eaLnBrk="1" hangingPunct="1"/>
            <a:r>
              <a:rPr lang="en-ZA" sz="4000" smtClean="0"/>
              <a:t>Any nutrients and resources being taken out of the system (and buried in a landfill, or burnt) are resources lost to us.</a:t>
            </a:r>
          </a:p>
        </p:txBody>
      </p:sp>
    </p:spTree>
    <p:extLst>
      <p:ext uri="{BB962C8B-B14F-4D97-AF65-F5344CB8AC3E}">
        <p14:creationId xmlns:p14="http://schemas.microsoft.com/office/powerpoint/2010/main" val="15237975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
          <p:cNvSpPr>
            <a:spLocks noChangeArrowheads="1"/>
          </p:cNvSpPr>
          <p:nvPr/>
        </p:nvSpPr>
        <p:spPr bwMode="auto">
          <a:xfrm>
            <a:off x="395288" y="836613"/>
            <a:ext cx="7848600" cy="3600450"/>
          </a:xfrm>
          <a:prstGeom prst="rect">
            <a:avLst/>
          </a:prstGeom>
          <a:noFill/>
          <a:ln>
            <a:noFill/>
          </a:ln>
          <a:extLst/>
        </p:spPr>
        <p:txBody>
          <a:bodyPr>
            <a:spAutoFit/>
          </a:bodyPr>
          <a:lstStyle/>
          <a:p>
            <a:pPr fontAlgn="base">
              <a:spcBef>
                <a:spcPct val="0"/>
              </a:spcBef>
              <a:spcAft>
                <a:spcPct val="0"/>
              </a:spcAft>
              <a:defRPr/>
            </a:pPr>
            <a:r>
              <a:rPr lang="en-ZA" sz="3600" b="1" dirty="0">
                <a:solidFill>
                  <a:prstClr val="black"/>
                </a:solidFill>
                <a:cs typeface="Arial" pitchFamily="34" charset="0"/>
              </a:rPr>
              <a:t>Dangers of dumpsites and landfill sites:</a:t>
            </a:r>
          </a:p>
          <a:p>
            <a:pPr marL="457200" indent="-457200" fontAlgn="base">
              <a:spcBef>
                <a:spcPct val="0"/>
              </a:spcBef>
              <a:spcAft>
                <a:spcPct val="0"/>
              </a:spcAft>
              <a:buFont typeface="Arial" pitchFamily="34" charset="0"/>
              <a:buChar char="•"/>
              <a:defRPr/>
            </a:pPr>
            <a:r>
              <a:rPr lang="en-ZA" sz="3200" dirty="0">
                <a:solidFill>
                  <a:prstClr val="black"/>
                </a:solidFill>
                <a:cs typeface="Arial" pitchFamily="34" charset="0"/>
              </a:rPr>
              <a:t>Home to vectors (carriers) of disease (e.g. mice)</a:t>
            </a:r>
          </a:p>
          <a:p>
            <a:pPr marL="457200" indent="-457200" fontAlgn="base">
              <a:spcBef>
                <a:spcPct val="0"/>
              </a:spcBef>
              <a:spcAft>
                <a:spcPct val="0"/>
              </a:spcAft>
              <a:buFont typeface="Arial" pitchFamily="34" charset="0"/>
              <a:buChar char="•"/>
              <a:defRPr/>
            </a:pPr>
            <a:r>
              <a:rPr lang="en-ZA" sz="3200" dirty="0">
                <a:solidFill>
                  <a:prstClr val="black"/>
                </a:solidFill>
                <a:cs typeface="Arial" pitchFamily="34" charset="0"/>
              </a:rPr>
              <a:t>Dust and unpleasant odours</a:t>
            </a:r>
          </a:p>
          <a:p>
            <a:pPr marL="457200" indent="-457200" fontAlgn="base">
              <a:spcBef>
                <a:spcPct val="0"/>
              </a:spcBef>
              <a:spcAft>
                <a:spcPct val="0"/>
              </a:spcAft>
              <a:buFont typeface="Arial" pitchFamily="34" charset="0"/>
              <a:buChar char="•"/>
              <a:defRPr/>
            </a:pPr>
            <a:r>
              <a:rPr lang="en-ZA" sz="3200" dirty="0">
                <a:solidFill>
                  <a:prstClr val="black"/>
                </a:solidFill>
                <a:cs typeface="Arial" pitchFamily="34" charset="0"/>
              </a:rPr>
              <a:t>Can pollute soil, aquifers, and water bodies</a:t>
            </a:r>
          </a:p>
          <a:p>
            <a:pPr marL="457200" indent="-457200" fontAlgn="base">
              <a:spcBef>
                <a:spcPct val="0"/>
              </a:spcBef>
              <a:spcAft>
                <a:spcPct val="0"/>
              </a:spcAft>
              <a:buFont typeface="Arial" pitchFamily="34" charset="0"/>
              <a:buChar char="•"/>
              <a:defRPr/>
            </a:pPr>
            <a:r>
              <a:rPr lang="en-ZA" sz="3200" dirty="0">
                <a:solidFill>
                  <a:prstClr val="black"/>
                </a:solidFill>
                <a:cs typeface="Arial" pitchFamily="34" charset="0"/>
              </a:rPr>
              <a:t>Decomposition releases GHG’s such as methane and CO2</a:t>
            </a:r>
          </a:p>
        </p:txBody>
      </p:sp>
      <p:pic>
        <p:nvPicPr>
          <p:cNvPr id="1034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5229225"/>
            <a:ext cx="122555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7850" y="5397500"/>
            <a:ext cx="1316038"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0" y="4821238"/>
            <a:ext cx="26098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27714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4788" y="5014913"/>
            <a:ext cx="2609850"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23528" y="140022"/>
            <a:ext cx="8442498" cy="1569660"/>
          </a:xfrm>
          <a:prstGeom prst="rect">
            <a:avLst/>
          </a:prstGeom>
          <a:noFill/>
        </p:spPr>
        <p:txBody>
          <a:bodyPr>
            <a:spAutoFit/>
          </a:bodyPr>
          <a:lstStyle/>
          <a:p>
            <a:pPr algn="ctr" fontAlgn="base">
              <a:spcBef>
                <a:spcPct val="0"/>
              </a:spcBef>
              <a:spcAft>
                <a:spcPct val="0"/>
              </a:spcAft>
              <a:defRPr/>
            </a:pPr>
            <a:r>
              <a:rPr lang="en-US" sz="4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Arial" pitchFamily="34" charset="0"/>
              </a:rPr>
              <a:t>Managing dumpsites for rehabilitation</a:t>
            </a:r>
          </a:p>
        </p:txBody>
      </p:sp>
      <p:sp>
        <p:nvSpPr>
          <p:cNvPr id="4" name="TextBox 3"/>
          <p:cNvSpPr txBox="1"/>
          <p:nvPr/>
        </p:nvSpPr>
        <p:spPr>
          <a:xfrm>
            <a:off x="0" y="1709738"/>
            <a:ext cx="8766175" cy="2678112"/>
          </a:xfrm>
          <a:prstGeom prst="rect">
            <a:avLst/>
          </a:prstGeom>
          <a:noFill/>
        </p:spPr>
        <p:txBody>
          <a:bodyPr>
            <a:spAutoFit/>
          </a:bodyPr>
          <a:lstStyle/>
          <a:p>
            <a:pPr fontAlgn="base">
              <a:spcBef>
                <a:spcPct val="0"/>
              </a:spcBef>
              <a:spcAft>
                <a:spcPct val="0"/>
              </a:spcAft>
              <a:defRPr/>
            </a:pPr>
            <a:r>
              <a:rPr lang="en-ZA" sz="2400" b="1" dirty="0">
                <a:solidFill>
                  <a:prstClr val="black"/>
                </a:solidFill>
                <a:cs typeface="Arial" pitchFamily="34" charset="0"/>
              </a:rPr>
              <a:t>Rehabilitation</a:t>
            </a:r>
            <a:r>
              <a:rPr lang="en-ZA" sz="2400" dirty="0">
                <a:solidFill>
                  <a:prstClr val="black"/>
                </a:solidFill>
                <a:cs typeface="Arial" pitchFamily="34" charset="0"/>
              </a:rPr>
              <a:t> can prevent of soil and water pollution and allow the are to be reused.</a:t>
            </a:r>
          </a:p>
          <a:p>
            <a:pPr marL="285750" indent="-285750" fontAlgn="base">
              <a:spcBef>
                <a:spcPct val="0"/>
              </a:spcBef>
              <a:spcAft>
                <a:spcPct val="0"/>
              </a:spcAft>
              <a:buFont typeface="Arial" pitchFamily="34" charset="0"/>
              <a:buChar char="•"/>
              <a:defRPr/>
            </a:pPr>
            <a:r>
              <a:rPr lang="en-ZA" sz="2400" dirty="0">
                <a:solidFill>
                  <a:prstClr val="black"/>
                </a:solidFill>
                <a:cs typeface="Arial" pitchFamily="34" charset="0"/>
              </a:rPr>
              <a:t> Sort out and remove different types of waste</a:t>
            </a:r>
          </a:p>
          <a:p>
            <a:pPr marL="285750" indent="-285750" fontAlgn="base">
              <a:spcBef>
                <a:spcPct val="0"/>
              </a:spcBef>
              <a:spcAft>
                <a:spcPct val="0"/>
              </a:spcAft>
              <a:buFont typeface="Arial" pitchFamily="34" charset="0"/>
              <a:buChar char="•"/>
              <a:defRPr/>
            </a:pPr>
            <a:r>
              <a:rPr lang="en-ZA" sz="2400" dirty="0">
                <a:solidFill>
                  <a:prstClr val="black"/>
                </a:solidFill>
                <a:cs typeface="Arial" pitchFamily="34" charset="0"/>
              </a:rPr>
              <a:t>Cover with soil</a:t>
            </a:r>
          </a:p>
          <a:p>
            <a:pPr marL="285750" indent="-285750" fontAlgn="base">
              <a:spcBef>
                <a:spcPct val="0"/>
              </a:spcBef>
              <a:spcAft>
                <a:spcPct val="0"/>
              </a:spcAft>
              <a:buFont typeface="Arial" pitchFamily="34" charset="0"/>
              <a:buChar char="•"/>
              <a:defRPr/>
            </a:pPr>
            <a:r>
              <a:rPr lang="en-ZA" sz="2400" b="1" dirty="0">
                <a:solidFill>
                  <a:prstClr val="black"/>
                </a:solidFill>
                <a:cs typeface="Arial" pitchFamily="34" charset="0"/>
              </a:rPr>
              <a:t>Phytoremediation- </a:t>
            </a:r>
            <a:r>
              <a:rPr lang="en-ZA" sz="2400" dirty="0">
                <a:solidFill>
                  <a:prstClr val="black"/>
                </a:solidFill>
                <a:cs typeface="Arial" pitchFamily="34" charset="0"/>
              </a:rPr>
              <a:t>Grow plant which remove toxins or detoxify soil</a:t>
            </a:r>
          </a:p>
          <a:p>
            <a:pPr marL="285750" indent="-285750" fontAlgn="base">
              <a:spcBef>
                <a:spcPct val="0"/>
              </a:spcBef>
              <a:spcAft>
                <a:spcPct val="0"/>
              </a:spcAft>
              <a:buFont typeface="Arial" pitchFamily="34" charset="0"/>
              <a:buChar char="•"/>
              <a:defRPr/>
            </a:pPr>
            <a:r>
              <a:rPr lang="en-ZA" sz="2400" dirty="0">
                <a:solidFill>
                  <a:prstClr val="black"/>
                </a:solidFill>
                <a:cs typeface="Arial" pitchFamily="34" charset="0"/>
              </a:rPr>
              <a:t>Use chemicals to remove toxins</a:t>
            </a:r>
          </a:p>
        </p:txBody>
      </p:sp>
    </p:spTree>
    <p:extLst>
      <p:ext uri="{BB962C8B-B14F-4D97-AF65-F5344CB8AC3E}">
        <p14:creationId xmlns:p14="http://schemas.microsoft.com/office/powerpoint/2010/main" val="3958595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500063" y="214313"/>
            <a:ext cx="8229600" cy="1143000"/>
          </a:xfrm>
        </p:spPr>
        <p:txBody>
          <a:bodyPr/>
          <a:lstStyle/>
          <a:p>
            <a:r>
              <a:rPr lang="en-ZA" smtClean="0"/>
              <a:t>1. Exponential human growth</a:t>
            </a:r>
          </a:p>
        </p:txBody>
      </p:sp>
      <p:sp>
        <p:nvSpPr>
          <p:cNvPr id="68611" name="Content Placeholder 2"/>
          <p:cNvSpPr>
            <a:spLocks noGrp="1"/>
          </p:cNvSpPr>
          <p:nvPr>
            <p:ph idx="1"/>
          </p:nvPr>
        </p:nvSpPr>
        <p:spPr>
          <a:xfrm>
            <a:off x="457200" y="1071563"/>
            <a:ext cx="8229600" cy="5054600"/>
          </a:xfrm>
        </p:spPr>
        <p:txBody>
          <a:bodyPr/>
          <a:lstStyle/>
          <a:p>
            <a:r>
              <a:rPr lang="en-ZA" smtClean="0"/>
              <a:t>Increasing human populations require more food. This increases the risk of food insecurity</a:t>
            </a:r>
          </a:p>
        </p:txBody>
      </p:sp>
      <p:pic>
        <p:nvPicPr>
          <p:cNvPr id="68612" name="Picture 2" descr="http://www.demoskratia.org/wp-content/uploads/2011/06/worldPopulationGraph_year1to1075_cartoonGreenberg_490x35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688" y="2006600"/>
            <a:ext cx="6786562"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69092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4"/>
          <p:cNvSpPr>
            <a:spLocks noGrp="1"/>
          </p:cNvSpPr>
          <p:nvPr>
            <p:ph type="title"/>
          </p:nvPr>
        </p:nvSpPr>
        <p:spPr/>
        <p:txBody>
          <a:bodyPr/>
          <a:lstStyle/>
          <a:p>
            <a:pPr eaLnBrk="1" hangingPunct="1"/>
            <a:r>
              <a:rPr lang="en-ZA" smtClean="0"/>
              <a:t>Benefits of recycling</a:t>
            </a:r>
          </a:p>
        </p:txBody>
      </p:sp>
      <p:sp>
        <p:nvSpPr>
          <p:cNvPr id="6" name="Content Placeholder 5"/>
          <p:cNvSpPr>
            <a:spLocks noGrp="1"/>
          </p:cNvSpPr>
          <p:nvPr>
            <p:ph idx="1"/>
          </p:nvPr>
        </p:nvSpPr>
        <p:spPr>
          <a:xfrm>
            <a:off x="250825" y="1412875"/>
            <a:ext cx="8229600" cy="4525963"/>
          </a:xfrm>
        </p:spPr>
        <p:txBody>
          <a:bodyPr rtlCol="0">
            <a:normAutofit fontScale="92500" lnSpcReduction="20000"/>
          </a:bodyPr>
          <a:lstStyle/>
          <a:p>
            <a:pPr eaLnBrk="1" fontAlgn="auto" hangingPunct="1">
              <a:spcAft>
                <a:spcPts val="0"/>
              </a:spcAft>
              <a:defRPr/>
            </a:pPr>
            <a:r>
              <a:rPr lang="en-ZA" sz="3900" dirty="0" smtClean="0"/>
              <a:t>reduces </a:t>
            </a:r>
            <a:r>
              <a:rPr lang="en-ZA" sz="3900" dirty="0"/>
              <a:t>the amount of waste going into landfill sites, saving airspace;</a:t>
            </a:r>
          </a:p>
          <a:p>
            <a:pPr eaLnBrk="1" fontAlgn="auto" hangingPunct="1">
              <a:spcAft>
                <a:spcPts val="0"/>
              </a:spcAft>
              <a:defRPr/>
            </a:pPr>
            <a:r>
              <a:rPr lang="en-ZA" sz="3900" dirty="0"/>
              <a:t>creates jobs and money for schools and organisations;</a:t>
            </a:r>
          </a:p>
          <a:p>
            <a:pPr eaLnBrk="1" fontAlgn="auto" hangingPunct="1">
              <a:spcAft>
                <a:spcPts val="0"/>
              </a:spcAft>
              <a:defRPr/>
            </a:pPr>
            <a:r>
              <a:rPr lang="en-ZA" sz="3900" dirty="0"/>
              <a:t>reduces pollution and litter;</a:t>
            </a:r>
          </a:p>
          <a:p>
            <a:pPr eaLnBrk="1" fontAlgn="auto" hangingPunct="1">
              <a:spcAft>
                <a:spcPts val="0"/>
              </a:spcAft>
              <a:defRPr/>
            </a:pPr>
            <a:r>
              <a:rPr lang="en-ZA" sz="3900" dirty="0"/>
              <a:t>saves raw materials needed to make new products;</a:t>
            </a:r>
          </a:p>
          <a:p>
            <a:pPr eaLnBrk="1" fontAlgn="auto" hangingPunct="1">
              <a:spcAft>
                <a:spcPts val="0"/>
              </a:spcAft>
              <a:defRPr/>
            </a:pPr>
            <a:r>
              <a:rPr lang="en-ZA" sz="3900" dirty="0"/>
              <a:t>reduces the need to import expensive raw materials;</a:t>
            </a:r>
          </a:p>
          <a:p>
            <a:pPr eaLnBrk="1" fontAlgn="auto" hangingPunct="1">
              <a:spcAft>
                <a:spcPts val="0"/>
              </a:spcAft>
              <a:defRPr/>
            </a:pPr>
            <a:endParaRPr lang="en-ZA" dirty="0"/>
          </a:p>
          <a:p>
            <a:pPr eaLnBrk="1" fontAlgn="auto" hangingPunct="1">
              <a:spcAft>
                <a:spcPts val="0"/>
              </a:spcAft>
              <a:defRPr/>
            </a:pPr>
            <a:endParaRPr lang="en-ZA" dirty="0"/>
          </a:p>
        </p:txBody>
      </p:sp>
    </p:spTree>
    <p:extLst>
      <p:ext uri="{BB962C8B-B14F-4D97-AF65-F5344CB8AC3E}">
        <p14:creationId xmlns:p14="http://schemas.microsoft.com/office/powerpoint/2010/main" val="33260860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4"/>
          <p:cNvSpPr>
            <a:spLocks noGrp="1"/>
          </p:cNvSpPr>
          <p:nvPr>
            <p:ph type="title"/>
          </p:nvPr>
        </p:nvSpPr>
        <p:spPr/>
        <p:txBody>
          <a:bodyPr/>
          <a:lstStyle/>
          <a:p>
            <a:pPr eaLnBrk="1" hangingPunct="1"/>
            <a:r>
              <a:rPr lang="en-ZA" smtClean="0"/>
              <a:t>Benefits of recycling</a:t>
            </a:r>
          </a:p>
        </p:txBody>
      </p:sp>
      <p:sp>
        <p:nvSpPr>
          <p:cNvPr id="6" name="Content Placeholder 5"/>
          <p:cNvSpPr>
            <a:spLocks noGrp="1"/>
          </p:cNvSpPr>
          <p:nvPr>
            <p:ph idx="1"/>
          </p:nvPr>
        </p:nvSpPr>
        <p:spPr>
          <a:xfrm>
            <a:off x="250825" y="1412875"/>
            <a:ext cx="8229600" cy="5184775"/>
          </a:xfrm>
        </p:spPr>
        <p:txBody>
          <a:bodyPr rtlCol="0">
            <a:normAutofit fontScale="92500" lnSpcReduction="10000"/>
          </a:bodyPr>
          <a:lstStyle/>
          <a:p>
            <a:pPr eaLnBrk="1" fontAlgn="auto" hangingPunct="1">
              <a:spcAft>
                <a:spcPts val="0"/>
              </a:spcAft>
              <a:defRPr/>
            </a:pPr>
            <a:r>
              <a:rPr lang="en-ZA" sz="3900" dirty="0" smtClean="0"/>
              <a:t>slows down the use of the world’s non-renewable (oil, coal and iron) and renewable resources (trees);</a:t>
            </a:r>
          </a:p>
          <a:p>
            <a:pPr eaLnBrk="1" fontAlgn="auto" hangingPunct="1">
              <a:spcAft>
                <a:spcPts val="0"/>
              </a:spcAft>
              <a:defRPr/>
            </a:pPr>
            <a:r>
              <a:rPr lang="en-ZA" sz="3900" dirty="0" smtClean="0"/>
              <a:t>reduces energy costs in manufacturing of containers, packaging, etc.</a:t>
            </a:r>
          </a:p>
          <a:p>
            <a:pPr eaLnBrk="1" fontAlgn="auto" hangingPunct="1">
              <a:spcAft>
                <a:spcPts val="0"/>
              </a:spcAft>
              <a:defRPr/>
            </a:pPr>
            <a:r>
              <a:rPr lang="en-ZA" sz="3900" dirty="0" smtClean="0"/>
              <a:t>saves water (used in packaging and product manufacture). Recycling paper uses 50% less water than paper that is made from wood pulp.</a:t>
            </a:r>
          </a:p>
          <a:p>
            <a:pPr eaLnBrk="1" fontAlgn="auto" hangingPunct="1">
              <a:spcAft>
                <a:spcPts val="0"/>
              </a:spcAft>
              <a:defRPr/>
            </a:pPr>
            <a:endParaRPr lang="en-ZA" sz="3500" dirty="0"/>
          </a:p>
        </p:txBody>
      </p:sp>
    </p:spTree>
    <p:extLst>
      <p:ext uri="{BB962C8B-B14F-4D97-AF65-F5344CB8AC3E}">
        <p14:creationId xmlns:p14="http://schemas.microsoft.com/office/powerpoint/2010/main" val="27225588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104775"/>
            <a:ext cx="4922838" cy="649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54819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63" y="188913"/>
            <a:ext cx="9126538"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27088" y="5084763"/>
            <a:ext cx="7345362"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ZA" sz="3600" dirty="0">
              <a:solidFill>
                <a:prstClr val="white"/>
              </a:solidFill>
              <a:latin typeface="Arial"/>
            </a:endParaRPr>
          </a:p>
          <a:p>
            <a:pPr algn="ctr" fontAlgn="base">
              <a:spcBef>
                <a:spcPct val="0"/>
              </a:spcBef>
              <a:spcAft>
                <a:spcPct val="0"/>
              </a:spcAft>
              <a:defRPr/>
            </a:pPr>
            <a:r>
              <a:rPr lang="en-ZA" sz="2400" dirty="0">
                <a:solidFill>
                  <a:srgbClr val="000000"/>
                </a:solidFill>
                <a:latin typeface="Arial"/>
              </a:rPr>
              <a:t>The use of methane from dumpsites for domestic use, such as heating and lighting </a:t>
            </a:r>
          </a:p>
          <a:p>
            <a:pPr fontAlgn="base">
              <a:spcBef>
                <a:spcPct val="0"/>
              </a:spcBef>
              <a:spcAft>
                <a:spcPct val="0"/>
              </a:spcAft>
              <a:defRPr/>
            </a:pPr>
            <a:r>
              <a:rPr lang="en-ZA" sz="2400" dirty="0">
                <a:solidFill>
                  <a:srgbClr val="000000"/>
                </a:solidFill>
                <a:latin typeface="Arial"/>
              </a:rPr>
              <a:t>	</a:t>
            </a:r>
          </a:p>
        </p:txBody>
      </p:sp>
    </p:spTree>
    <p:extLst>
      <p:ext uri="{BB962C8B-B14F-4D97-AF65-F5344CB8AC3E}">
        <p14:creationId xmlns:p14="http://schemas.microsoft.com/office/powerpoint/2010/main" val="12051342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ZA" smtClean="0"/>
              <a:t>Safe disposal of nuclear waste</a:t>
            </a:r>
          </a:p>
        </p:txBody>
      </p:sp>
      <p:sp>
        <p:nvSpPr>
          <p:cNvPr id="109571" name="Content Placeholder 2"/>
          <p:cNvSpPr>
            <a:spLocks noGrp="1"/>
          </p:cNvSpPr>
          <p:nvPr>
            <p:ph idx="1"/>
          </p:nvPr>
        </p:nvSpPr>
        <p:spPr/>
        <p:txBody>
          <a:bodyPr/>
          <a:lstStyle/>
          <a:p>
            <a:r>
              <a:rPr lang="en-ZA" smtClean="0"/>
              <a:t>South Africa also uses radioactive material such as uranium to power its nuclear power station at Koeberg in the Western Cape. Unfortunately, a by-product of using uranium is nuclear waste that is still radioactive and therefore dangerous to living organisms. The nuclear waste is stored in thick steel drums and buried in trenches at special protected sites.</a:t>
            </a:r>
          </a:p>
        </p:txBody>
      </p:sp>
    </p:spTree>
    <p:extLst>
      <p:ext uri="{BB962C8B-B14F-4D97-AF65-F5344CB8AC3E}">
        <p14:creationId xmlns:p14="http://schemas.microsoft.com/office/powerpoint/2010/main" val="20437085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892425"/>
            <a:ext cx="3313112"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371475"/>
            <a:ext cx="52578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3644900"/>
            <a:ext cx="33909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7616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ZA" smtClean="0"/>
              <a:t>2. Drought and floods (climate change)</a:t>
            </a:r>
          </a:p>
        </p:txBody>
      </p:sp>
      <p:sp>
        <p:nvSpPr>
          <p:cNvPr id="69635" name="Content Placeholder 2"/>
          <p:cNvSpPr>
            <a:spLocks noGrp="1"/>
          </p:cNvSpPr>
          <p:nvPr>
            <p:ph idx="1"/>
          </p:nvPr>
        </p:nvSpPr>
        <p:spPr/>
        <p:txBody>
          <a:bodyPr/>
          <a:lstStyle/>
          <a:p>
            <a:r>
              <a:rPr lang="en-ZA" smtClean="0"/>
              <a:t>Drought and floods both reduce the availabilty of food.</a:t>
            </a:r>
          </a:p>
        </p:txBody>
      </p:sp>
      <p:sp>
        <p:nvSpPr>
          <p:cNvPr id="69636" name="AutoShape 2" descr="data:image/jpeg;base64,/9j/4AAQSkZJRgABAQAAAQABAAD/2wCEAAkGBhQSERUTEhQVFRQWFxgYGRcYFxcYGBgXHh0XGBYYGxccHCYgGholGhcYIC8hIycpLCwsGh4xNTAqNSYrLCkBCQoKDgwOGA8PGikcHBwpKSkpKSksKSkpKSkpKSkpKSkpKSkpKSkpKSkpKSkpKSkpKTUpKSkpLCkpKSksKSwpKf/AABEIAMgA8AMBIgACEQEDEQH/xAAcAAACAgMBAQAAAAAAAAAAAAAEBQMGAAECBwj/xAA8EAACAQIEBAUBBQgCAgIDAAABAhEAAwQSITEFQVFhBhMicYEyQpGhscEHFCNSctHh8DNigvEVohZDc//EABkBAAIDAQAAAAAAAAAAAAAAAAECAAMEBf/EACERAAICAgMAAwEBAAAAAAAAAAABAhEDIRIxQQQiUTJh/9oADAMBAAIRAxEAPwD1LyG6UfhcRpDCDsDyrvMay5ckQYIqSYESMO01BcwQO1CnHGyYfW2To/NT0bt3ou7xJAyISJuTljnGp1qtviMDDDmYqZbgTbU1NibkClmOuqF3idQf8dKDkwpEo4mrNldY6Gsv4cjbUHnQVzD5hmH4c67wOOKHI2x/CpGbQzgmSgVoijLqg1F5VaLtFLVEIWuhbqUW+9dBO9CyEHlVs2D0oxSe1TLdqWShUbVclKbEA7gVIMKvSpyBxEwFSIKYvgxyqJsEaPKyUCitipfIqX9z71G0GiFKkD1Nbw3epfKilsmwcMakAJrsAilvGvEKYdZYZm5KN/noKEpJDJN6Dykak0BiOKWwYzCe2tUfFcev4lgJIE6RsOlT8P4Q5ImQDrP5k1ml8h+F8cH6W+3jFbY0baUc6qOIcKpyEbA5ifTr0OxPvpTHwhc9PltOwcSIgHWI+aeGVvsWeNLoesg5VtLLURbtAbVJV9lItbFN1raXutTIZ3ANYbPYVCCjxJxm3hcNcvXACoEZf5mOy/f+ted+GvFIxiZCfLvWmFxRIMESM6c4MwRRP7XOKC4yYdTokswnTMdFHwPzry9bL23DoxV1MhhvP61RN2X44Oj6Vw2OF23IIzjcdG6RuNaS3LRI0mRsdzM/gQarHhbxP+8rIOS+oGcD8x1U1ZLuK8waCLnNR9sDmvRh0qrl+jcaD+G3Cqxy5Dt2onE4AMJFVw41jb3JPJhuy7g+4/vWcN8QuhysCwjfnzGh5jofvplJdMWmWXCZgMpooWJGh0pUviK0UJnUfh7jkaZ8OxwuW5EHr2PSrIMSZ2MOa0tqpw9amrio0qEV0ErrSthqgTflxUwWowakmlCcla6rQrdQhDcrAJFbZKxDIqEO7YrZNQB4NdeZRAC8Y4l5Novz5e9VK9hluyzsO5OnzJ+aYftBtucOHSBkaWMTCnSQOtULC2AWVlGaJhrjHQkANCj7orJmezXhWrLfhhZtmEEtE6bbTObYiOlC4jjxeUtLnBCmROTK2jKHAMvE6d12pcOHAkMxz6yAZVQ2olVkxoTrJphh7UchoNqotItoiTB6/wAQgwIygAIF3WF5kafdTrh93KQVPfv3k9KXeco3MTUOI4wqSdF/qMf+6MZOyNKqPQMJiQ6hh/vWouI8Xt2Ez3XCr1PP4515jjfH/liEY+r7RO/sg/vReG8H4nGFb168oBEhvrMHaAIA++tqk2jI4JMvOL4ollGuXGCqokk9Np9pNJMV+0KybLNZYuw0HpIE9ZiCBReOsJ5rFj9SZCDqpXXQ9K8z8Q4EYRxbT/iIm3HIDdfeny3FWifHjGcqYv4iTdcu5ksZPfvSbieIyKMoMzBjTtTTzJEk0DicKsD1bGSKxp3s6nFLSE64i9ZuLfttldJPb2I5jrXq3hvxFbxtkOujjL5iTJVuXuJmGrzhrqsCOX4+9C8Ox74S/wCZaOsaj7LLzVux/Ci/sUSiews51B9XSDHv8/7pSnFcTyEgpv8AaG88gykaH5o7h/EUxFoXEMq0yOh5g9xXS8NOJuBCQDzbnA006n9arTfRU1Qs4Lwu5i7u8KIl4Pp/zXpOEwa2UFu2IUfj3PU1xhMAlm2LdsBVUf6T1NSG4Jjnue3Se9a8SSM2WTZKhreaoiIrsVeUHec1tXqOK6UUSWSC7Ui36gCCpBboNDE/nVnnUsxnG7Fr/kuovuRP3UBg/G+EuKzLc0QEtII07UrcUSywNdqPNVKxX7V8Mr5VW4y6ywECeW+9DXv2tWtMllyPtSQIHKOR50OcUBsvZrpapzftPw2kBjp0iuMX+1XCp9IdzE6CNemv51OcSFyxeFW4jIw0YEdfmvNfIyMyNupgnc6cyToK7xv7U7hBNm0FBHpzGSOpPKqdjsdcvEtcYtmMnoZ6DasmaUZdGzBGSTbLlc4nbWc1xfjUx70KfE4YlbduT1Y5fjnNUi7iFQwNT0HL36ULfxt07EL7a/jVagaG9FtxviNjoGCbTH1COU9arfEuKs30CerH6qDtWM2pJM0bw7CNLZhoNNd6tUUgVaFdsyfVqev+Ole9/s6vBuHWY+zKmex/KvF7nDyG0ETVm4Z4pv4WzFrYmIideUVoU0ZcmMv3F8SNzrG46DrVf4zw8YiybZ0P1I2+VuRppi1E/r2/tS2y0MbZHddd+o+J/GttKSox7jLkjyx8SyFlfRk0I71F+8E/FWbx94fYj94tgyv1CPqXr7iqXbvyNNjrXNnj4to60M/NaCluVC65jA1PIUVwvht7EMVtZRlgszaKoOxJqN8DkdkLec+kC2CQN56zNVpIMpr0ceEOJvhrjG4clkgZp/m1yRrodTuNq9Ht4jIyuupWD7g6fdlry+z4VxTAxZYLsSQAD1Op1q6eHLV23a8q9lkfTDBjl6GOYoSXpSm330eqk5gCNQRI/P8AxVDxn7TBYv3bPkBsjkZg+rdTtvNXDD8RWzg1vOYCW517aAfNeB8Rtvmd3OksWI1GpOk9f89KscqM8k30eiYj9rw2t4fbfMx257DekmK/aviS8rlVZEAAHTeO+lUPA2XeYHxPM7AH4o88KcuUj+/b312pnJ+sTgy4Yz9qGIcypFuOS7e+tdr+1LFGQMn3bDbeqjjeEvbfy8hzRqR+fYR3NZgeFuxBhskgEjvyB6wDQ5a7Dwd9Fst/tNxYacwM6BSOfOBzilPEvGGJvN67r+wMD2gVxxfhRUC6iOkiCjENAHRgBmB9hSMpcYH0nTSe8SRPbel5cvQyhJeEt3EHWTrpHU+9DjGsP/f6VIeDubQcqYb8FG34zQfkXEJBU6mNtJ5iiuInCR2Me2Y/lFat4jWTO9bWzc1lSsAEyDoDMffrXT8OvGYRtIG2h6UfqFQk/Dm9jTGunQDtUnDQzXFDA5fqPdR/murfhbEFoe2yqDq3QDUmfamVjBXQ5YrC3NLYG+VaWTilRZDG7CXMmTH+/wBqW4riBJyLoP5tNaaYjgl9rcoNCJOuo/zS/gXhe6znzVZUEH6ZzTyAkfnVcOPbNE5StKKBrFsAwSNKPS0DTXxL4bFtmdWZwQp1XLAO3UaERpSnDzsNaZP8Lov9CVsRRNqxMwd6HAO8V2t+INSy0JKwY5Gj7dgEFTMHTT9O9Jr2O0r0LwbwVgovXRDGMqnlPM00YuTKckklsie+ZnmCQf70LiwRDDkZ+OdZcvglbg+lontO3+9qKK6RXSWjlCTxNxyEFuzDORq3JR09z+FUrhvB81/0iMzKIP067/jFXq/wsDYCOXzQuGwqpiFjckGKWS5PYyfHodY3h1u2PICgBd8oInlmIG89NaisYRE0SU5+hQhjmBGv40dxXEqr25R3ZxEKwUabb/3FSnhiOJuLctmCAQcyiTPTfrXImqkzowa4pim5gbcSCwedWJJYgchM67GocFgUXOUthFlmLEDnvP50djryAhLbKQdtCfT9o86hW4WgmSinW2eZHNjudAP12qvZYiXF8RbFYZbbRbtLybUvHM6ae1R4bBJbLLAKkAFcvM99Z3ojh3EUIJKkqT9JAAnkSQPTtvW3ZQCtpdTB1MwNoU/nJ6UXvbYFS1REmAtLbNtVgMwOWNAZkMOh6+9Y3DQIFtQM3Pvy/wB5V1bxLIYI1BGbcxrsB88qkJyl5YEnQHkskwAOkb0COrJAwiG3GsAfG36UM2HAypAAksdABAGg/Emp8NiQ2hzNuJgAgDvGoNB4wFAAA3rMS23uD7VCMZIQ+uXbmREkjlO5j2qGzZC5oUBee2o56cxHKhuF3mZAQWZWYkkRrvv2/tRCXw7KGVhqepHuT0mKAUjq3eUD6YB56fJqXKrAbdZjcnU+1Q3CAuYarMSNRPQdDEVDbxhUSBoeTanXmANWk9KgwWloD1FM08hE6d+Z2ruxudDEaiB+fUR8zQ2c6ypjSViCRy0/vXCX5zAiZA66TIEzvoNKlIFk9u/J0MyY02J1MxyrLuJnUAKyk7jUDoPflrQotkt6YUKdQJ22iedT3r23lqxjnqoB5SToR7VEgWco4QNGrTt1J1EtOkf3qVQ2QHMCTodJGb/H41BgXBknLlnYH84O0zXOP4obKnysssQAIkb/AIgdqhKZ1xa9aaybbtmbLrbUw09e2utI/wD8YtXbHoDJiVndswedco6HtTi/b9WcjO59JYAb8xG+81JhOIC3ltoYaPUx5bzB/m700ZUwta0US9au2jkuKVYcj/u1DX8cvPfpV/4ph7WJMuCWXSZyseo9to+etVax4XLNLg5RqRtP6xWiFSElKhv4D8Lm/lv3V/hrqoOzN19hXo+Ivi2hZtgNuZNU7gPFruGOQjNaPLbL/T2jlRmM4o2JvKFBW0uoB3LdSO3IVrhoxzuT2ILTgB7fUZl9+Yplhr2ZFPUUkxFz0hgNbb5GHYyJ9qN4Xfm3HQ1rMgfln4pTxe1ke1dHXKfxI/Km9kxrXPHMJmw7gbxI+NaHofCXjGAF2xMgZQSJ2IOw96S8EM2yzAACEJUlWWJI2jl1pvg74uWLfxrE68v0qKxhhZZ7rEEOslQwmYIgidSetcz5UKdm/BK1QJkGpkjIfqPMerRTpG8me1MOH8XaQUFtDqIYEv1BOwg89t6BsYW5eGa7ZcJGgzKZJ2J1iB171HYvqmJW3cLhonSMoPtzH3Vk9NPg5x2I8/K9uAwBzAQAehI6HlXLYcxplDCCCJOpnMpE7bajpS3jtrNeHqXMQADJytGoBMVL/wDJi7cKeYFQehzlJzxruDOUSfvFHsnSCrnDbgAMmF9WbTXr+lQWic2dhmmCFkRl6kRBMwB3rrBv5ChrZDMQwIkAjXQyAfT/AIrVniwZipRPMDD1Bokcy0AZW/MVOwEl7HKqmA5UDaN+UiCZAPtUH72HCqFDHkuc/cBuSIJpg2RhmKwzeiZMSTHShbhTMnpDBJ9QAERsSeXxQZGd4Y65FBkGeQ06mdhrUCRcZsrqpGk5ZLEazvHLSdqkXiJaRICghYjMdPiG5aVLeuKLbFdc05wsZmjQrpsT86GgE4ujSVIytLamNftMYOx9+VY7rm1MjQLl0J5GWPbXQVlwC9mGYhbSqAuUkercdCwygabTUWIVjdhLKEbEO0Npy0EAztU6Chl5LFCyd8pgtpv6l9MAR1NLMBiLTOyM5LNsShyk6g5WzcpGkAd6K4XjHuNlYBIECJJ/qz7CIM9aGacVmuLZtlrfpBJlTPNhGpEE95HSj2rBvoeWLdu36BmVhALGN+w96Bx+Ae45N0hliAjNCrPP+qOx+KR28I7hhcAuW52LlXB5kHY8tKPz27qm0GViqwvUCAYI6gVLJTNnhFu2MwdSpH2do56z2pfbVQbYzEqpJWY301HQaURbwHoS3OW1JDNI1GhYDTSelZcW3c9VsAIq5Ryygc/yoaHVhQxwK5RFssSS28DmTzofPatwLaNcJ+2ZGp3I0M0OMUF1zZJ2Os5diCRAHX5qLEmGYpcIYbL6iCCNCG2HxUCglsPdNxU1yBtwABHMzzmnuLsjN+J+aV8Nx7D1Mzak5VmRmGkHtTc7amT+tbMC0ZMz2B28OWMkadKYYfDBfeurIqcJpWkztlEuuQ95TqpGYfdP513wNvQJ5gfjQvFXAuMTzt/lIFFcEuDykJ5CK1mUagUVe1tN7EUONaIsppFKxkIvDlyFe032G9I7bj8IplxXBnEWT51s2isQyqGBiYaNGEdqExFjycSjDVbgNtvf7P46UJxDiGIR21zW2JgHUgcoI6E1j+X4zT8V9omwXDldW9ZmJUCSAI3015RUd1BZyiFJkgkttI5NUnDGDIrZozOiAgSeZMe+mvL5qbE31jysQNBImYA1kLrv12HvXONzN4W0ruLUkqVzdRI1LTyMUJYxyp5ltUJ3LCRJEaLm5dZqW5ZGHstlgl/SRPLt7zrzpdcdHl0IObbnmI7dQRBFQI4scWW3NoMcywCjCQORhxr2rZwIyl7aMbUksYkkn0wew7Utw917rSH2XUHTTTWSefOjvDl+7aZw7ErdBIt88sEZ1H2dNtaKI0/DbIoLNDZARJn64A09/wC9EvxRhaJRbY01PLNO+Y6knpQmPsuoFq2puMuo03nTMR1EbURwHht7I73rc3NFthwV3nMe2gA0oiCvDteZwoUuDJIGsk6n0g6a1aOHWLiqMygsskjQZf8AqTzNcPgsTaXKCEtxtatxHWWzSfu60vTiCIPKBUk+r1PG+knTbkBIqUG7JVa/bYkkmz9lRlK5uewmJ6mgRnuXSbr5yRIkAb6x7D9KhuWVsvbKyWZvpXYH7U6mB0mZ16VPexaB2UNGwg6y0SFkAATBI9qrZYtEuDa8c1u2pQa5nAz5jyCxqF99aLwOBuWnz5TbzekhVIDTrmI2zDrS29xbK2S0BoSDoSQefPUk7bUXdxRsOUe44nQQ5k7yY5AaffT2I7AHxDKxsG27aCQGBJAn1A7idN+9D2eKLbBYJluhgU3jT7JY9edMBevhhbLlVJhZCmFmeY3GlS8fu2bpt+YEzSVdiPqj6ToYn370oVIWXcQVu+XErv10Oo+RtNTYjFKwCJlUFjI2iNJJ7706TwypWVd021glTEkCSf1obi/BWt6gL6tNDso20PLrUofkrFf70LiBAFIA9RJiF5kHmZmuL4QmYbJqBprHKfmjbvh66qqzW8w3KoVB3mSTpHPnTHHY22trJ5bAxOVo07yBtRXQtm+E8NJysYVVH/kx/TWmbxtSnw3jcxZfs5Q3fnp7U5YTGv3VtwfyY839GJcIMgE0wslXGmh6GhQDETQl7DEGcxPvv8HlWgqSKD4hWHVeZH4TR3B1hAOlCXWRr5DMJXT5325HXamFtMsgaitKMzQ2sEHWaKsCCaRWCS28CnFlyT10pewoKx3Dv3i2UJhuR6HQqfgikPF8WG8gZihbUiP+NwYYr8iasVu8efL4qv8AFHUOJXMFuho5lXGoA9w331m+TG4F+B1MMtP5KWFUZgCQxnYkakexNRcTxaW3RL4BZxmUQDARgNSdTrBnrFCYnCvdRNreUllk7EkbE8tOdMl8P+eE826rBF3CmR7Ntl7Vzls3yFXEeJ22c5QAwDFRcmSNtOQEjnXfF3ezYU5oJYAFPSVGh1A3Bptj/CvlqzDEW0XeWtAsI29U6jtGtJ8LxfzUJvWBiMOGAZraMr6j6jbGvI1K8InqwDgt12v6rnzaESJ09W5p/c4TcW6X8o3I+jLChAdSNyT07mKL4x4bsvbD2ZGucEGQwO47cqQYrjc4kW0INoADMp3kDWRuQ2lLJEUh02JuO727jPYYpmVlUDXmAZk6RyG9IMNwq9dAIOJb6oYNK7iJBbY60zvYprbp/F8xySqE6op6Ea6zv0reHwxu/wARSbDWyMzzKQdxE6bculRBWgG6Xt3kCtcR3B5FYMaTBg66fNR4ziAxCr5tsLeiGuKQVIEgq23KYqyLaVLoS5dLz6vXEE9VO8a9ar/G+DnDXlyMWRmJH/Uk7H360WRbZ1gsQPM0UQEDAjYRKrA9p++pwFDK9tgysoLA7MeRZeRB+RW8Pw62EuG2Rrb0E6z9oTM9D80ixuOBFi3bMFBLHaXJ1B+6kuiyrCFwzI10B/Xo3ZpnrqdakwPHB5YtkBnDayoknSW9wB+NC/ur37jIi5nYCSfpAPMtsse9MuF+Ev4oL3sxUgjyhmEjf1HQTTpaK5SrQPct2LpHlvezggqpUsSevpJ1G00dd4beVQQjKTtmTQnoQNIPertw+wtlIs21X8+urHeKy7jG+1cMnkuUUeKEUpfhTsPea1cEtkJB1BK5iORjltp2pBxfiZcKbwOYj6SBmAOomvTV11Izf1QfntXOI4xh1/5BaJ5/Sfxil4ofnTtI8x4fBhQpKndA5GYcs0afAFWSxwZAAVupGk2wS8D7QDaZTyAIpxc4/hCTltKTrqi6/wD11GlKcThcNJb14eYkh1A+Vb+1N0BNvw64LYVHbKCpOkdgdqdYl4iNDE1XeGfxLqiziFvBTswyXAPtZTs40HtVkxdlmPeNq14X9aM+Xs0L2k61opm6kdiKDAa2fV9Jqa7gGMNbM1ddFZRsN4cZvVOadZHM0WvB7q/Sfg0p4PjL1n6dV/lNWYcfLrqNa0NqjNVMjxKG2oLEbfjXWC4uBvERMz3pXxBHvNM6DkKa8G4AAQ13UEgKsSTPUf73qmUuOy1LkNcFcN2Xeci6jWAfdvsr+dEXbtx9bVkEcmIyIPadWjvT25g7VsAswCjkx09+5oDiPHbCxmeSQdADoBud/wAaySlKZogoxFAwF0GXUXn5CYVfgVn7+c38TUjYfSgPYDc+80oxHjZZK2VJkwSTlj85HzSg+IyHi+ViYPp+nodO1Z3E0pon8T3sRfuBUc+WIhMsQeh11P3VrwdiGF5rN1YW4AsgkesTlBjmRMUeOIejzFzNb2kAyP8Ay/QilWdGuIFdl9UloACkaqZ9+RpFrsdr8Lmt84dBbYyNWU/dqB01196pN/EZbv8ADCZmZlUBdYJAPtvE1d1vW8TbA2JkqY+k8xEyAdNKqHD+FtaxVxrq5SkmJ6zGsajofemexU6O0wRUXBmRbloFgmQiREsQSe21WW/wvMnOGUHTnO/96T4rBNiLaXUUkrIeDECAdzuN6tHhTHDEYcaQbfonfbY9tOVFUJJvsqmDveVc8nETct/UrFYa2xnVD0jlUHHLdyyi+rNbLk235FdykcmBq5ce8M+enpOW4v0k9eh7VWLdg3/SLDGW/irIVbbj051Y6CYoU/SKSBsJj4Fu8pEhzbA5EECQAdpkfdUWCwAS4c6Z724tA/QORutsvWIk1NxjiISLeDtraUSTeP1SdGydtN5pGjOFFtVIt6k8sx3YzBnWkaLEWazjrQ9Nxg8bW7fptKOmn1n3p9hPERyklAltRqToAOwjWqHh+I5Ez2wgC6H7R12if7Vy/HbzkTdcggwAfvGXb4ipFMjaLBxjjyhs/mrm/lDa/dUOE4necqFZznEgrbLRHVjz+KrWFxt5iqW7jEnRcvpzbRoNtp3NE+YyvF7zAZ1BdvwP30zVARbcXwi81pWe7eYt9jKNARzjY7UnucLvK4i0I0lmIJ/E6bVG/CEueq0wgxoxJjrJitPwtrSerCpcGpzluWkAKFMUKGQ3fBXbgFu2yqCJLBkknkoAOg5TQOK4QAmS6yi4pMZmE5d4bmTNLeF8TQMSttVBEb5hHQAwV95NM72GxDhcrC4GKgW4zgEmN22AESajiTkxY+BKGe+hk/MU2wPiK+kS5dR9ltTHQGjsVjcRZQWb+GS4ijQ2yRHtoaSXntvJtlk/6vy+RTtSh0KnGfZchxe2VDEhlPRST7TtIrnA8RtTNpjB+zI7cuW9VbBX3tHVWe2SM2Un7xGzUfew8w6KGVtZPqVt+ehB5RV0Zyn0VTxxiVe1j8QBrbWOxrhcbcB1Q+29OeANmRZ15fI0pxxN7WGQG4ua42i2gJJY9RvHOt8pxhHlJmJRk5UkCeG8XnBdh5dtdM7aLPbrA3+KI4z4o9GS25tqDuv/ACd/6fnes4bhS5z4kCT9K7ZB2QbUViuBWLgISw2vOcvzXNnmc3o2wxKK2I8Jx23bP/DcvE7u2IZ57erb2oxfFGH0D4IiOefX266074Z4PVLXlsCF3lmE668o7D4qR+FYC3ozpP8A/Qsfz0qNy8ZKj6IDisA2n7m3sHEfnUGPfhg0fDXtCDIaQOhmdp0plisDw/YXHBPQMfwqG1hsMPpuFv6rRkVWuXbC1Fhfhi3hb/mJhhdAWC2djAzTGX2jalWJTC54e6ZUkEeSROsNsTJ0q5+HLaFHIAAkDRSum/Pek/EODWmvNOXMeRIBjqPkVHpBj32AWsZasusYhQp1ysjCf+wIG9OsRxPC3rZm5aJykSSQCu4BMSBO9KcX4dsNGdcpAgEMRpvpyI0qK74KsOPRfZDruAVM9t5HapGdIZx/01gcA9wFb96wbI+lEcKs6nUaAz0NS8Bwr4O6yADySSc4cNHOSs7ctOtbw/gstCu1q8s66wDpElfu51DxTGthvTaw93M3pa95LEn2yghFj8hUv8E/wuDcWQjMvqO2URqemb56VXONWsReJUvbUD7CtAE6a9T70g4Tx2yLb+YCL6ax1n8j70XicQ5CXsO3pzLnDEAgE6g9zrypXJjqCJOF+E2yxfKMzQCSxJDA6FSdtOW1cp4ZxCZ4KGX09fpiDupGgOmgqB+OPZczczWlaIIDPHMk/aiZ5UdhfE7FV8wITDZoU6AaC4BP0mBInSRR8IKb/hvEvayC3aDMRmyMPT110+KR4/w7dt+plf0D6o0An0mfmrv/APN2kCXLiBQwmQ0hj7dO/KmWC4mHWUUshjSdB00O+51HamU6FlGygcBwJTEm8/p8kZyIIEtIXTodd9NKaJxfzrd5nRcxNu2nOJO47idTVpxItvNtbqZCP4kjM7AaZc3adiPahbvhmze8nymKrZMwoAkiNWEdKEpJ9hVlb47aTD3fTmAgEsDqOUd6mwONuKqurgK22YRNd+OeB32bNaVrgGpyAn2GUEn8KXYrA3fKtKbdxUUgGVMsYJKjtpPxSjp6Hbm3fH8WyuY/bSJ056b/AHUDZwt/BObyjzUAI9GbY75l1KnvSnw05dDAyrmJBGhOp0msxninEYe4QtzKo11giKtjditKj0DhPFEvJnU5lYaMP17iusbgLdwQ6rPIgAH7xVC4T+0l2DTYtnUZsoKGTIBMaaxvTW34yw1wZbge2eRHqj7v1rQ8kemZ+D7QyXgyycl0qehEj7xRVu/ds6uEuIZmOXePzpdhwr+qxfR+xYKfxpnZd1/5FI77j7xQqD/wZuS7KNY4tdQkKwsxuSAIPMgn86K4bbs5vMuXGuNMSBmJb3J/U0j8UXQ411A9RH5UfwzAC2iKNMokn/s2vzWeUfrdlsZPnVFou+KUtKTbwxPd2AH4DnSi9+0LEXDAuJZH/VT+dIOPcSzaL7AT+NKyfpJOvfnWj4/xuabZRnz8Gki4WL1u+f4uIe4ehJj7ppzgeDYY/TqegIBrzazhwbuZYIAA05TOYzyo+3xUIUtsJIJVpMH/AKsD86ilzYHDobDlWRdHp9jhlmyc2YA9zJFNrNxHWVjTma834Fxazd5tbP8A2SQTz9Qq7YLH21Ah0iNMhGtUW09ovaLLwhIRv6j1qv8AiwPIKKG09WhJH8p05b0x8P8AEs7XB0AI/GjbgBadII6cudOylaZ57a4viB6VVCOkn8jpXQ8RqGyX7bJ3Qgx7qd/giu+L+KAl17V+0cyHflB2aeh/vVfuXFuEkR7SJ+6q3RoXRfMDwxLq58PeVxz5MPcUZh7gtGGvMCNINeZYPFPauZ7TFHH5dO4qw8au/vVsYlSyXEGW5lJUMOREbx+tC0kLxbey4Y3CWr8eYFccm0n74pSeC2sK2YsFDwnqbKDzA23G8iDpVBbEODIZp9zrTPFcWvXraIxkKwYN9oMO/SNaEZcguDXRz4lw622hgpZydVknKI1jSDqNCOdQ8OvhbDT/APseCSCDDfpzii+J8POLT94sBBibRHmk73ViQxHM76dzUmDwlrHWM9lls3FPqskaKxj6SNQp31pvBG6FWExvrfDXhntRO/0MNn7jaY7VyeM3cJe8snRYBgZZEelh0O+v9qkxuBa3eUXLFyY9T22IYdIj6h79TvXThcQi+WC7W4EspQtb/pPMfkaspC2GYvii3bQJtLDfTd5EA+oNpIMHrvW8BioYszFsoUKRsBzAPcGlb8LdHBRsp3bKWXYc4OtHYTAsWH8VjEmJPQk79RUcVREyZ/GN1AQZCEkDUgqDoDRmD8a3SgzEZyNVIkntOlJbWHW55ikSMk/I2qHgFstiUkD0yxJ51WleixLZdf36yzx5PrIBlXEidPoI0WeQ/Wk/HfD+GxQYJcW25IDMwJZVGrEJI9W4kkjaKJw2DS+j5WNu4WgleQGy99Ky/wCBkP8AEV28+CMzHRuk+3L5rI/n44T4y0Wyw6AsD4P/AHd2yILlgjKQCGZyftZYjfkTRnEfDKictlSNwrAg8pg86rWMtY+3m8hSrK2uo1JmCDzGmvvTNcdjrSr5bWyxOoXMkiOsakHUfdXSjK1emjK4+IyxwnD5sr57LHbXQ/JpjZ4DirZ/hXkZNxqy6e2ooWxx7Fu38W0g03a5mEzuAV2NF3PETQRcVDHONfYkRQbi+0NxmuilZ/MvR1MfApnbxEK8bEmB06Up4WsZ3P2V/E6U0Fr0DltVUuqLUVrF4s5yN4/GosQxKE9CNDUl/EE3GHpGp5a1zim/ht007V1seoI4+Tc2a4ZxIKzMeSx7sTCCOepo7EYkrcD5QQVj1axyYqN83vVe4cPUGblsO9Wq0RkFwRnQiD71Vm0rL8H9UR8FQZ9YOkx/MR37TTcMgMnMABABhpHfn81KmEW9ke0VQQBlGkDmB7UPisFdW4EjNm+nSZ9/bpWNO+zZPss/gri9pcUEDD+ICsbQYkVdMTfKEiJ6axXmuD4P+7Zbrw10GQo1Ckba8zXo1vFi9bS6v2hqOYPMffSTd9CpcXsqfjPPeVXRRK+llOkg7MO4Ons1KuFYRbtksUUOAxC9TzWd+VXHH4eeh69x/fXSqdcssrsh0GbcfykiGH31TZcgJsGS+YIFB1gbR2plhMULZiPQwhgeh00rnF3hhrFnMrFgSqwBqN4J+aAxFl5zNAnYHTT/ABFGhm0QXcN5d5rLbj1L3Q7GesEfM03wFtFRmuAkIC0DT3P+KGdFupnH12gdT/J9ofrROGIZcw1VhB78qGu0FN9CGzjJfzrGZOYPMDlPKaIusMy37QyXR9epKvz1HKaiui9giUCq2kgsIV7Z6f7pW/3+2xAFtQsQfVrJ5kDYirPCi9jrhuIZybh56RJgD+Wo7uGVCpwxhpJNtiDIP1AE/kfih8KbTHLYuL50wbbeljyBXrPStWeEOW9eh59t/wCxqVQyp6Z0t5WbViEIzbwYOux/3tU3C7sMMwyr6wobeCCATPX2oy9auW0Lqtu6w2ZgfnSfqqo2luXL6PceTm+mNOc70zuQP4CcDeyXSCSM0DXYjWCKmuY82b6lQDK5SNpHMT1oTiFvK9u5B0fQhvSNYMiNDvFccYf+J/vvM8gKHHaoik9slxPFER3vYfzEafUpEox2kHkR/sVaeC+Lc1sNcR0XqwKg+xO9UpeJAXFLNKj0wAMoHMyf/femeMuPds5EuaSQszG2ggddqz/J+Ljyv7Iux5mWPGceRzJIBPUjallzjCAwusneeQ2HtSTC4pXXKoUkCCW0j2686EuPB0Mt2WAPc1pjBQiopBbLBc4qp2JmgH4hv1++lF/FgfVr1qC7xZMs5h0gUyi2I8iXo+e0UtKuzMyyO+8fdR90wQeS61lZVDe0Qp1+xlZp3JJkd65u3ZtsvUVusrrwf1OVNVICwwYCNB7b04w1gtbIgzsIGaTtrFZWVMv8Exv7li4N4RvXAitKqGBJM6CDMDrMfdV7w3C7WGXKgJj+Yzvueg+K3WVykdIpXiLjBZ/TOUkgMNido7Uy/Zrx6LtzD3GBW56lPRtn1PIgLp2NZWVbFaK5Oy58Rtn7On6/7NKeMcGzW2K/UAfleYP51lZVMlsuXRRreId29dwwqkLB9I6MOvKtYHCfuztlGdrjAvmOoAEgEx6jrMnrWVlXY9opmx9hCgPmDY8hzHMdjrvQmCU2LhtkehpZG5Ecx7isrKoktmjG7JcTjFut5L3AygFrfRYiVnluPekGMw7EhRCiddJ09p9q1WVfDaM+TTGd7h6XMOqXQssJQsoILDdCeXzQ1nEMrZlckqoElidBMLPb9a1WVI7bRJaSYRb45dVgd1Jg9D9/51rEWct5WSMjmTOw/wA7VlZQaoe7WxfctXHLLnVFMQCSSx9hpAJ/GucXwi55kSdQPVue+nwIrKykugdnPFOEFG9OVlI5bEjtsvtR2CWbbIPS6ZXjprpWVlNN2tkgqZrxmlhLFi/YXIzvkuqAIMCQW7gyPmq7i+JIokfVWVlXYkmtiSk1YgxGKZ9Nh0qFTHKaysrdxSMTk2f/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ZA">
              <a:solidFill>
                <a:prstClr val="black"/>
              </a:solidFill>
              <a:cs typeface="Arial" pitchFamily="34" charset="0"/>
            </a:endParaRPr>
          </a:p>
        </p:txBody>
      </p:sp>
      <p:sp>
        <p:nvSpPr>
          <p:cNvPr id="69637" name="AutoShape 4" descr="data:image/jpeg;base64,/9j/4AAQSkZJRgABAQAAAQABAAD/2wCEAAkGBhQSERUUExQWFRUWFxgYGRgYFxcWHBgaGBYXFxoXFxcXGyYfGxwjGhgYHy8gIycpLCwsGB8xNTAqNSYrLCkBCQoKDgwOGg8PGikkHyUsLCwtLCwpLCwsLCwsLCwsLCwsLCwsLCwsLCwsLCwpLCwsLCwsLCwsKSwsLCwsLCwpLP/AABEIALcBEwMBIgACEQEDEQH/xAAcAAABBQEBAQAAAAAAAAAAAAAFAAMEBgcCAQj/xABBEAABAgMGAwUGBAUDAwUAAAABAhEAAyEEBRIxQVEGYXETIoGRoQcyQrHB8CNS0eEUYnKC8RUzYxaiwiSjstLi/8QAGgEAAgMBAQAAAAAAAAAAAAAAAgMBBAUABv/EAC4RAAICAQQBAgQGAgMAAAAAAAABAhEDBBIhMUET8AUiMlFhcYGh0eGRsRRCwf/aAAwDAQACEQMRAD8AzCXLpEGahlQTCGpEe8LO4BEbWSPlGfF8g+2JcCGZFmxJcZjOHQhZLERIlJ7OYxyP384zs8L+YsKVKiRORiloWM0mvkxi1XSrujpFakIwrKD7qx6/4gtcVpb8M5pp1GhjJmvBc0c+dpa+02hkoxFo9kzMvvWJySlPMa7CF4oSnKomnkyxxx3SKtfl2uksHgddIGCXMoChWBfIE0J84u98XnZFJ/ClTJj/ABJTQdFzFJxDmlwW5xT0qQiarCC00YShfdZWaVJNQeeecWcuLbHhpmdPI58qLX5osHDk4Jt0sODi7QONR2SzWInHqli0BcumKUgGjg50L/OPOHkYbTLxAOFEA/1JUnPxgveFlM0If3VSwCOmvmYrL6qFKNp7itcMzu0KCpw+KWpqNhS4EN9qFGWldU4ppbnkPUCJtmu8y5ollxXEDuQD9IHlxPYJcjFX8uJZ73lCaW5oswfyEO8rwTKlqQEpKjRm7qBy5x2u4FKmSJaSFmZ8SRQaknkI8vexIJV2YLISMSjmp3dTdYt3A1gUizomqSScJwk54CXBA5hj0ixFcKv1Ai5SntRZrvsKJCEy0ZD1O55wWTOZ+UVWde5JCsgD86fYg3d6yuprD4stuB7a7x7zbN65esUjie8HPN2ix8Ur7MOA0Zza7f2k2mhJ+/CIb8Exj9g1etqCpYS+qfnAK8JLSyCGAUG3ZQw18TCtVoJIAJFfsw+ieFIwrIKnS3MPU9YGLqViM6vgDXTMKJwILYkehIeLvab1lLQohTBgGr3Tv0Zg9cs4plsT2dpA0SqnLEHA9Yat6sSwlNHJo+hPoGi7fFMzJRtl84RshT+KoOP9wknVQKUeIQCeoiJxVKQUlWRNTyA+/WHbu4kQiz4JnxEqV0YM39oA2qfEFaOJ5EyckqxFAOKgzIPdDHz8BHZFbSXQCTsPcJXKuTK7Qhie9X8xyDcgPNIh62X2tAKjlknpqRs/JqRGtvtJs5QJaUqbUkN1Pjl0ivXpxQmecKWS7AE5JGp8BpvESlztXRO1t8lg4cki1zitfupJSl6Or4lYtgHTl+YvSDd93QhQCZZ09BmfE7bxBuq1yZMgYFgUYMRRP6n9fzQJvC/FIBrVVTkWGg8PnBzkq2nc2V6/bOQvCBUlgOf7QUuSyCWnOo8C+p+uum0TOGbOmertZlHol3LJ1VWoJbnQNrD18IBLINBnrTrq/nXnEbNsbQd+ADeto+J6D3eZ3b5QBlyMTrWS3zgz/py7TPEsZU+bAeLHyiVfFzBDpBDJGnN/0PnAJOrYV0VNc0A0FIUczpeFREKJGF8nXc8QJtlKSMSSUu9A8TkW0jOlIfTbxHouDG5RFstgEyuApGhP6QJ4gsQlgF6gt51EG7RxAlALCsVS+LwM49S/kGirqpxcHFdjsMZOVvokypnaSwR7yPpE2bNAAmihIDddj1ygTZCZbLPuqFYmzgDLWkVBGJPz+cednTplyD2ystV33oDKK9Uh/HaJl02Yz3CnwJLqH51sFMf5Uggtqo190RULqnLVIxt3QQhXRJScXqB5RonCUsGzSinNQxnqvvEHzifpg0u2+TST9Sab8L9wlLuvGgFTB/vKKlxPdAAVhIcVHUVBi43haAMIoBiYbfesD71ulK6lyeUKjwWuyn3FaSZ0pbEpUpNXolT1B8jFl7YgywBibtE5sxSoNAhd2KkEql1fNJyoXcPkecT5NtSpRP5V4gNioAl/GEz+WSZWcOxEKmTk9oAFJJbN2ILaZRUpiZiZy1AFdVCn8qjmM3EW622p5yZlWD9KjWAV4YpVomKQcJKvBjnSClFb2/uLh9IxcqMdowLHvAgg6gkHw1jQ7wtS5KElCETB+Qd0gclGnhFIuCyg2lLsVEk92ulSYuV8TzLSMUp0/mLHzaoh6ilbLGmSdsrV78YSFOhQXLVszsd3FH6ZxZuGbwSuShWeJIPWm0U/iGWmclgwDOAABFk4QsoFlkpbEcAoz+PSOss5I0e8eh7NMKdA/wBmM2sUg6Cmp2jVOILKFSVg0cEZNptHvs84Pliy/jhMxUxSVlJFBh90AasSX3yyivqNRHArkLSpcGRWi8AFgpIVVmzpqYN2axSlkEoOIAMAwEbreXDlmnyzLmSUFLflAUnmkiobcRQOJeBV2YGbIUpSADiBGIgAb6htRlzzhen1uPJJRqmVcsJVZmnEEv8AELUDDLpn1gMZxCwdnqd6+WcGryL+MBbQnSPUZsKSS+xk45tsI3xeaVkOkgBLA0dqM+Gho0c8P3QicoupgPoAf2gT2gyUMtflDt3SkldZvZjdj9Iz+pFiqXAQvW7ZaCplijAV8YH2OzpLkqAbkT8vKJ8yxHCVJVKnJBZ2Y5Dxg1cF4oRI79jWoMO+hi7d0kgtq2sRFWyL4KfMThNDHSAtWqiPGDd52qyrT3UrSpjmGr/mDl23bZjZ3xh+69RmEl/WJjGyXKvBWbHxROlBhhbo1NqfeUeWniJaxkxJcl84Ip4VVaFJRZ0qmKYO2SealZD57PF4uT2WypKQq0tMXQ4R7gPTNWetOUC2HCG/pFE4Xm2grJlSlTCdaABsu8oNTrvFim8OzppPbLCd0ockNRsR/SLrNnBAwoThAoyRp4CkKTYQU4iSOsKlkdUWFgiuWVGVwvISAOyB5kOT4mFFvNnA+zChW5jNkfsZpa7WVFglhvCTJo5juw2ZR7yo4vS0/Ampj1DXlnn/AMEDVSTNmYRlrEOcAqcAn3RQdB+7xZZFg7KzrUaKUDXrFbSoICl7dxPM6mK+SG2r/Njsct10ErqCZkoy1VZ25dIhrRMBYl0ocBmHva+kM3DPZbbwWmS3W27DzNPVo89N7ZNFhWpbSx3dcrWKWhqKUFK6Pj/+SpY8In8L2kyCZRqACUVzQ7MeYy8BBC0LCQJYyQlCT/UouR5P5RWv4lrQlh7rIfd1QiGS2aOONOy9ybKFqdVUpFP7mLfIQratzQMBRz9BtCTawk8lJDdR+4jn3kltvKHstLsBXvawg1iEspIBCSC2hju8rvUtZFc6fWIl0qK1qlpcqDj+nvHPYD6QFWM22TrJawQUTAxy2f8AeAHEFoKFJUaggBXgWxD71i7zbChAAWp1GgSmqlHkIrXGd2ASi6Sg1OmR3wltBEuPVlaeFq3EmcHKSZgHxIBruCzRYrzndqtMlAxrVQAV+2il3OrsZ8hR91aRLJ0ch0k+TRolyS0ptKJhCUllJBDA1AoPKCyS2Qb+wWH6eAcv2QzA6ha01GSpJUBypNFMtN44Tav4T8FWaAEkgYXYZgOWBdwH1jSkzXqRXUfX94h265pM7/cloXRgVB6HTrGPH4g0Gpc/OY/fXFTlKSczQa9T5esaLwpOxSE17p91WoJ0/TeBXFHs0kzpDSAmXNTWWoP74+FTBRwk7QP4GvdcsrlTU4Sg4VJNGUCxIB0ZiT4hwYravIs2PeuWu0OTUuEaXLOINTEPXz09BHCkvp1G3MPn8oYkzXIahzQd+vzPhvD5WSX+IZjfzFTqNIoKW5Wvf9iGqZnF8+zKXMt6D7tmmAqWlJI74+FJ0SvOjMxbMNJvX2eXcQB2ACsgy5g/uOFQfqYvc2UFDVvVJ3+9opPEtum2bvTQ8slhMSCw2xgDuvvlTPSPSaP4rOcVjyPnpfihUdNC20iPYLis1n7sqUhI1LOSBupTk+cRrdwRY5/+5JSlRriR+GQ++GhPUGBEvimUpYHaJOrPnB+z3gJg971i4s33HSxKuOimXn7KZiR/6WeFJJcJmApIH9aQQa8hnE65OFLdKl9n+A1BWYrTkJZ+Yyi4SJ+GhqN48td8JTTUw1ZCq9NF+ClXx7Mp0wDCuS4DfF5uB1idY/ZdZ6doSGzwuH5FW0WOy3oTq8PqtW3lHb66OWCKJd22eXIliXJQEpFAwYdX1J3MeTqkknw/eIku0FokKnhhANjKroaKgMmHSIs8+NekezbSMQHjAq9L3ABAIeAbJo7mWpRJb/x+sKKnPvg4jCiLDoh2m0zFFkBhoc36EUiVdNxVxKqTDkpOEhyANftmhriHihMlOGXVZGX5eZj1rkoLdM8rTl8sCLxhbAlOAdIpU2Y7bDKPbRaFLUVKJJOZMNiMjNmeWRo4sXpxofsU3CsGLhdiAufKBFMWInYI75fwEUmNK4Uu3CAqY5UpOHA2hbM/pGZqo+RsYOU00E7XPw4CQ6iVTSAHORSAw6xX1XBeE5DyLNM7xckgIZsmxkPmY0+yWuVJCipSEqSlyEpKlcklRoCdATodjHd1cfSVrwdnOzbF3D5pBDeAMJwxxxaTfI7LmrhFasty21UtJXIUhTVBKSx8FVEOSlTJSSmahUtWeE5kbgCrO/lGhy+JLKpYli0S0zDkhSkpUf7VM56QA4nsalWsAayk1UXAGJeWp/eLMsVcoZp9Q8k6kVBcwkau+Ww6Z+cTbXwMpN29tY5sxU8nGpHcViKi6kBIAOIOWD6Nq8e3ldpQoEqQpq7UDPqd40HhQJTY5ZwsVDEQzPUlJPPC0Jco4/rdD9TKdReMzPhSemXKAUFGcosSR31cnPugVppWIftDSUygrU0ZyelY0K8uEgbR/EyyAspIUKhKjSo2LUO8Urj6WeyZQwlJGejEVPKIhnx5FUXY9S3Rv8CsWEiZZuy+IAYVPVJQ2GnIxaOH777WUlR/3pdDyNQoDrURnF5WldnnKEtergpqK6h4J8J30fxVEd9JCqUcGivGjwcuY2+ipimoSp+Tf7Da8SUqFQ2lHG/XRtjE0t1By2G9TpzjPPZ9xgietckHvJZSdHcsW22PURoCTQc9Njy2D/KPJZoSxTcGWpU+jpWXe2r030EUPjq5xKJtssMUAGaEs6kCnaMAwUkHM5pDaBr58x6/UmGpiHozjZsWeaS9HgcWRxkvf6HRbRV+GuIZc1CWIALeC2cM4yDP1LcotEs4nqAsavo4LONDvn5RmF+p/wBMtKClBTZ5lMQUGS57yMnTQCo0GjEm43XeAmpBBqGCSNCziXU1OtevSdRi9N7o/S+vf3Q2tyssINKD+oZemgHOGbbZUTEFCmUhQIIORehDajNyY5TizTUg94HUjWmZHlHYmMMTOhWdXr9egoITbXv9/wCRVGJ8UeyWZKmFUhaeyJ7oXidD/CVAF2qx1Dax5ZOH7RZUlXbhaUgnDhIJ5AlXzjarVZgtJSQ7jq+rO3vUz0jOuJbKqViSo0UGSd3LDyMeo0et/wCRD08va/f+xePFGMriQLHxUggPQ6voYj2y9JZq9d3gJe1yGqjQk0AgMbom5vTrFhJryWZqui5Wa+AKAvBWxXjir47RQJX4bYleUTF8RoSKAn5QVsQ2i9zbwCav55QMtV+gahnih2ridajWg2gVar6WrWCUGxTyRRerw4nAFFN+kVW8eInygAqcTmY9TOYMyT1ENWFeREs7fRIN5K3hRFxch6/rChuyIr1JB+9+I8Su5pQHTq0AJkwqJJLk5mOYUOyZZZHyJhBQVIUeiPIULXAZYOC+HlWq0pDHs0EKWeQqE9SQ3ntGi3tb0yApSCAAkucquzPmwZUZJYr0mycYlTFIxjCrCWcO/wBnPPcxab5nYLJKl/8AGkHrhBPqsxT1KtxX4jsXks95TeysyZSWCiRjIo61d6YrxVToBAeXbVSgyZgCm5v0fSOLRfPay5StVjwxpDEeh8oE2kl4oxjJSd92VO3yFLBY0TVlSwVhAdac3HPlBS28UqCQEv2YDJAOQ25ivhFd4VvZUqZMnN3SkAcyDRt6Evs43hqdaDNVOmUSCtwAAEsXowFMgX3ekXUtvDL+myLHw1+pduEbumWuejFh7JsawVBWNKSO6wehdi/ONiZiwpts237CMQ9kF4BFuWChiqUQFcwoKKX5iv8AbG3JS4wvzSY8/wDELWXaXZ5HPlsTOSBnqPr9+MV7i3hpNss6pZLKUCErp3Tsdw/3rFiSXDgMtNG+nTnDcw0xHI+8NufWM+GRwalHvv3/AOgnzVxXw4qyrCCvEWOYYjRjDPDMgplrmYsIxBGTuwf6xrXtR4SVPkmbKSVTZYcgBytHJsyPXxjLbikPZlue6ZyR/wBvp+0ep0+oWbC2+/JVlCpobkXqqz2tM9BwlKg+GjpDBQI5j9dI+gbnvMTpaZgyUA42JAqzZ5J6vHzveEghS6UoK88j5Re+BuKzJWJdoOF8I0wswSFJ8PVjFP4hpfWxKcfqX7objntlRsSCSc+8Mzq2tcgOkcrKdWSDUOcRBFfM+MRJNoBFTTQ6aMgAZneGp15MolilSACtRFML1CADU00ducYeLHLI9sFY98ckHii5harMoFKi6SpIYBlAUCUnKubtQmsZfwtxibMvs5pJlZPV01qDR8WgJyyjZEIdIUzkpLsuoKnLUbUHbKPn3jaclF4TwHKSU4gpu6opDimY5842dNgeRSw5FxVgeqoo3ey3gVALSxUQHDsJiWooch6+UEULoFAkhW4LjPEoJamgrGO8AcZYCmRMIw/AvVOVDWobIRq1htGKo99gVD84/N6v6RkajBLDLbL9Blp9BCV3RhNUmoLvhFGCth0gNxLcQtEvCTUEKSqmYPPJJchh82gyFhgoVlmpAFT/ADBtH0jxcstuNxuXqSdqV/xE43JVNdr3/gG6Zk1ssC0qIXQpp/jcc4D20sCQcqRpvGVyBctUxJ76ElhVRWwcpbTlzjDLx4keiK1zMel0uT/kRtd+Tp5YpcnF4uMyA8CZlp2hqbOKi6i5jho0oYa7M+eW+hKWTHketCaG7aEWeNCj1o7k2crUEpDqUWA3JiaOG4UW2z8FpwjtFqC9QAGB2hQNxOKlCjyJNnsa5lEIKug+uUQq8kkePIPSOEJpqopSPM+WXrDw4P8A+R+iP/1AuSGrDN+CuoQ5AGZLecWji4uQNBiHkcP/AIiJFi4SQFJLqUoEEVAFCGo2/OJV78OTJrnIiuhzJOXOK81unFrwPhhmkyvXPPxS1yVf1oOxGYHgAR/TDtuvJSEJLJKjuAfQxybmm2dQMyUpSBmUvqdCMi1H0eI18WozlKmEJBJdkhgBk37xzgnOylKO18kdFvUVhai9G5BOwAoANhSLBaQiWhisVKQQCCxNMR2AEVMR0lcHLGm7CRo95X3JsYl/w576C6W33V1q+7mNluW+EWiRKmy8piQpPIkVQdmqPCPlQTCMjGn+xvi3BNNkWWTM7yP5VgVA6gO3I7xl/EtI8mPfHtf6L61G5pNUjbDM+IZihH384793viqSK/8A25c9TDcua1fMa01f6wsWGhqhWWoB1prHl4uvfT/h+RzRxMl6ZapO3Krn7MY97TuGlST28lOGXMW80CmFf5m2V866xsXZv3DmKprVvDXOB16XeiahcuYElKgUrSNjkaVdvnFnS55Ycm9ddP3/AKIktyo+dpyZkxkgYnS3TCd/SCSD20pErdkkjkNX0hni+6ZtindkXICipEzJ0ksBSjjIj9YiWVTKJoxIfOtS46R67DLck10yjNf5NI9n3GeMGzTi65fcCn95IYBSf+Q6nXOL1MkiYlKFCjugBRBcVxTGq/8AKc9dhhFqUuWsT5eHEjUUcCrsDmMo0Pg/ihSD36oWHDmr6BmoK0jPy6BLJvx8DY5+KZoaXSpncKLkEYmIAByIALMWr6PGTe2jhcIw2yWPeIRNGn8qny5eKY0pdvStSUuouCs5kAparAOXcgpoDWOeIrtRarNNlLyWgh3Dg6KpRwW3yoItYcmySAnG0fMMqepJoWjWPZ3x4JgEqcQJgyVliAqVHwDEcnGsZRaZBQpSFBlJUUqGxBYjzENoWQXBIIyIoR4xY1OlhqIbX34YvHllBn1TZbW5xJHeUxKXpM2KSSwDV56xKlz0qBKS4S5UhwEhWbANnnQ7vGPcFe0FRQEWgFnotykLUaOSn3CBqKUq2ugi/EgYu8tgEpUBhGJz3SCWmM3P1jy89LkxT2yL6nGatBm2WmrJUO4kUAYO4IBO2XOPm/jO5JlmtcxMwe8StJHuqCu93ehJDco+hrLajMZSu8VakFjuwIdJGTGuUVv2l8J/xdlxSwTNlOtAbEpQArLpk4ctukc42/h9Y5fmV86VGAx0I7CYdSiN9RM9yI5HKFhiT2cdCXE7Ad5GTKeLbcVz9h35oUJih3CG7r+j9Yf4UutKFJnTQGfuJVv+Y89toIcQzQJjIUOzNSNAdf8AEVss0/liNin2yAZM1z3kZnNbHPYQoUu9sIAABA1wwoDkImWPg+SjJAWdSrvP4GnpBdFhYUAAH3pBTsWzH0iNbrQMJwvTMajwivbfZqQgl0ArXKILA1iHPs8xKSU66V60js20FdT9IIy56Vs8dYxxoVitiAQosGGXMEffhDMm/MU5TZHAz0FCovzz9IlCQk0p95xCtlmxkACpb78KCDUwkF7FbErnTUlqBPkxc/e0SZvB8m0nCJaVKVqO6RzKhkIk8OcPS5csLWoFa61AJA0SCz8/GJptqJdqkoSvA6wnEGqSaJruaQU/ljbFzkp2qK7N9gqyypc9KXxdxYJyB+IZB2FRzrkc74p4RtF3zeztCQH91SSSlX9JIGWxAj6sQQW6l9cxm+sAOKOHpdrTgmAEhJAd6H4S7a7NFeOaXkzGlZ8tgPDthnLRMQqUSJgUCgjMKBo0WK++E+wXMJdASkqAIzbZ/hOkV6yzKjl/kRZtNWS4tOmfSnCfEItcgTFDCsAJmoPwqAqCPFxuCDB6X+U+6fd8NH5RjvCHEXZL7dwmWWSsEiiWNTsx9HjXrNNCkgCgNUl/R+nzjx2s0/o5OOn1/Bdx5N0fxOwhwUk1Tl9Hb3jvHK1OSo0whlBxU0LMDp+kJSCamigdPkkDlrHsw0C8tDQMHzYZkxQTfv7f0NKfx7w0LZZikAdqkY5ZDs4AdBVk2n+IxKzyyhHedwTRsuvjH0pakUeqnPcckEncaF3y2EZBx7cglTDPSGE0upOYSv4g7M5IPkY3vhmop+i/PX5lTUwbjuRWZF4dzKvXeObBPUlIxFSUjJqAsWz8oeuPCX7RLjrto0TJxlqB7JJCgdSWpmWj0KTKUHwWXhjiOYQmTMIxF+yW5Cl64SFOkqpnqNKVu8q+pQljHNQlRYJBWE6UHiNm1oIwm/JJQhBLOVFQIJeg36xYOEOKZapRkWhAxt3JrJdgMIQVHKlH6uXhGowNR9SKLGKab2yKzxvICLfaAA34hVqaqAUTXckmA0tDkAZkgecHeOiTbppOuA/+2mIvDdkK5wID4QTtXIffKLkeYJiZcNoL3pjlIACXFEpUDsGrvAmwcRWmSCmXOWkOThd0uQQThLjU6RaLVZ1GUUzMwXSRkzF4pak5tqYnHCMr3IFyro07hT2oJbBPZJYPiLIWwckkJcKJ35BzlGiWTieTNRilrCgoUAIzrk2ue+UfNgMPybUpBdFDQvrQuICeji3cHRCyvyd3nKAtE0J90TZgHQLLekcARwVlSio5kknqS5h5mFY0IrgRN8nBiZdlnCipRqlHz0EQJqjkMz6QdsklhLkpzJBV+/qYparNS2x8ljBit7pFmmXOlcsBQUcIBzIbXTWIyLtQqWwXR60zfeCSkTGExBLhgtOhHTpHF3yDNfCkOHdmDEFxFZcDWRf4EpoCwHIQocn4sRxJZWtIUSCWK0W4BJBGJPqOkAryvBKgx7zZH3VjxGcRJ17DUwPtV4yzVVTsYKVGjEi3jbAH7wV/VQ+Y/QQNTes1FW7ugJ+UO2u+RklKR4PAqetSy6oGkRKd9FgsPFiX7wI9flBWTfkoMrvE55FhFUsV296ulT1MGUyGGwiaSG499chmfx2cLIfagY+cN8J32TeMhU1gkzMLn4SoEJNdcRHrAOz2ETe+SzEgNTI6w8uxrTkpyNSNRXSIl83YW1tH0jLnP4D4tj0zMcLlODiqCGyw+ZfXlFU9n3E/8VIAmN20sNMFabKy+IB/MaRbQjEzsGdjrXUnQxSUNzprkzZ3B0UfjrhY2myqSKTEhWAu7n8hfRQHmxj59CSk1caNq4ozR9Z2od1QYF+W2Ss6xhftJ4MMu0KmS0kJWkqPdAHaBIJYD81SG2O8Pxyp7fDIu0Vy6pQmgIBwk0VzSfnGq+zy+ylP8LNWFYG7NX5kBgEk1ZST/wBoGbGMTs2hxFO5G0HzNtMgJW+JEsuhWWYoaMTnC9Vp1mg4Bwltdn0dKOr1AqRqndzqY7BCdQArYEkchzMU7gPjhFtlAFkzkUUipclwGGqWDiLZ2gIUHwJLur4sWrA+eTR5OWF4pbZKmvf7l1NPk4KSXTkpORKqpSaDx+3iq8a3YmfZ1ISGStKlIWpZIExLMwfXCdgW5wftc58KsICQVAhWaizDzNQ+45QOvZYYJcdoFDCCTgSG1oxyV9IZhThK12iZK0YhYUZBQZ/uvOJK5OEPp1aB962tSbRMCgzTFZZAEkp8GIjm0X0CGO2Ue2g7imZL4G73tZmMk/AGA2ev6QKE1gRk+fStI7nTgouKQyVPF5yi4pIVFPyd2m0qmEFRJIDOdhlFnuSzGVKCtcWIh+VA0VuwycSwDlnBq0WtaEuCwHL5RWl9kGSuIL7JllIDEls68zFZRlDil4iSakmPZSXeLEIbULlI5wGOkiOyDlClh6mDoW2dJltWOkEE5EnQDWG1LxKA0/aCdgsGFlmii7chv1ipnz18qH4sV8s5stlbvKq1SBqrRI3iXZLKpjMJZZLl3GEbZQ7d3fUCPcQaHc/mET5xK8aO8XZnA8opRTfLLMmuh2VfJxCWA5Ka95s4kXFauxJlGiyonkXq7wPF2J7hKildQoEORSjiI8qzrE9RUSaBj+hg2AWefb1hRBlqJGohRMs9pVhDgOwhR1i7M8VZJpzUBDRuwn3lEwQTNJ2h9KN4I0EkChZEoBJiTYbA34ix0H3rEmXJClYle6k0G53h2021O45dY4JUj265YIUrdR9GH0h2dK7ZXZg4UgByMyToD95wEF9pRLYVUFKp/cTHV18RJSSCDiUoEZDQBvSOoZ60Omw5/wBNYP8AbWQc6l38I8l2OeB7qVVJoWz5GPJV/DF3nGEwTuy90jvO7+kTw2Spx8Mn8I3kqTOJKVBgy0u2dQaZ1f1jWpNqSoDEoVD0qAD9YwS8OM0JtIrRiFEVbY/Pzi48De0KSZws6lB1HuEOcRNMGwOo8eUV82L/ALJiM22XK7NNVLxFJLk1DUAD5fSK7xJZDMlrqgBAZ9gzp8QRnB6dMBAPdofzGpy0zbnA+8LOZi0lWQJIFcwaPyplzihtcpLb175K7dXZ8z3lZlS5k1K3Cgs0IZ3Lu2xBBHIxMsC5loIlqmEICW6bA+IEXD2nXYJdpROKCpKpbKADUTkol60U39sUVM9KFKwhkq0zp1GxjUi7QFkiWZ9jnCbLUQtDseRoXGoOsaXwt7SZdoQ089lPlJDfEJyquoJ/Ny56xllstiqutSnyrptHF32ValFSCxSQQeeYaE59NjzL5lyumHjm4s+kRLxjHMGLKj0IPxF2qCawzbUpWkAAGpQo9ASG0dxhz1MCuEeKRbLMXITPQAJiMmVRiBUkKanlmINzklSUkMCzgsMyQQkOc4oeisTqhksvkwjiu6DLtkxJcvhUDX3Slxn4wNk3clRLkBgTk7tFu9plhUi0ImIBwrRWjVFakZllZ8orkgEAE1c/dI2MbuKKj5ZGRdAwuYY/0fmxg2mSlzpUQ+iyitc4K2QVsyeyrnHtptTobUn0gheYFBAicp+ghuJNvkGToakrYtDwU0RlCHJcoH4h0Ih7ybewdm4dVaBCllSjQdB9THiLBXN+kTpEvC4c8wPrCJ6hVx2HHCOWSzpT/Ms5nQRInLKkEIqdTHKJLuHYDMDMdYesU8JCiBmBo/WKNNu5FnhcIM3VcgRJSoKB7ocHfOJtnQiWsrUoBKQ5B0J1B2pEW6JpwEFt0g0URuIctCu1ls7Kcc8tFCGKxdchATTNcoQoOKqoMQ0I1iGZKJaUpL4iWGL1YQ4L3ZAYgKAyOVKGI9uvhBGJaQAPi+6+USDyDrzXaUzVBEpSk0YhVDQR5EX/AK6IoEuNHMKJpfY7kq8q3LTko/OJH+tzNxECFDTlJrySpt5zFZqhhc4nMkxxCjiHJsUKFCjiCyXeoTE4yquRG7a/IxGviWQgA6KPoKwxctcQZ8tSN9ofvyexAGqa+P8AgQlxqdhrqgKYesNqVLmJWklKkkEKGYILgjpDShHgh3YC4Nv4A9o5tBTJnpT21cCh3QumTZYqHrprF/mLIFc6UGT667R8xWC2EKByIYhtCC4I8Y2LgPjYzkKkTlDtUB0n86N/6gaHqDrSm47W6Q2S3cgH2uWhIVLQkGhWCWYLHnUhxGbTSCzxoftWUJktJGaZnmCKnz+8ozdCC/z6Q3G7jYLjToelsTuA0OLt2EYUFukRysJalNocloChsObPB7bObol3Hfc+TOE6UtpjM5q6dUkbUEbdwnxnJtqcDCXOSHKC5IrVSCzLoBXRxSMJlIb3cx6gwRROIAUklBBBBFGMBOCn2QzRfagEJkyxhD42DBsIINHeu3hGe2dGFQNau20E7dxIu0Sgie6lJUlSFOA4IIUF70Lg/wCYipWVoCQQGNCNf0iYLaqBofl2fWusNzZuHwiZZ0KwsdBDVpkUcxJwBn2gl3iCTEm2AklojzUjUMYtYZV2BJWMkR6mU/Lmco9RL3yiVZi2mIfEOX6wcppHJBO67qQCFJUFNm/0aCcySjtMSiBTIAnxgVLu5KWnSlPL9RuFCCpOAgJJNH6ghwYqyTfYxcA22JwKOFyFBt35w3YlurCQxGQ0I1EEZkt0qIOFu8VZNp84ctFyhSAqWe8Kg5OeW0La4oNPkctS6JBDukFzo20OItcqTLxzFklPw6qJyAeAtovBQSxHfyqPdI+Y1gPPUpdVqxEZRyryTQRvDigrW6EMBkFF/lDEqyzLQQVKoPIdBvEu7LnSwXNIbMh9NztDN7Xp7yZXdSaPkSPoIL8gRuZOs6ThCVFtu8OdSQ9eUeQIhQVEHkKCl6pQtWOXQn3gxFdxEA2dWxguARqFHRlnY+UcxxwoUKFHHEmwWrAt3LGhbaJ17yiZilfCFYAeaQHEQbtl4pssaYg/QFz6PEq03rjllBBfGVjJnUpy+9C0C1YSIv8ADlSSRXCWbWusR2iRZ7RhChWrZeOcdXhMlqU8oKCaZ7tX1eCVEPsasi2WHyy84Iy7SpCwpCilSS6VDMQKNImInOBuIXNeQ4PwXm0PeNlLMJqQFFOTsQ5S/wAtHii2oYVFOEpIzffmC/oYJWXiBUnvS3cy8HjWh5VfwgXapxmEK1YPzO/jnAY4bePBM227IpibZy6a9OsRgitRE2UO6Q4bnm/KHih6TIILmJtiu4rJLtnERE5wAYn2a1FAJyBiGccmzkVzhyxzmqc3jiVbGcGpJo2nKEZXxANryEAcFv49Id6QOvK9u6yc47lygVALL9Mqwxe9kSKhkh28YgkhWdIausPdmlVSKDWGFHJso5LjN21G8MsXvQ6ZIWVgMElq7MXcRwhdMMrLc6+MRlW7EWYJTsPrHoWwJTvUfXqIFjCVZ7QqUcQyNFDQ8iIkmcgd9JNPhJy5CB/8SSCCaer5eMdAd0VFCXG9IlyR1PwEkrK0YWZOZfWuXgYc/wBRVJlsoA4Swq/SIc6+UhICEEFqvk5DH1AMD7VPM1iR7oyHzgXQSi/J3OtBWXOpeG1DCylA4eTQwiYn+YnQfqY67JSgAcny5wO2g3L7BGzzVTakDCMgNOscWmxFaFKQ34YxKHI0f72iRYbtCApa3Swyy8eeURpd7ApZKcBYpUxopKswoeJiNr3bgb4oDQo6KDCh4s9lyyTSO5iVIZya84UKI8nHotShqYRtR1Y9QIUKCcEibZz2w1SPBxCdJ3HrChQNHWTJMvs0KXq2FPJ6P5PA8QoUDF2rJfZMu+XiUUsCSzPpWreETLxCRRgGAFBqNYUKIfZDBc0a7x7LB+ohQoN9HI97TXzEeymNI8hQL6CT5EZhBYx2gnN4UKO8WR26Jwmg4X201MSbNMSAXBU9amnlChQtth7UduSRQJTygzJm0DpoaZ/SFCiRbPBdzH1iDeCQFVduW/jChRBEnSBE1TR1KnOHhQojyVbvkiCzucs+cc9ixLFoUKJtl9IcVYVdnjBcHPeGAFQoUTYQ/Kl7lo9ADtnChRHiyG+TybIDBSc4cl21JQUqTUsx0z1hQomPK5AvmiPb7yXNPfNNBoIbQe6wzNIUKGM4aIhQoUSDZ//Z"/>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ZA">
              <a:solidFill>
                <a:prstClr val="black"/>
              </a:solidFill>
              <a:cs typeface="Arial" pitchFamily="34" charset="0"/>
            </a:endParaRPr>
          </a:p>
        </p:txBody>
      </p:sp>
      <p:pic>
        <p:nvPicPr>
          <p:cNvPr id="69638" name="Picture 6" descr="http://gdb.voanews.com/C729D374-9847-4160-B640-1DA80CF6EDE2_mw1024_n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2214563"/>
            <a:ext cx="3643313"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8" descr="http://cms.leadershiponline.co.za/image/a7c6e7d6394eb318fb360c47185371f5.300x250%7Cc.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2714625"/>
            <a:ext cx="28575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0" name="Picture 10" descr="https://encrypted-tbn0.gstatic.com/images?q=tbn:ANd9GcQg1sBeOrV4mU10NNc4w16bsdQEURQ3MaLfn_1ifQ4jtxj5FVJ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4750" y="4714875"/>
            <a:ext cx="4056063"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0604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ZA" smtClean="0"/>
              <a:t>3 Poor farming practices. </a:t>
            </a:r>
            <a:br>
              <a:rPr lang="en-ZA" smtClean="0"/>
            </a:br>
            <a:r>
              <a:rPr lang="en-ZA" smtClean="0"/>
              <a:t> Monoculture</a:t>
            </a:r>
          </a:p>
        </p:txBody>
      </p:sp>
      <p:sp>
        <p:nvSpPr>
          <p:cNvPr id="70659" name="Content Placeholder 2"/>
          <p:cNvSpPr>
            <a:spLocks noGrp="1"/>
          </p:cNvSpPr>
          <p:nvPr>
            <p:ph idx="1"/>
          </p:nvPr>
        </p:nvSpPr>
        <p:spPr/>
        <p:txBody>
          <a:bodyPr/>
          <a:lstStyle/>
          <a:p>
            <a:r>
              <a:rPr lang="en-ZA" smtClean="0"/>
              <a:t>The planting of only one species (crop)</a:t>
            </a:r>
          </a:p>
          <a:p>
            <a:pPr>
              <a:buFont typeface="Arial" pitchFamily="34" charset="0"/>
              <a:buNone/>
            </a:pPr>
            <a:r>
              <a:rPr lang="en-ZA" smtClean="0"/>
              <a:t>Pests  can be very successful in such environments. </a:t>
            </a:r>
          </a:p>
          <a:p>
            <a:pPr>
              <a:buFont typeface="Arial" pitchFamily="34" charset="0"/>
              <a:buNone/>
            </a:pPr>
            <a:r>
              <a:rPr lang="en-ZA" smtClean="0"/>
              <a:t>Pesticides- not always successful. Get washed into rivers etc. </a:t>
            </a:r>
          </a:p>
          <a:p>
            <a:pPr>
              <a:buFont typeface="Arial" pitchFamily="34" charset="0"/>
              <a:buNone/>
            </a:pPr>
            <a:endParaRPr lang="en-ZA" smtClean="0"/>
          </a:p>
        </p:txBody>
      </p:sp>
      <p:sp>
        <p:nvSpPr>
          <p:cNvPr id="70660" name="AutoShape 2" descr="data:image/jpeg;base64,/9j/4AAQSkZJRgABAQAAAQABAAD/2wCEAAkGBhMSEBQUEhQWFBUVGBcYGBcYGBgYFxoYHBgZGBcYGBgXGyYeGhkjGhcYHy8gJScpLCwsGB8xNTAqNSYsLCkBCQoKDgwOGg8PGiwkHyUsLCwsLCwsLCwqLCwsLCwsLCwsLCwsLCwsLCwsLCwsLCwsLCwsLCwsLCwsLCwsLCwsLP/AABEIALYBFQMBIgACEQEDEQH/xAAbAAACAgMBAAAAAAAAAAAAAAADBAIFAAEGB//EAEgQAAIBAgQEBAMFBQUFBwUBAAECEQMhAAQSMQUiQVETMmFxBoGRI0KhscEUUmLR4QczcpLwFRaCorJDU1SDo9LxRGNzk8Ik/8QAGQEBAQEBAQEAAAAAAAAAAAAAAQIDAAQF/8QALBEAAgIBBAECBAYDAAAAAAAAAAECESEDEjFBURMiUmFxoRRCgZHh8AQysf/aAAwDAQACEQMRAD8A7ZPbDCU8bRBg6Lj2tnlSIClO+MOWwyi4Kq4iyqsSFDBVoYZC4Iq4HIdosMviQo4aC43pxO4doFKeJingoTE9GCyqAwcBdTOG9GNQcBwsK0Y2M3hgUvTG/AE7Y7A5IIScFUHEkogbYKi2xIgDiD2w2wGAOgxxwEtOJinjBQE4JpPbCBFaWNVKZ6YMaB74g6sPXAJFKcb4xlnGuY7jExTwnAGoeuBnK98HKXxsYSRVsoMYuWjphgriaicNnAlpYlGClMV9XM6SeuOS3HOW0b8PGiuA0c8DbDU4lprkVJPgAcaJwQsMDZhhobB1qKPGpQYmJE7/APxjMBrZqDsfpjMOwneIq2Cq+F0ODLjZmNhhUwRamADEgMTQ2Mq+Jq+FlwVcS0UmMBsEVhgAxsYmirGQ2Cq2FNRxsVDg2juHCRjRwuKh743ODaO4Kh9cECYEBiYGATZQ4iScSjGeH6Y44FGJAYn4WMFEd8cBqMTUY0aY740FPQ44Q6jEguBIxG+N/tIwUxtBCgxE0RiBzQ9caOcHbHUw3I22UGBtlMY2d9MCfOemKSkS5RMZIxGnbviJrYg2YPTFUydyJ1ZPXADSHW+NVHJ3wKcWkQ5Iap0AMEIwquZIxI509sS4stTiGIwtmKkAyYPTEamdJ2EYVeoSZMfQYqMH2EtRdAhSndsZgisfT6DGY1sxwJU2G2Dq2ElqYd4eodwpmD23/HBLCsY23QQNgqtiObVFYqrEkCTPYmOlt/zwFXHfEJqStFtNYY2GxMNhVWGCrgODq+N+MO+BDEowDkKKwxvWMBIxJVxxwcVPTEw2F9BPU4klKMAjQwQYWAPc4Ks9ziWUGxgGIDC/FOK0stRarWbSixJ3MkwAANyTgEb04zQfTHm3E/7bqSMRRoM4GxdtM+ygE/WMZkf7baRYLWy7JLQSjBwo7kEAn5ThyRuR6VpOM0HFFwn4+yOY/u666r8rcjQNzDxb1xb0OJU6g1U2DiSJUgiRuJHXBkrDDeFjfg4Ec3iH7YcNs7ahg0sR8PC7509hgLZo45WdSHDROINRwma5xE1cOQpDv7OP3hiD0gOo/HCRYY0XGHJ1IZIHfEDHr9MLmqMR8cYrIVEOWHvgev0HzwE5gd8QbNj0w0wwHZvQYiAOuFjnRgbcQ/1OGmGB5YxmEBxDGYaZ2Dzr4V4RmKAqGrm6hIEBA4awbeagZQb9BjueH8ey9ELUq1gukSRUADEGQICkgn/DjyvL/EzDzAGDqMEyZAgCxAAIBM/1wLiHGmq0BTIKyxBgqQwIsCumZG8iP5+T1HwzVuHK5PSviX44y6p4tBg7VKXKhkMJZWUunmjla2K74d/tCpV+WtFGpv1Kkdwenz9ceS1eHObKUXreBcRF/p7zi44Tk6ZqByxAIBU3vIkSQN4Iv1nHRnsWDObv3HsQ43TNXw0mowUs2jTCgTEksLkiABJuMGyHGKNUDQ6k9VkageoZZkEdceeI9EjzJa8F2EWnYr/q+JPUprcX3gg2kfdkrv8AhjvxC8GO9+D08VR3E++Cq+PNGzqFAXexgXWRcxGo08BrZUKmukwm5jxCthJPIpDbDt2wfiY9lbr4R6oKmJCsMeTvXzRolN6bgiPF1EqdxDVNS+1iMNUeOuPPSryBEirUHbYAADbpi/Xgdva6PUlq4n44x5ZW+Lr3XMD0FQgflOBUuMJUsKWZc9hUqMfoGxL1Y+B9R9I9VrcRRRJP0BY/RQTitzHxcq+WjWqeyqo/9Rlx5+xT72VzPzFT9WxBadDrla/0f/3Yzesc5y8Hen44bplK31o/pUOKr4h4+2by7UWyuYQMQSyeHqt7mMc4nD0by5HMn/hf88M/7FrRy5PNKPSoF/6ziPWC9R+f2/g5I/BuYgaqZJBn3v1H0xV574er0+ZqNW37qM3zgA/6nHoK8KrjennF/wDMon/+xgq5CsPvZwfJW/J8K1/oCU/DPKhmCrHYNG0xHriVPPOt1YqdrEj6wcenZzIPUEVRXqDs+WD/AJ4pa3wJRey069M78lB1+YEkfhjRf5EeyvqijynxpnKcha9W4jzkyJBtqmD62N8XGT/tVzqC706s/wDeJf0gpp/XGn/stqRKPW789CPodSgfMYrq39nubpxDIwG0kL77ub7Ypa0H2Vt+v3OsyH9sZv49Eenh2vex1sfTF/wz+0XLVoElGP3WH5HY48pf4Ozg2p0yPTMUJHyeoJv2wtW4Jm6ay9JgJiQ1NgLdNDnti1qROcZVdnuP+8NM/e/DEG4/T7n6Y8JbPVKZBIZdOxMgA726DBE+KavSt17jc+/fGynDwZ1Po9tb4hTsfwwJviEfun648bX4orbmptPa+Gsv8UVTu3TtbGi1NLtMlrUPVH+IP4fx/pgLfEB/dH1/pjzYfEVQ/eBviFTjtYAkt7WHpi/V0iK1GejNx9uw/HAqnHz2/HHmv+8tVd3n3An8IwP/AHkqsZDgDtA/rh9bS8D6cz0Krxmoesewwu/FKn75xwh4/VMw4PsNsaPxJUgglZkQ0kH2AmPwxa/yNJdE+lM7j/aD/vt9TjMcCnHX/wC8PzJGMw/itMfRmFo1SkGREqxLyDpUQoAa5BgfSOpxMUhUhfKG/iGpQQRqcrKiTICxeCbC+JPV5nbVBK8gYgSxBAEG5UQPLJOKrM5Zwzmlru1kUMxjae82J9rY+Mj0pWWlGulRkYMU1AgKBpHKBNgbXt1vhyooWg1Spy3OgA87PBECOUWtsLCd4xSpQIYlQFMGenMRso8wHTp5TfbFjXzusoi6WpEDzrKgy1tJvqBbrbbEMlolRrPVqMSygwockFbFZ0jaX69u57lyHEUZ9C6tFTSSNQjUBBA6ROm5vzHtivog+KELtcFiZ1Qwa5AvF+br87DFll4Z1qBNNKDpk6gZYz0mR0i4Jv6D4OaN5tKi0KRqMdTGo9gIlIFtQIbqbzb3wunETTCgkiB5WBghTPmMDqfx9sO57Mo7KFcSgUaCHECdyVUAk9tRHLvvKnFqSSusmzjUsjSUaYYlgWJIWY7XvgOXgscrxaKReqqED7wFhI6kHbY/PDLVgshkVovbUtoB/evvsML8ZQVKTVFmyQwBv5i0wG0RHWJMbWAxX5aswRdKwOXSEB1EwSRUliY03iD32xntXJK8l2roykhGIHm0uTE7zPTb64jRakTADg/La9xYE9PqMLcOpHVpkgMCBpAg6lhyEmx6XmAB8z8Lp1GdtQVNesawwcaQoJeAfKDPWSe046vAMdTiroYTMVki/mcbGPum2CVPiHMTHj1ifSpU/nimqZgAt4jAgLpKgeUmIk3hvLIJMADrjP2mGJ1GWVXBJ5tE2IAIgk+15wbRtlnU4lXJg1qx/wDNc/TmvuMJ1qQc8zO3qx1X63ZcZkq9QVYfTpgQDJOkWbWEIFupwRnlmAiU32UGwNgYB8pH5b27gh2AHDkH/wAL/LE0ylMfcB+cfkuDVqLRqQFlteNIWQCqi5I32/pOqtQKuskv7wDBPKY2gdu+G2TRBcvTn+6I9m/mME00QLow/wCPGi0E6brfmFxNrC/r19MbDgtpB5rmJ9Y3PT6mcFsSL1KI/wCyLf4mP4QDidPN01/+nT5s/wCq4i2k7kCJm4MGdIEdST09MApiRNgQBaDubADvjrFNodHEwPLRoD5/zAxF+NuNqVL5aP8A34VgyQOhg3O9zH0H5YgzQ0X/ADHyJx1Id7HE4xUOy0h7lB+b4OEqP/4T51aFv/UxUlZkjVa2w3j2wPw56/UD6bYa8Cn5Ls8DqN/4G/8A9yl+hwNvhNzv+wf/ALEH5YpmoH+E/IfLbAhQnYJ9P9DCt3krdHx9zoF+AGb7+UX2qz+Qw0P7NSYnMZcR2k/qMck9Duiz2sPpJwNqN/7ofUfzw+/4vsWpw+H7nWVP7LqInxM3SEyLCN/erhd/7OuFoObiJVv/AMlEj5KVJH1xzMRbQw9if06YEM0OoqA/P+WGp/EarViuI/dsts58C5EH7Piq+zUy/wD0MPyxy/EPh+Kh8OstQDZgjKD8mvh45od3Hy/piBzaz/eNb0H8sax3Llky1G+FX7laOFuNyD8zjMWf7QP3/wABjMaWRuZcV8nqUzqDD0ULp5YG0zHc9T6HAOH8VSijDSxatYssa0QDuZGot1Ez364azaVCukafDDMYPlH+b0iIE37bK5m4MRqBJiArQVIQL2Yn3gD1xguCF4KmplYKzOlmIOogBVMxfSNYIub/AC7PUuJrSE0fuWIZROndtI6bgjfe/okqVWmpUBOglVGsFWI5WWGaQ/WwAOk2xvh2V11dCMitGnSwAZrHVJELaD6xOKkl2aNXyNZXJE1KnNMoTrIgktZSbXOoj6HFnn6SqpoUw40EkOYAcOBqHLtF4IHQ/MWbr+HXFN9IGiUveVDBXYA+QxGgmSADY4NxTMoUpayVZqY0aVGrUJ1EtEW5R8/YYyzeTNtuhTKUylQOaitouVpgK2/mCiTPoP6Y1mPDavJXkcMKTAG4mU1iSGJUWKxDOZAvBatILVd6ijw6aoSAskrbWsGRLMN+gZtsS4Fx6nUzM1rVLinKymqxHXeJAHp64VnI9WP1coQimrKMDqUNykGdK6JsQVJMYDw6uKrJVC2RiHXyiQpCtYc24t/KMdHwrhdCplszVzVIV6lNgqtphy5goEI5lvsBsMcV8PcZesBSUcwUlHUT4bkFWM3C2Yi56974lK1gnbasteHwa5pVACaTvUXS3qQpB7FWIg/pgGTzR1uKjKviNpXSIpqSQxA0iQsgL3ke5wDj/D6tKkKaDw1aC7IukMdHPLSTJYAwf0jFf8OU0ceA5BUjUAOgJAIiLHmN9jgeIuQ1assuJTTzA8YtyEeGaQWLxJdWJ0z2kmw2xDMVz+1KxYKOUBBdFbVpeX39iBaem+HMgtQlg550CmpUiQNC6SWHUGBaJMwL4SDBeRxC1DrA0QUQ8oUzuwI27T3xSkchvib1VpsxbWCQuobwSxTqJYqImCBpwbLeLUKvoP2lNAYtpqjdgjW0aQtvUkd8Gy9AVcu9Mwa1Mh4OoBhOnvDQrCf8Y7YFwxmUQI8WWFMElkpqTplIgyTqidgOk4hySVk9G6vGCKqoVApvpWoARZoPOrA+sn59sFzHgio9JfEZlJfxCWAEjVoVzvKmYA6G5wPIcAerPhsCxMMWIBFOxZhNgTIvtHfB6rtTTwFJIZ7ExqgRplwAA33YA262wKSatBg1mKsiktiDtb7wBsyhvLyj59xgeVZw7i66wYvcGQdUGIDbRv1teYZynSFMfYy0jU7F7XGy2/G9tsTTjaEankFTA06mM32AJjlUnYC3XbBdrByVrASoSdBEOFF3JADGAEVwIMQbgHYb4WGeVggM6ijE6VFgphipjeSomIsfTBzkwtYOrg03K3JbneSdgjELcEbYLnciaTVlpAhVEktsSQuuGnbpp6RO5nFIaA5ymqJqDWYSm5GmFgEET3B7WtgWbSFGllKnUAQWIjqCCAJjqbb/ACjSzYamSdKqxIExpvMi1zfpvBOEv9pBQajVFKODYAFdW+rwrm6sCPnM4IuzkmPuCGBm5HcRfsOslhMA7YFUzE69Wlgh5jfzb6iIuNhaL2wdnK8ylapKwJNtJIYarBoB+6CAdRkdcLlC/IYBJ1RzKIAN4W0CY0kjYzthTQEtCwQOYxq7ewPQtbbqPXEPCWxckdTpN4kSVHXY29/bGPlqrVBWUch5dU6RuukwZ5gdQt3HUX1naagVBzW1CBF5hi8D7xINzFgO5m8HA3pXhSTMxteOom0TPXt3GAulyNUge3aw+hP0wZaoGmSSX0ebT5WUtuo80j7ttUbjYClGFUndI1sCBq5Z8RoMHtfvthQgzTqBo3kSZI9r4Gcwf3drn8YwZATqWrNgXUG50z56cT6evcYj/tFWVijBghBXSb/Qj1M9wPliyv0Fxm+4PTYd/wBcQbOzup9eX8J/DDbEEC5/h0ywERpBaJuNW/4RjF0MxWYbTN9Jk9N+l1E9JwnY8CDZ6mDcSfYWxrD1GiQOYEySQFIBX0OqbdR7kdMZhG0WuZYAKohyDIJJAgHr1Pad/wBE6mXYsWQqdUlgbATJIEkysdPxOHKWbUOTALASBsLEAWFwZIPzwtxIFl1CyRaWA1NvMnpc+wX3nGFkrkqs5XAg0qlXWBoUqAFAO4EgaRtuZw5k+HDzVPtWhReyiDI3J2JJ6n2wHJcP5lUzP7s8otN+5/KO+Hs9XZF5mFJQs8l3IJ0gBiIG4Yxt174pvpFSf5UK8ZymZZ5Q0rRBChXB6DU99utsKeItMCrX11DJ8CkGUakGkGo7XOglBAFyQemHBkkqANDaaipVdBYspACqpizM6sLRs14mavi2Uqu3iNBYhSyiNKrcIEmOSBAG49cMWuGXFdM9F4NRWuKzKVkhQFOxkmIN48w7+2OU4bwtaeaNSpdJdi7aZRCjFiVNidkEHrNxhLhfE61IBqUc4EarcwMdwDBxcZ7M8o8WAXOsxGmCSwiPugEE77dcYVKDpGdOPA78SZ5aNBqIYtNUM2q5hKZUE6bm5HTfHMPmUQLpAqu0supeVCP3VNi8XHzxa1KeWr5gu9QBNJaFlSzhZOu06Z1WFyYjFXTyM1hDDcOXbZAJiBMdCAI+uLhSjT5GNUWvAeJuVbxWcqwBBe6xeVAAgLH5HDH+zzlDTq0grh31KAQTpBWVawAaTG5ECZ6YJlsxQrAaqd/u1AIDaTcQDIiZ0mxBMSJgeVBFTwAwdmF6SkaQ0+ZVc2B6rJ3B33JJZJ7Yvm86R+1LYaVqt/iJ5kkneNREfzuxwipTfK1cu6roKeKkAC4Muv8AlbVHo2K3ibJ4ih1JBs0EANqGmC8TtEH+EXGGnr0HJNFwrJBAaQpEQwUgHoSD6TE4NraVDWAuUyfhgVQ7jTtJJkERAnZI3Pp7YZ4XxOlUqwHctTptpnaZixPYuD8sUuZ4jUpUtCRU0kkOkMxViQBpk2G202NoGIcOplUDBNFYsSzEbKwsNMzBJmLeWMEoNxdnbe2dGOOItZqIyxqgaAXJIAPmDQBzkEgDYfngFKma5rNmGbkOrwwy6AokCCLfvT64r+PUMy2hlYKCQEVZDyCqgHobz6QLzhyhmiqu9QKp0ojgcqgqX1De0EHrg3bYJohrGBWvn9D6lSsaTALLABDYXQ6ZIvMknr2wZKAZ6guI+1AH7yjVtsZXWP8Aiwzw/Ks2YqVqlRm5GNJSxI2Xm0mwI5gIxGjmj+1S4O5AB2ZYifnffBOv9kN+AWRzi0iHCEmsO8FQrspPpGiAwuNVhjXFcwXRvGEEgKrC4gCSYBIB2n1A9MdH/udTYJTKh6QDANql9RafNsCNTE7yTMQBhA/B6NRFTxS2sRDJTFRhBKgVEVTAQE4pbRtFHxLM0lpqwGkVEEKoglLq0EGxB69xHXF3lMtQqZemdCBhdlpgLdAApMCN5An93FYvDvFBXlWmsRblBFxYm5Em+EAfBkUxrIZgaiW1FrwRq1GAsSLcuKS8HVapDVfOVPEopHgkq2rTGunLWMsCpJm5FuoiLWXEKtJSgSQ6K1gCohgYCuTB3B6de2OXNX7RgxFJnWAz3pkCSZYkFSZ6nFxlaqeJpqHxWUQFYXQTcG/TtJ336BoWhzh4qLTgElp8xnT0lR5rQInvcCMLuS7saoNMba1Mrqbq6jVpshAMgW6k4Sy9esKj1WMBNtSwShkBhMEqSsaY7EdMXvB82lbL+FUJQ6iFdfMpBlZJkmQQJM9cDRLwUNShTFYUqrXDM6LTvCsuxkaRYFpsbjGLlKbagheotQ6fMAovddJBvB3BP6YziSg1noOFU0VgHUwLK5UXYyIkgkiJHzwHNcBq0tJ8IKzR5HLMIU2UKTP3jqMRIxokWMcQzQp8jEwGNxJMbhZU+WVggfrjWaoqipoNwVLBWB0B11RFlJU2Kye841k3f9nWn4QplWM79CSCFJPNeScRrZE6ZIMdP6/0vhpom1wKnNadaoBVWBCqhUKO5jp88DGbJpl1AkSSFBFljfqbxcRiWURVhlY1IaWULpqAfuCQSJv3nscMHPLUZWFFqWkmHppaCCNDCOYEHePl2oshl8szrLIxMmSGP0nQwtHSN+uMwF8vUP8AcLTan0JLP0AmZgGw9bXxmOOLKlmPDV5GwdQCN2JkA9bgGT7bYFUqszKbQq2KgdBMwZGvYDpN8GyvDnqMocAj8Qe4O35zPzwln+HTV00mHh2JYWMjcknYSLdbTiFRKq8hshmGdRrdRqgwPKsgyGO5IXeDBxHOnVU1rpKgajrBHluSwnTqgRJ77Tsw2QFNVhQxaDEE8vcAG5PQWm+FWz55tNHyzdgLGwA0xMlpHbYzjs2Ky7QSnxckf3NSnT8Pw6aAEKXDh9Wnfv16j5a4aq5ha40aVUfZmxcqzanU+Yapj+He2IV8+xhgXGkqXIg1NWr7kzciI9cTyvEKaHkdy0kstVQGIPc2kkEGI398Djjgc1gsPh/hP7Q71SA600L02YczDYSsCFm0Wki1gcVVHiH2grVTrJJSmjRBY9Yiyifqe+Lr4b4ky1s6NRP2WtSx+6bBbbAMYA9sJcYanl0Wr4SsW0rpubagxX0HXpJjE8uie6Kjh1Rq+Y11LwuuBG33RHTrb0x1fD+C06tMFy0OVJCgAyJEEmbCfwGOR+HOKgM6v/e1HVQYtpuT7GZ/zY9Ay1fwitIDzU2cnsREfWT9MY60nGR2ra4KEZNKXjVKJL0aaxSBEEs4HLBvb7QDsPbC/D6inOGtIZXpCooaygMqqWcm2kMGtNyPq7ms/Qo06VKurFW5mZfuvptKiCRp17Gb7HFPx7g3hU6T0qorUSSKTC6+QiCRYPMkgqDYmLmN4fPsVkdzb5asxRs6hLnmC03cHtLgaZn5AWxUcXyWYoVNlelUB0ml/dtAkidw9iYPa04pchl9NSm7T4Z82lgNgSEkkcwjbHZ8NzDtVQhg9GpSVaiwI1c6+JEeaRBPbrYDFyexGlbeCr4ewy+YVZAIdlqWkkOZUn15lA9JxafEXFRTdWRSXcGw6kAbiNubp1A3xDP5DXWZXFgF0uQDJhCrLHMSIb6x3wzn8tRBV6xCuolOY6xtzBElpsMZuSdWZOm0b4JxparDWXphSYax0VI1AODfT5oi/qItTcbo1aZnWQafmgyATzMT0PMx3xPOcTXWHAqCVJ1vThXQGTB+9pa8wY5h1MVnGKRNIySCGJImd5Eelyd+owxglLBaWTrslxU1aatU5HUFWEQIZSAQP3S2n8u2LB86tKmWfTAvJEwBYR6n9MUVCoKvgXgKPE3I5YBE+kjCfFs6aoptBK1HConWJ8xHqAT7H3xLjlGW22dNw/jFT9nPhqWqV6raFmAAaWgmekAH5gYHxHONRpoit9oo5nUnSWClGMExtIFrfnRZzizhajUiKdNRUVIEGOYEk+8mBti2Tg7VaVmWDquSbKTcRvN4xm1Lryc8FZkeJ16VWkrxUo1IKgqCpU3lIjmvMHe/XF78TfDgy3h1qAQCrCGmD4aMILCFOziDYd56YWoCkMtmcuvI+WQVKTliNJYHnU7qA5j2J74pOHcearka2XepL0GFWi8yYpspN26Qxgnpfpjemy6vI9nKHiVqSggQQ7alaSFg/MBoEdbYLneOU6AJSnrJMsxi+qSSSbt+XrhXh/FnYhGXmRPt6k2gElUBFi8Eaotb0xz71Xr158sS1S1lT7s3jymMCWdr6OUemW+brIV1Q+pghC/cClW0sCbmDTiD0ItgnE6wSiwEf3a9J1MSEj6EYHlKvjLq2U6dJIIMKGAB9BqO2FeKIKi1FXeAB12gwR3mPoMdWVYJKwuQXxFSlX062Vlo1D90EEilVN5okmR1Q/wkgWtNmd2pOzK9HlZbhw1tNyPKR1Eg9LHHP08nmaoAFOI8rFocAGwJmSL9px0XD8l4aL4pNSoi6EY/dSZCCCSyg7TtJAgWxrsbGbXkIcsxtqCwfMGBY9ztYzhPjAGvmVfBpkEl1JDGDLid+ij3OBZ/iUVPDk641aTyiPb9MJcZr1AEC1WbVeD5fSAN8GbqyIRyVud4o9RhUUspE6Y3C2N+kTvuJGLnKZypWy4gTeQFYKSQYYweokWkdcVaWY6jUuALBCQtgNQYXUehGICn9jJKtTnkCawSTHS4B9NJxTxRs0msFmr1SSUagfRiAR6XBkfTGYr14XTcSyOD6hif+UH9PbG8O3+0Tj+r+S7y1ZkHmDE2+9ZZIlpNpAF5G/TEc067sYUSVRYljtzTa/cx2A7ByfiFOYiSDMSJ6bCxA/S3qpXzpVxpTW5IAHmJgwAFG3MRc/hOMu6R23JdZGsTSA1S6NzE36T+M2AA+uEOK5xKYgBmZhLa4JBkaiCeYTygzvFrYymlRdbMZ8PmKg8oizyIAPMNz6xvhvJ6XOpgrAyxkzDabkm3MYEbWETjsLIxirsrclw9zVUmqy84dXhTNwQVJUjUCTY+uC8T4BXYNVqVBVOXCaSFCFlJkqD1CTYmd2GLLOUafhgUkK1NQIAEU0UCIAJmSQG7CT1wsarL9lUYaXJ1qBJYHm0lh63jtGBO3ZzdPDHK2ZCCq6rpWstOnO5Kq6SR/hAqH1OnCnxZURaooknkB1KdtMi897A/6GB5/i6BqCvJCOS+i/L5Qp9Z29R7DF9xnhdOpVqAkO4bSxB2VaaIFP8AlkH+WCqZnxTZxP8Au45epUpMo0udAIkEQOYH0J7G647j9oBzPiKZUUgvqdoMdNjjmOJucjopI+snmIIB0LMBZHe94tGHstxKkhMVLt5ASTFpEdFUEkdBiNaDa8jO5IDxJkfxWYSKWr0G2kGRf/vL4cyOVVKPJClwFqIZ8KpIuGX97+OSR+c+H8NFWgQHgVLAgTy+UkEncnUZ9cK+Mq06VNDKoGCtABZVJKs0btE37Rjm2kkCeKRU8W4Mq1WUFfDqMTzkDwzp5tR/eE2MEGfSMdFw/wCGxS5xVklSu0qASp5Tv92PmfSK/NuoqualoNwd57R8vwwbM1KmUZAJqFk8SuhgCkTHKv8AFEyB1sZucW25Kim5NUg3F+ItRFUz4ZsA5HmZwzKAVsosx0jaLxOOWyNGo+YqBr6vOSLiLTI+kDHYcVpJWoEsNagK4EgmQNcETAYKx+THpiv4vnjSpmrCq9WagDXA1XBMb9gPntEmm8UkdF4pLIVqRC0lkjwySoJ1TIceUi1nje8XxUcbpr4aEsNDkKInUSBvPsY+V8LZT4hLU/tHpq1g7kMXYMTdItIG9h03xa1eHUkBrVGLg6Y1AeaAAQoEaz1O2574VFxY5i8inAyPAcORLhqdOxg00guR3GplHyI6HDXCs39odX/Zs5X2LagovfYx6EDFbms7k20s7sSgKqAJO5PUR5pMg9d8douVpDKGpTIcNpaRY2ix+THDP3YOljNHHVaqMjU2cqACCQB3uL7bfjjoeEcRZNSOCrWkER90C0GLiDbHI5nhzpWqNUEhakk9Lk39hAGOho5suaSm+qoFB6geePax+mOmkqo6UbWCecyzS9QLCVBUy9Sr0XWp0A3kS4QybWiZIxz/AMOLTD/aqxbSxpuoYhgRBWNgSCRe1z6HFzS+J6dDMOZV0qSr04LI63F4BBNoI9fTC/F6S5LMh1LhHstKZGk2ZQWP3T1PYY7TuqYp0toxl+FGnQFAlZZZJDC876SOliO+EslxGjTIpklpYEJEgnZeXYmAAJnpGLiiy5hQFaZk02/i6oQdp7dwMUmRyYTOJUKyVcEg9GBkfLVH+owxpWyY5uzs0r6lh1cDYgxA6QRPyxW5/gyQy0oBnURJE+43CnqRiVfixFNkNiykE7b2ket8VfFM8WKVBBqIGBIOnZSQdW8GIjviIuUsmUU+irU5paq/3mmRKgkIACoMGwYGTYdPY4YrcSenmBDNCnmmYaVixNoBP4dzg/CeKtmAVrUwrDmHSQCQSEJkepFvbCGey6eNzu1JDqlZBAuNLKSLqVO1yDbbGiecm/LpocbKoaiePcshkyQVBcCksrB8nvGDPlKR0Q9Wm4ULoLKwEdXYASfTC/D8wmYUgsUrAWMTqEwpYWEi0wf5YDVoSpBbSCWV9JkgiTEwLW2t64UmuQCPl2pU20uMyoYlvDhXUmLOJJ0/O03wjQ4e1SdK6WB2NQgD6WBwwmVo0khahV2FnIJBmb6h87f6OsxkAtE6BqB3ZTb39B+UYu0KZbUMytJFV1r1Gi5pjWoPUSrYzHEmroVbSWkk9DFhB64zHbS/TR3U/ZrTG0Rq6dwoFoASCT1L72xlautDQ7QA7D0JMTM9NgZ32wrks1rjR92DpY3AkAsxJhgACYEnbfCPFKPjsjTeT38rEbrvNjtE29MY1nJm4vdT4Hs3nKCu/MoTlYC91YQQALnvb9MD4XmVlq1TWKItTpkySwks0XAUAHmNt/TBszwiidGlQq05JZbKTMBDfebz032GKavXNRqisGUSqkiFBA5VoosQEBkj5Ez1uNUMUmi74bxxq7FlOlAGiywpG0qTO1yRO+9sM5TMrTSMurli4RmckczESSzXKyBNup3k4ll3potTxFULpClRpgIIEEkbmAPnivqivWL09S0k1KpUKIYadYBaNSmCo7b4l5YpqqSIZ6sabhmCsNQDMTpOoPplT8rzYhdpvh3IZnRUs25GoTctqMNBJMkGDBItbfFZncgA4p2Og0wACeUgSTawiTY9/TDtLS1So4hmZECx00yxJPqY+mEmXAjxBPFzlR6h5IYDusCAfW429cUjFQYDSD8pOOt4nSD0Ki01GogAXAJJIm59Jxzr/DDaQTUE9oP5kg/hik+yoSVZOt4FxADh3iDdFqfUFo/GMVOhhlqJQgFTTAJE78pkdbGflgeQZqWTrhyCNSkQdNiVkTuDY+84f4ZS8TL5YDd2QfMNf5WxhqOs/MiqbfzLLJcSo5etWr5g6mphWQsAzvVeQDGxI0EwIAg98cXnPipqlZ6pXlIKKNV5kNrb9429r4vvinh+ptXRvKD6N27aWxwtOjqdV2kqPrH43xpo1OO5mmmk1Z03BMzVy1ZaenWKkSBuQBELeNQHf8jiw+K8g+YzKk6RSZUKuAQDJCBfSCe1oxFqZGdVdilBzrkcm/2l9oBwbhPER4ZpsLCWLFuUEQAwLEmGAk+veScLfaJb/MhDIcAoUyjOwqEOUKt5dW20A31qQPbEvi3Nk5laWoU0p3LEEjWQxgx3ED54ZDLmC3h0mJQhzUI5QykSSSbtA94Eb2xP4m4WKjsSHB1WZVLbTE6ZMYE85BP3XI5vjPCdFNXEz9/VvqJg/j+eGfhX4iemTSYkowgfw+vy/XF6eDNmaNRG1moVJSPvVNUgMW2UibkjcY4bMZRqTslSUdSVYb+4kHGi9ypmsWpKmeiZnMGpkgiECqzO2wEaqy0+m6xTd/mcDbh3WnOsKwDf8LLqPaAzR2nFT8KUmc+KWkIoooO27N9AT/mOOrqNopgDdrn/AA9B+vzHbHnm9roxm6dI5Lg3w8RVmooCKRAkNZWDagR0tt1wr8WZ56teXBUKB4a9l6/8U3J9fbHVVXIGkfeu3sLgfr9MUnH+I00UIUV2N4YbDafT5YqM3KV0MJNysR4Sp1IQTzTtsbTBHXfHWZ7Lmqgri1VIFQDqJtUHubH1/wAQxxPD8/pSSBpDjvbUjRH+THQ/DfxOzMQYbRMKRAZGJ1ox3O4E+x6YrVTu0VNPkY4nnsv4SOxPiMwGhb3ECTOy3n6YoKlM1XClDoI1Ej3mCfaPxw/8R8LCVQUhqdUF6LMOo8yGLhpsfUdsU1PiVMape8kLpUxA2bmn3jFRSrB0Y0sEM/n1aprp2NIrDXAgWKj3P4ThuhxFKzGnV8paaTbR2BPQH+ntStnGYyx1T3j+WLrhOUpV0KMgR4MEDzDuD0I7bH8MXtVFySSE2oVFqw2mmQfNrCfMSdo6Ri6cU4IbNUiXuRSpszeXSZ0kIG9ZxXZ3Iv8A3VUE6fLUA6dCe4GxEz72OF+EZsUqmh0Qna48wPZvuteQ22HoOVZe0TllAUrUbVMeKQAbX5VBAERv6YYTNrSulJVH8AUfkmEM1AlVMqNgRBB9uh39PzxU5glPD+0Ka7nT5Rczcb3/AF9MCS7I22W2cekxlUgdgoInqbbT7YzCHH6dXLskhSHWQfnBuDfpf1xmFZWC4xtYL7LZenToKBpNSqSQLSCwJteFfSAbkR72xmVrQQwESF+6ZBglpBEk9gPbFQvD/wD/AEK9NPEBJJbUAJJaQFudrT3xc5DNeGAzy7A277ExqP7sg3Pp6YxaOmrRDidVwpDSVpMWcQCDO+jSPuE6fS5wvVyfiqK4aNbcp3hhYCO5uTv5Z2mMzTOpBprylRBYgFWM2AJmI3gdcCy+YT9kpaiwSnWIEydWqnrBIG/URil5JjjgsqasKMNLWUM7XAkwt9mczv2vglNj+0EW0EosyQIEnVfcABhIG5A3nFdms4wpAVTcmX0quqDbSJtNje1owuOIPXqRTlQQAhN1AB1EEn0BBj97EqL5ZTyW/Dcq/gV6hUzUckEj7/hmGjfTJ64BwnLCnA7sFE9hBP5fhhvgucZUqI8QQXUdCJ0Ei/z9jjdCOUXkM34ACfqW+mOMW3kLSpJSpmo+wlj3uZ+vp7Y5/jdSmKqVQ7y6htMW8MjlCCLTpn5k4tPiPVUp6A2keY2JncAWP+p9McdnspUyzhWAEwwgyCPfFrPZWkk82XnDc4a1FlSQdS3b7w5tQEdQI/pi44bNGvT1GBL1IOyaVbVbtLT7j1xyy5grUpPSBZVhioHcmQPdTjq8rXRazNVOvU6qGWGApSDpjeWYCfcdrYayfHTKkvBPiOTqMoZKfM7AQ5i5jSJ/hQAn1B74oeJ8Fo5cBmqB6zkseipeRA3J98W/x18UGy0LBeTV1mJcr67Cem2+3GZLK6m1uSFJI1bksIJHeSDMnGmjFqNs6EXVjed4gxYuzl2IiT2GwtuPT2xX060nU5JA79/9dMQz1UsQIAHT2P6WwJ6m849Bskdxl/iBmC0/s6cEa9QJqdJUA8q27An1xScYOZUa2r1DJMjW/qbSxtsN+uKWiwZxqmCYtvfb8cXNPNF08CpuRCt0JsRjOq4J27eCGT+Iq1LQfFNUESVLExciJOxtNrYWyWSbMEkRa5Y9z+JJ3wpmsi1NoNyBJjaJiZx1TsgVmABBXSthtO/vC/jhbrg544LTguS8KmtNTM6r+rGCfoIw3xZqpp1KlHQdDKvMehDRA62T0xX/AA1UHh0iDPUn1kzv64uKIBylYHq9L/prH9MYt1Z5fz5+YjQTRRVnNgqyxM7AEkn8ccBxPMFqzMerEfIGAPoMdP8AE2c0ZVFB86Ux/wAok/8AKcclmQQ5B/1N8aaa7N9KNWxujTBy9Wd9dGPf7QflOD5DiAolNHMdUsOsbafeMKCsPDK9ZVvkAwPz5sS4OqioWZlGhSQD95tgq+pnfa2LawatYPSq/CfHoNTBADHXSY20VgBpM9FYcrfI/dxwOcyNMANUUpqJmJkODDqRe4M/hjuPgfjy1aJDW0kqR2G6H6W+uFfj3hamn4ixIK+KBs6m1PML/GD9m0bypOMYe10YQdPazgqmVQg6H1kkRPKQIM+ax6bYtRTemKZQFoEEDcHcH8/xxz9SkQYw7Q4nUQ6iJUmYiB66Y2+WNmjdo7HI8SFanPW4I6gjcfrjl+OZbw6qNulojpBkr/L0t0wxwuutOprQ/ZPZpsabbqWHaeotc+2HOO0NakRccw9x/SRiFhmKWyXyIcTpDSIbsVqDsRyknqpsD6x2OKY1rla0yu0bgkiT2iJPrhujUZVC2dCLbxedSgnYTPSOuFKg1iPvIYB6kdJ9cWkaJUdJkfiBCkV6IdQT4QbdVMAj6gYzHLVM41gwuBBxvBQemjo+H8W1U1mQSIkQNJ5o07gRf64NXbUdOxn5ExF+sHqPQYzGYlpJkywxStxRm8QMAQhdB3m2/fb54ynxQ06aFPIBJQ3DG5lh3IY7Rv7YzGYaRVIDmUUU1ZSwUtqUGG0qRZSesajgmQyjFdWrlXmj1vMDYSPxxmMwSdRKirHMrm7BQNgFHSw2ECwvc98Wa04ZR1KSfmT+mMxmB8Hn1ORUTU1knZpHodIIjvjm+McR8RoaSQeXpAPX3mMZjMMOS9Ne5j/AKWqnJiJgW6C0n1tgGe4m6M6LAkq2rqIUAAdB3xmMx1XIpZkxPij66dNttIiOk2JPzt9MXVGo/wCyU/KQkVACLWBBEi8FSZBkemMxmKZ0uEc/xZAKkgQOwnqSeuEMaxmLRqiWxBGLFaDVxqZhIMbdN/1xmMwM5hjrZazMQWVVQnuCxH1th/JfaZU9NFO0fvTpWfTvjWMxnLj9UQxn4OzR8Nl/dJI9iJ/Ofri+4XS1sSdgtx0IG/z5re3rjMZiZmM17mUHxTkC5pBSBzFACTAssfLlb64p/iCmP2kjb7OmT7+CpONYzHRfuX0f/UaweCsczfEZtjMZjc1LjgedNGqh+7UhCBPpDX6gwfr3x1ufzusFCJ0qwv1nzA+lsZjMZyWbPPqrNiPFvh1EyyVBuAit/EHTxEb/ABaSAehOKKlAsQGU9Dt/Q+uMxmOg7Kg7QlmcuaLjSbMOvbqCNiMXNHN+JSUmxB0H6dPkfwxmMxbF5VgOIVdFWsAIVAoUdhpA/QHFWzcxYEwO9z2/PGYzEx4RUeAnGK6sylQQdI1euMxmMxZS4P/Z"/>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ZA">
              <a:solidFill>
                <a:prstClr val="black"/>
              </a:solidFill>
              <a:cs typeface="Arial" pitchFamily="34" charset="0"/>
            </a:endParaRPr>
          </a:p>
        </p:txBody>
      </p:sp>
      <p:pic>
        <p:nvPicPr>
          <p:cNvPr id="70661" name="Picture 4" descr="http://meetinglunch.files.wordpress.com/2010/01/corn.jpg?w=450&amp;h=2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113" y="3857625"/>
            <a:ext cx="4560887"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AutoShape 6" descr="data:image/jpeg;base64,/9j/4AAQSkZJRgABAQAAAQABAAD/2wCEAAkGBxQSEhQUEhQVFhUXGRgYGRcYGRwXGBwYGBgYGhsYGhoYHSggGBwlGxQYITEhJSkrLi4uGB8zODMsNygtLisBCgoKDg0OGBAQGywkHCQsLCwsLCwsLCwsLCwsLCwsLCwsLCwsLCwsLCwsLCwsLCwsLCwsLCwsLCwsLCwsLCsrLP/AABEIAMIBAwMBIgACEQEDEQH/xAAcAAABBQEBAQAAAAAAAAAAAAAAAgMEBQYHAQj/xABCEAACAQIEBAMFBQUGBQUAAAABAhEAAwQSITEFIkFRE2FxBjKBkaEHFEKxwSMzUtHwYnKSssLhFSRDgvEWRGNzov/EABkBAAMBAQEAAAAAAAAAAAAAAAABAgMEBf/EACURAAICAgICAwACAwAAAAAAAAABAhEDMRIhIkEEE1EUMiNhkf/aAAwDAQACEQMRAD8A7MaBRRSYBRRRSoAoooooAooooFYV5Fe0GhBsBRQKKBoKKKKACiiigAiiiigAooooHQUUUUCCiiigAooooAKKKKACiiigAooooAKKKKACvJqJxHilmxba7cuKEXczOsxGnWelZXEe3WZitm1oPxOf9K/zFacWJm2ijauZ/fcdihmTx3BmMg8NPhJE+smovCPay/YYFy7IWy5LkkE9VV4gPGwnXtSpfo0dWomo/D8Yl62ty2ZVhI6EeRHQjqKwn2kccx9m4q4VbgtgBvEtJ4pJOmV1ymIOuncbUgN797T+IfOkPiwDsx9BWR4Rxu9dw9q5fsIGZQSNUbzMH3T5VKTj62dcl2OonP8ALrXBP5Sukx/XO9GjGOUiR8utKs4tWMbHsaz68TNzW0ojzMH4g01fxV4am38t6zXzK2yGpJ6NaKKhcMxGdNdx+VTa74yUlaNJRcXTCiiiqJCiiigAooop0AUUUUUFhRRRSYBRRRToAooopMAooooAKKKKACiiigAooooA5p7UfZyBZvXbOIvMyq7i3cyvJEsQGgMCYpP2fcCTF4G61wftGZkt3PxKBbtsCOmjk10wjp3rEfZauS1ibQ2TEOI8oyR87dabj2JEf2T4+bOExNu7y3MMLhAOncFR3y3Poy1Z+yHBUfh6peXOL0swI110Ujs0AEHcE1k/tEwyjF32tsB/y5uX9CQhSIOmpLrl/wAA711PB2gttFXYKoHoAADSlVdDRivZfFNgcVewd9pWDdtseqwYaBsWVGBj8Vtu4rE4/wC1RzeuG3aQ2ieSSwfLA1JBjWJitH9s2O8JLF2z+9RmRmUglVddAQNemn+9cLVyc2UHlEnyArRxXHvZDd9HSh9qWozYaR5XNfqCKmJ9puHO9m8p/wCxh9D+lcktsSeWpeFwxLqrbEjTyrgyfDwvtnRGc2zq9v7QcGTr4i+eUg/SrbDfaJgxvitOz2n/ADFcsx3DXvK2SIQkARtHSqnA8OZpDGMu4rn/AIGJ92ysnO6Z9P8As5xO1iFz2nRwRujSPiN1q5r5l4A72LhNq4bbjUENlP10I8jIrrvsr7dMxW1jAATAW8ugJJ2ddl9Rp6V04UoR4l5MEqU12b2iiitzlCiiigAooooAKKKKLAKKKKACiiinYBRRRRYBRRRSAKKKKACiiihOgPIor2inbADXNODcfw+BxmP8S4PDe4SpUg6l3Y9emcj4Vc/atxe5h+Hv4TZXuMLYbXRSCWII20WJ8655w77twziTf+5s/dFOuV5vOFOmaAoJTpsGirp1YKkXnE+OjE3brixhbqkBFi6yO1sPmXMTyaESRMetdD4lx61Zt5i6yVBgMpidiQDtPauK+1GNs+GzLZwq3CVg2WcOMxk/hCnLO3rScI9whWyi6o/CQM416fypXbv0VUdaLrE22ulnJi43M47k7nz7VTjBWgxYoqvBWY5SCIOZeop9MfJR0kjPDCNRMzPpU7iDiMyAN3GlXfMycXB9mVXgy29hB1I2KMANArdDvoah461mykaEHStCeN20Qm6hgdANfrVfjUS5a8WwZU6xsR6isMmFtnRjzLTHrWNOWWjMfejY0rA4B77MLKFmOmkAAxpJJAFUK4gnet/9m2KCWsQ7AFfEt5ZE8wtmYnsGFcsk46OiU1Vm/wDZjgmGOCtWjh10UeIt22sm5ADlgRqSRvUoexuBBDDC2lIMjKuUaa6qpCnUdq89mbrE3JMiFPxPSr+uiNNJnJyf6AoooNaIk8mia9oooQUUUUUMKKKKQBRRRTQBRRRQwCiiikAUVnfbD2h+6LbgqGuMQCwLQAJJCgidxuQKc9j/AGiXG2maQXRsjwIEgA7SY0I61SjasC+ooopUAUUUUUB5NFe0UUBzr2qwOGvm2cbdkiUt5i6b7j9m69utUreweG8QNZKggAcl2Pd1Ehw+vqTW5xd5mPU+uuvekDCIZLIpJ7irbZFmO437GXsSADeuMBJg+GyyexVFO1ULexuOswbLBukFSPjys5+ldTXDW/4APMafkaT9zBPK91Y6Zgw+IcHShKguzjXFrGPs3FuXbIEaZlPvadiAT8qjYjHXxD2ACp0ZTup8wehru2PjwWU5XUqdGXyOmmlcOucPbClcxAW4oJAOhB216EUmmvJGsGn4sYu4O/iBL5VHYAUvhns1dtE+G4g7qw3+I2+VWOFxDKxVxmA2nRivQz1qxsYwdJHr+laR7Mn0ZnifA7q2murbfkfLdAUtAaDbdY3VjnU9io6Gtf7JYFri2sNaRoXW4+U5BdcySSRGmgip3CuLtbYMpIP6dQRW74dx9bq80BlIaBscpBgeelZzwKXY/saVFvw/Bratqi7D5k9zUmsphvbS2+JFhUcgwAw3DTBDKdQB3q+xHFLSOttn52IAUSTr3A2HmaPrpUHMm0VGuYxFuC2WAdhIB6j+flUfG8dw9l8l28iNpoxj3jA386STHaJl2+FIB0nY+dO1mvbLitq1bXM+VgRcUKRmYKZC9YViQCY2DVExftuluzbdEa6zqNiqKG1BU5mnTKZABjT0p0xWbCvGYDUmBWB4R7fZmnECFk+4JCjKPekyTm2MbHyq2xVxrt5XXHWlt2wHycpDAMPE8TXbKRlIIhjJnaigTNTRVUPaDDyoNwAMAVYnQjKXn0CiZPerCxiUcSjKw7qQdjB286TQ7HaKKKkYUUUUAFV3HOMJhrZdyJ1yrMSR+lWBrhv2l8QxAxzW7gcLnAU65TbIkZYEQJ18waa2jXFjU329L/pvb2CXiVu3cvXWAy50W2FAUmfxMpOwqs4vcbh1o3LV9/CDqrJlQklyQHzZPfH5Crz2Zj7lZXmjwLe3fKKpvb/DfeLVnDqYa9iLaA9oS48nyAWTWs+m0jPHLy8jY+y2ON/C27jMrMQZI0mGMTHWIq1rC/Z7wjE4OzcTEMhBYZApzQANWJgRJO3lWoOKPc044ZMjLlgpOtFlTN3FKu/yGtV741u9RHetYfGb2ZSzqvEsjxMfw/X/AGoqqzV7W38eBj9s/wBG2ehXqE1vEd8M/wD3sh+TA/nQpxA3wzHzS4jD6kVxWjpLLPpSsM0nT41V/wDESvv2MQvmbZI+ak1KwvFrEjNcVNP+pKf5wBRYFpiUGUg7BG/KuCe0t+FK9tB867RxTHhLDkMLkwAwIiAD1XeuEe1Le73Mk9aqOqE/0kcAcZZLtAgEbwCd9RtUzEOUaZkdDWe4PiADDDlYFWHkalNdZC1ptY2PcdD8RUY3TcWb5FaUkaDC44TVvg8dGoNYKxiSKuMHizW5gzoOBRbl5L2a3bZOYkpq2WD7w1np5zWr4Dj7eV7viBvEJeVQquUcoIOUFtFBMydexrl/DeJFGBq4dbRzOqLzgZgAASVKkLJ0WSsdep3o69kcTQcc4+SzDWQhu2tSqsVlSjHSNGQgkbyPOsb7QcW8Qoz2iHYEM5LBWG4bLqOo2J0GtNcSzXGdrdpbYYDlLghSOk9PlVBiA5MnqdvT039a55ZY30WqRPxfE7l2A752AygkQQsbeg1+ZqtxWOzEwwkTsYkpoBpRLHkVWLEHYa6xHT0qPatOrE5HWVg8uYwRBMEQDWXKyuh7DYspu2Unoup8wfLUU5bxJl9RACzEjNEkDziooUIqSnNPvGcuULosREyZmpFiy2VmKac0NtE9vpTToC84NcEhkbmJIJHKUBOpAZSCcpzCI1zaiK6H7B4e5ndzl8IgkczO2d4LSXOukHXUfKuR4O7JKiBJ6sAAdtc22/1rqPsXjAjYe3bI/aqxgySQFRic4AGZWJBBBmRzbVpF2hPZ0KivM1ezU0yworwkUhrlCi2HJIW1Zf274bdxdq3ZtQAzy7kgZVC/PUmNO1X9y7vNVuI4paUMTdthVMMSw0PY66HpW8cS9kRzuElJHHcd9pOOwtxrAXDgWWNvS2xzC2Ss/vAdctX3sR7aXOIYm0l21bUoLjhkkalMnutOXRiNzuaw/t3g1OOxBVwyuxdWB05+b9frVp9jpC4lyTqLRH+JlH6VpCCbDLLpnaLlwgan5xTC3c2qw2vQzVfx/EWxbyXSuViMwJ1yyJgbnp86o+P8Ut2FyYa5btZgSQjwytq37tVYKfOfhW0pqByqNo1rCkE1Q4PjdtQEa+jHQO7QiZok5J1uHvJ+VGO4woBKuuvWRt3o++CVsODst3xKgwWFFZU8WtDdzO+gka679d6Kz/mYyuBoxwwr7l+4P76I3+UA04uFvDa5Yb1DIfoalrdo8SuXidNkYPih/wBNW/8Arvfo0V7h+MvLC/h8QPPKtxSI35DPl8KdOtTcGN6dAYb2jvcPYEqMlyZIQmy/nykamuN+0OIi9CszKJgtqfQ967V7flQpBRCPQTP6VwvFgNcOkDWBTiiUyVbgrmU/CrIXPGtBx79sQ3mnf4frVDYc5WA3HTuKc4dxE23DdJ1HQjtU5E/7LaN8Tu4v2Om9Bqbhb9ReMYPLDpraeSh7Hqp8xUbDXorSM+StGco8XTNTaxWlT8HxYqfekHcHas1Zv08dqsk3QYOJWSI38/PzqC7qnLJETp70k7yaz/CeKtbJE6Hcd/5etaK2Eyhkbl3B0LAnUgk/1pXD8jCtoloWLpidBOgOgAPUGeY+lFgiMoOVjIBBKy0aSeu1N33mFlWggqTET1nuZFMXbTq2Y28wY7iANdtu1cvRNEnB3WLZHQ69CA4JynWNuu//AIp/7uJ50QEGB1365eh9BSUvWyMiAFwSSJykmIkjt+dLXDOCJKHcGDJ3BMydthM0NtaC2H3O0Vyi2CoJJ5Ygn+1ExHTWrbhGPNlSthiurahAB0A31MCe1V5F0nWYidQJ9Y+VQ76XC5VAwA1LTlV5iVIg69vPtM045JX0wtl5jON3zqHJYEkHWSYiJJgCCdNqZHGMQAQl+4DAAhjoM2wkmOtV+Kw5jKSW2kI0kHqZJMnrpScOiyI3JOpnNoZ5so8ugpynK9jtlz/6lxSoqi80LrmGrEdQZ3iOnepF722xGnuqNSTAJiN9o86zHEILHw0JAgSOUkkDofMVBtIy5g5EeczH9kjaj+RkT2I0nF/am7eV7bBWzAplGi5YElj011zDY6bVRXbtx55fDiAuoHLJOXXf40o8Na9b5LjSYYMwBzZo0KxzRHTtUS1wtyylUUtuzlyFOpM5BoNelKWRy2wPWtB2DFyDoOZBLLEQxAJUEg6jaal8Ge1hLpu27epAzA7BRrIzdN+tLucOvuJe6iFT3YrAkHmGnw6xVHiuH4lLkfs7mVZJDQSsfjEyZ9KcJyWmBpuK8VOIBdnDo2nLsIHRtx/tVOMPbtqxUZCdVY3ACfRlmNDVdh8JcyhtFVtwdxJjRe3rUz7sbaHJ5gELAjoYnU+lEpSb7YHtnJM+JleWJMlp2gaiPOal43GvbAY6CDB3jWBPr/OoVnhBZedQAw/eAOzZhvoJgdINOvwaLZHOwmSdBt5kmBWLl3sBt+KopjIp88q9de1e0yOBqdTdI8uf4beVFX4gdpYDpXlJzV4Dr5V6hoOLvUtFiSB66molurLEnLbJ7gUAcy+0C9CXHLjU6CPhXIGtkNqK6P8AaNf5QO529Kw1vELHNVrsSK8jK4bpSr+EBMjr0qzi2w3EVHxGJS2NN+lNxQw4Vjgs2L3NbffyPRh2INR+J4BrLQdQdVYbMO48/Kov3W44NxVJUbkdKtuF41bqGxeMD8D/AMLfy8q5W+D60dEf8kaeyuwuIjSrSzemqviODazcKPvuD3H8Q8qXhL0V0J2rMKLK8OoqXw/ihSVOqnQqetRVYGmr2H60xG84bhrd5R4ZEH3lPvSCSIjpS7eH8NssEFiNCdNToBm1rFcLxz2mBViK2lrja3lAugEj8XX5/WufJhUtEuIFBzACWO8asAp301PoKji8WJAAGnvRsBoQesnTftU1sD7ty3kub5TEMPIaan41LTAZoZkCFve2B3HvBRqe59K43GnQqKvx2M6kkxqWBM6jtoI86kYa+xhbkj3oeZXb3fWJNMphFzFyGYAkhGgJvuI1Ukx8tqmWFzmXQqTmjIzBfIFY5j5mKnoR5be2yyXUgcpOgJ8xHQVWYrFhXysVUBg+dTLREaEb+lSXt2hchDrygoJyw3vMDESP4fOk+DbS5DpJjRYkmdhrEUOhlNjbxdgqNmzawdDImPz6UrDYW/baXDrIJkagjyq6u2khghAUmGJ1CkbgN0qMMKbZARy43AzZl/PrU1YhNi6LinmYKrGCDlzTBlZ3peHsIAct05jqNBHoROu1N27d3xzy8gBaIXQNAkbkwaj2eBOST4mu6iIB+uk0qSYEtG03KESSBoJ7679NKftM7TmyeRY5mgnoVHbcbVV4m/icPAu2w4MDbMIJidBHzq78e3l5baqug0UCY6jLSn4oBi6lzKfDIaRzZSImdYJjN8POhV1zEgSNSddY1+Xca0/gU5xkhtTKH5iPrpUy7jcytkFs6kmR5Ry1K7AhlCltSDCtKgr1Pcga/E1DsOWgEktMERBAOg0Hr1q5scwhu0E96WmGyaxAPWF+h3q4wsCtv8HUsTlJ1/iP6Cipa41uiKR3jf6UVX1gbsNQTVYvGLB0N1VPZjlPyaKmWcQrbMp9GU/ka9Q0JS7f11qZxq5ltjsBr2naotpJK9p/LWm/aO9KR0j9TQJs459oV+XA7frWRFubZ8qvPbS/LEj+IAegqBgbGcqkTm3ouuxxXXRH4JwxnGY+7uKiY22GZo2mB8K3fFri2LIVQASMoHwrFcPwxe74XcyOu+5qINu29FypKkWnszbHgvmXNDcupGseR2r3i3D0fmRCrnm5dRHWY6edX/C8MFUe6FgjfUg9QvrUm8oRCZIt+6SIgn+AwDyn+GuCWTyckjLk12UB4e97Di3cAFxZNp53AGq+hrI6g66R+ddIw+IN8tlT9ooBQWwNIjRh0BgRNV/EvZU4hmu2tCdXBkgHbaO4Nb4s3pm8nyjzMhZxUVLTGCl8Q9mcTZ1a0SO6w3zA1FVhssO4+BrojNfpldlp4wipOEx8Blkf2fkdKqrJI3iPSnrcMRsKq0B0X2VxihVDagLqDtJ8+lXmKtQGeyzSQJtzMga+9v8ACudYTiKgqqn+8fyq94fxQl1UPk11OUtp6Aia5siTdnRDGnB2XUQy3LgNxWEnKOYSZGVBzHUx8ZpvGWbggFYAAYNs0dFMbx50lbtshhbuYjNmlgltASyzos3CR6dK9xN7Jlctfcxp4l1bY1/CQLWZT8a53GjkodsWQx/eQdG0A3nadxtUHFYfOogkMTzTsYOhjcVPuYsAqRh7eYRqWutGmxOYA6+VNlZtki1hwc20XNcxGs+J5/Sj1sQzi7I8LwgYUAZmBEa6mAPPvUK3gltW1LMVJiAATpG2g+M1ZXEKuVVLBUEAhUd21EgjnIIrxraO3hsoMGcoQggREz4kfCKFFr2BQDFtLqFzKbgymdx/D+XzpVvEuxQMSIMbQBB+e9aPh+CuQCLYQIzSBby5wf70gHrUxsAHEhI7SOnw61TxgUuA4gZfOSW7kmSZ0HpTQtPmKqkKOYAmNZJO/lpr8KvLnB1deZRodI0NS/A8NRykgfE/Wh416Ay9rCsQeYhp7SI7TUvB8hyHcnbf19KlWcO5bWF661IuSCII0ETGsnSJpcAHmsICdSp7d5G9I+9WwSJzx+IAgA7TSBaf8Ua9d6g3LeU9ge1axh0BpFwcgHOwkdPDj4TRWbyj+jRT4IDeXcbeA/a4e5Hmlu5/lM/Sq65iMGx/a2EXzazctf8A6gD61dC4RsSPia8fFOd2J9dfzrqUWa2V2AsYR3HhXGQ78l8wPgT+dQeP4Ngrf89cjbntq/TuqzFXYw9u9mFyxauAx+FRtrJNZP2isYVQQMOV35rdxl+g0pCZyj2pBzBSysQZ0EfTptV77KcOk+KddBlHmRJNZnijBruUSB5mYmetWljjRFg27QK7qWnp1j1qJ8n0jSFB7Q4/xboymVWQP1NN8Iw2bFWo0kNr6Cem+1RfDjKBsKtuCPDiYkQBOkSQCdPKtJpRhRm3ZaNfy3FJQKuWCJnXYTG06GD3pu1gM51jMWB0mc0jUzsI0p9+IgMVtqCoJMuJPaV9R+dIfEErrCoZ0AM6bfGa8mc70Qx3iGLcAKENu7o4uLoSSeWW3AAnQU/wi/ctK+Yzs7AEHMpMmTrrvVbaR7hIynTnmdATvJ7x0qTg8QGkKdAkDv1Px1oU2bYHfKP+ha8aW0EBzBRmIDQ2srBHWdCPnVZxviH3hcxBVWMGY17DTYdTT68Pt3FLOCxkzMwGJ0AFeYi3b8MA+6Drp0HX6VonRMIpK2V3CzZzjOAQsET0K6z56RpVk3gXJcIJJk9Nv51SW8LazLBIEwQJ1nTSf60qSLDTyGRqvyp70Zuxu3wtLjsbUqBv1qTh7PhNowd42Pb9DUC9duWjGozaSOwMmpVrDAzn0OpGusfCarm0tlc2vZf8NuXMhi6RtsABprq0anUdZ0qZxB7LJF27lLnMCRJPx2P6UjC4xRZQHmAA0mNP5iPpVbj7L3MwXmtqcyjqM28DqDULykSPXnCFVs3Gd4EydDBkACN6aPEbjEt+KWWIAGkxv13qqwuCuMxIBAG7doHfoaueG8Ly2/ExCkAmRmPvSNwJ19a0qg6LK1hXWzlTKSY16wT1jerrg+AQEvcYSuu87VTyCpyoFWYMaE9qQiTJBBH1HlU8mI3H/GLLQucdtZ/UUhb66x07VibVwhxpJO2nSrXh2L55mANxsfWqjP8AQL94J6zTTrzCf9qiPxdGZV5hruVMfOpJxqmTGbuZ0jpArRZIsBzEbCD8h+dMeGCD2pD3wV5DP1qA15okbedV1sCzVABB2/rtUDiOGkaRFR7eOZDMaHcdaXbdrp00H9ox9aqIEHLXtWL8IadXQHtJoq+URmsJpDGm2xC/xKPUxQt5TAzLHqK0ssk2rwW07GP/ADXP/a2+y22nQtoJ3re3LWQOTBBIgfrXM/b3EZuvz9aQns5neJkk7kn5UoYsjQLSnxqmA8wsxTgxNsd/lQi7odPEdPcOlP4DH53UEESQD6HSk2sTaI3PyNTuF4WzceS8ZBmiImPPpU5H4sk1VtfDUuiiDpJ3OsaGqzi/ELS+GHzFVOqyATPUBew603jOJTbCLAUGVAnruNTrWZGZmYxqRGu8Ht2rz4wRBp24wFJSxLLk1kkgyOoPUUzh7htTPblNQODMQ8NyqfrXpYvcyAlgTHl0ocaN/jryZZYfPbsXGLZi3ujzg83wk04+OQ2FAglyInfSJrzjVhyEsWoBOhJMD+6D3NM8J4KFIDOGMcxCkhSZ0032maLSjYsrXUV6KziSAsCOXKen0irfCYNWtg2HOddzO+n4qducF1DOQRGhUHURGoO1WfC/Z/7u7XGZVR0UQVObNMkDUDy60070Y2ZHC4l7rSwzRppoB39TVtwu6iEzoI0+etaf/hKWRcGQDxBogXTQETI0B1qnwPDHw8eG6yWj9qMvJE7zBMzt0okuxEPhWDS6xAvCNT4ZnMBOhEiG3nTvV7iraWlBRpO07VCu4UtlMofC0kggg7ElvQ9qdu5FRLN10BYgi4QxAEz0HLOiyeh8qV30AteJrbbKbkZ4GVdie52mvb19GIn9pG0iY7ET8aj8YwcuB4aKEXNyCN9NSND1pvi2JW2oS3qwglv0q6pWBLXENPhgSp3n9O1PYX9nkIksxiJiSarn4gHQBFJdgS3TLroPPTWk8ODvcIJbMslfXyop+wNC+FOYy6luigSwB85nSmMPhLHNmZmKzOp3P9bV7wS27MYUKBpccmSXXcmSW6jyrx8WVdrdtAdQWM99f9qUo9dANl1YHJ008/jSb+JChRoxGxOg8xT7IoJ0Ck9tJPr3ql4rauMxRiMuh1BmDWST/BbLCzx4A5C6rlBzBeux361KxmIzMHVtCdthHkB0rJ28H4UsII1BB7Ht2p61xNBcUHVSCGjSI2ZfUfWqSoZq2xgLDMBp0Hp3p63jIEhAcpgTMk1nl4ogyLGbQ6zrvpPn6VoMIiNmOaY2Gm3n51spWgGn4m5MwKK8dUk8n1FFTQGbtfa1f/6mHsMPV1n6mpOC+1KwSfvGCEHY22BPyYCfnXL2psiu2jfp+jtNr7QOE3BD2sRbHUa/6HIrKcd4/g7pco12PwghmMeZY71gQactiqSBpHtsTI+VOWTuppp1jWpSLnEjcVohDdtY26VZ4Vpg9R07gVBTUx3py0Spqqsdl8AuW2FUsc0zuddI8gIq1wvCVZLlx2IZTC2xAnoCzHbfYdqreF34On4gQPI96mNiwlm+pclh03BzCJ9Yrzc0ZQlSMpbJCezNolVFxmY6DWII1bzOnWouEVFxd4iMtpSdNpMfqTXnAuGi4DczMSpjTfUbz8aS+EW21zngOdvIfnvWbV9M0x5OFj+CH3i8GkwJ1np2Hxp44UBzCfsiY3icv93akfdAip4YOwJ11P8AKvHvQQDHwrJ9dGTdlqcVAMCAB/WvWol4m+c8sG1AOugkEAfKkYZbby7Fwq6jsSO0943pHEeKJaFsqfeaYXeBI5u1UkBC47xLFHJZYZWU5s6k6xMEdt9aurfGmugB9bke9EHN0JHrUNLIvuNWDnWCdPhSsbgHSOVlMiHYgSf7I3I9YrSwGF8Z2KBpGhadBLbjajieGvKy51lds0ysAaD4U/ntLHjXGtEmM6yCTvt89akYrhy+CxtYhrx94B3kny8oFEI12BW4DHiczXSWjKd9uxAERT15EZiwOhGw1BOmvltUfCcXs5OZSHiIABHbeplu7bZPDXVmEzGi66ie8VoMes4lQqobYzSYgmT5kLVkuJFm3pbEnRtWLT89/Kqng91LJuM37wQNN46AE7D0p7C3mcM7GG7QD+dS2SSTimDZhM7xpMfCmbV9VuFsxzGZkdPUdaq8NxlmuQ4mCQTEfQVJ4zZ91wdDMURXY6J3GcTmY5Dyj8QOhjf1FQrK7wdtY9etR8I0iD50qzfCPn3XY+lVQD995XmJXWCwg6eh3pheE22UsX1GgeAAR0JAp4qLtzKDyxt5/wBGh1CMto99I2+NZ1QiHwh08S2LgJRGMkdfn0rYWct52yDl05Z+p02qgayJIIg6+lJ8JhIRozAAyYny0p7AtMTxFEYqHOhjv9aKzT8HaTCCin9YUjBNXlFFdqN0JFLQ17RTWwY50peDOvwooq0I9Q/tB60/fNFFWBM4Uxjfqv61JdzFzU9P9NFFcPyv7IzeyXw7FOIh2GnRjSMc5YsWJJlNzO896KKxYFja0tAjQ+WnWoOOPK3oPzoorB7JJYY5LYkxlGnwqu4T7z+pooq4jL/2fuHK2p94dasOJ3WzLzH3F6+VFFMGVuAOe9Dcwk6HUbdjWX4ly3nC6ANoBpGo2iiiriCI2APNV1h7hF1IJ370UVQxePc+I+p/D+VT7Fww2p+dFFQxMpcDcOe5qfn617i7pNqzJJ/edf8A5Fr2irWxsk4Zjy6nb9TSb1wxud+9FFUA5wu6fFXU/OpHiH72dTuetFFZyJLPG3DG5/F1qpx1w9z86KKUdgOYLGXMi87/AOI9/Wiiithn/9k="/>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ZA">
              <a:solidFill>
                <a:prstClr val="black"/>
              </a:solidFill>
              <a:cs typeface="Arial" pitchFamily="34" charset="0"/>
            </a:endParaRPr>
          </a:p>
        </p:txBody>
      </p:sp>
      <p:pic>
        <p:nvPicPr>
          <p:cNvPr id="70663" name="Picture 8" descr="http://www.zeitgeistaustralia.org/wp-content/uploads/Harmful-Effects-Of-And-Pesticid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4232275"/>
            <a:ext cx="3500438"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5413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endParaRPr lang="en-ZA" smtClean="0"/>
          </a:p>
        </p:txBody>
      </p:sp>
      <p:sp>
        <p:nvSpPr>
          <p:cNvPr id="71683" name="Content Placeholder 2"/>
          <p:cNvSpPr>
            <a:spLocks noGrp="1"/>
          </p:cNvSpPr>
          <p:nvPr>
            <p:ph idx="1"/>
          </p:nvPr>
        </p:nvSpPr>
        <p:spPr>
          <a:xfrm>
            <a:off x="457200" y="214313"/>
            <a:ext cx="8229600" cy="5911850"/>
          </a:xfrm>
        </p:spPr>
        <p:txBody>
          <a:bodyPr/>
          <a:lstStyle/>
          <a:p>
            <a:r>
              <a:rPr lang="en-ZA" smtClean="0"/>
              <a:t>Bio accumulation (increased quantities as you move up the food chain)</a:t>
            </a:r>
          </a:p>
          <a:p>
            <a:r>
              <a:rPr lang="en-ZA" smtClean="0"/>
              <a:t>Planting a variety of crops or biological control (introducing natural predators) may help.</a:t>
            </a:r>
          </a:p>
        </p:txBody>
      </p:sp>
      <p:pic>
        <p:nvPicPr>
          <p:cNvPr id="71684" name="Picture 4" descr="http://redkiteprayer.com/wp-content/uploads/2010/11/Bioaccumul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2571750"/>
            <a:ext cx="50006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3310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ZA" smtClean="0"/>
              <a:t>4. loss of top soil</a:t>
            </a:r>
          </a:p>
        </p:txBody>
      </p:sp>
      <p:sp>
        <p:nvSpPr>
          <p:cNvPr id="72707" name="Content Placeholder 2"/>
          <p:cNvSpPr>
            <a:spLocks noGrp="1"/>
          </p:cNvSpPr>
          <p:nvPr>
            <p:ph idx="1"/>
          </p:nvPr>
        </p:nvSpPr>
        <p:spPr/>
        <p:txBody>
          <a:bodyPr/>
          <a:lstStyle/>
          <a:p>
            <a:r>
              <a:rPr lang="en-ZA" smtClean="0"/>
              <a:t>Planting the same type of crops over and over reduces the amounts of nutrients in the soil→ farmers use fertilisers. Also caused by over grazing</a:t>
            </a:r>
          </a:p>
          <a:p>
            <a:r>
              <a:rPr lang="en-ZA" smtClean="0"/>
              <a:t>Over use of fertilisers:</a:t>
            </a:r>
          </a:p>
          <a:p>
            <a:pPr>
              <a:buFont typeface="Arial" pitchFamily="34" charset="0"/>
              <a:buNone/>
            </a:pPr>
            <a:r>
              <a:rPr lang="en-ZA" smtClean="0"/>
              <a:t>- Causes oxygen deprivation of the soil.</a:t>
            </a:r>
          </a:p>
          <a:p>
            <a:pPr>
              <a:buFont typeface="Arial" pitchFamily="34" charset="0"/>
              <a:buNone/>
            </a:pPr>
            <a:r>
              <a:rPr lang="en-ZA" smtClean="0"/>
              <a:t>- Produces GHG’s</a:t>
            </a:r>
          </a:p>
          <a:p>
            <a:pPr>
              <a:buFontTx/>
              <a:buChar char="-"/>
            </a:pPr>
            <a:r>
              <a:rPr lang="en-ZA" smtClean="0"/>
              <a:t>Makes the soil the same all over.</a:t>
            </a:r>
          </a:p>
          <a:p>
            <a:pPr>
              <a:buFont typeface="Arial" pitchFamily="34" charset="0"/>
              <a:buNone/>
            </a:pPr>
            <a:r>
              <a:rPr lang="en-ZA" smtClean="0"/>
              <a:t>Overgrazing also affects top soil.</a:t>
            </a:r>
          </a:p>
        </p:txBody>
      </p:sp>
    </p:spTree>
    <p:extLst>
      <p:ext uri="{BB962C8B-B14F-4D97-AF65-F5344CB8AC3E}">
        <p14:creationId xmlns:p14="http://schemas.microsoft.com/office/powerpoint/2010/main" val="3101527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ZA" smtClean="0"/>
              <a:t>5 Alien plants and the reduction of agricultural land</a:t>
            </a:r>
          </a:p>
        </p:txBody>
      </p:sp>
      <p:sp>
        <p:nvSpPr>
          <p:cNvPr id="73731" name="Content Placeholder 2"/>
          <p:cNvSpPr>
            <a:spLocks noGrp="1"/>
          </p:cNvSpPr>
          <p:nvPr>
            <p:ph idx="1"/>
          </p:nvPr>
        </p:nvSpPr>
        <p:spPr/>
        <p:txBody>
          <a:bodyPr/>
          <a:lstStyle/>
          <a:p>
            <a:pPr>
              <a:buFont typeface="Arial" pitchFamily="34" charset="0"/>
              <a:buNone/>
            </a:pPr>
            <a:r>
              <a:rPr lang="en-ZA" smtClean="0"/>
              <a:t>Alien plants take up space for agricultural land. They use up soil water and nutrients. </a:t>
            </a:r>
          </a:p>
        </p:txBody>
      </p:sp>
      <p:pic>
        <p:nvPicPr>
          <p:cNvPr id="73732" name="Picture 2" descr="http://www.superiorsheq.co.za/images/news_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75" y="2843213"/>
            <a:ext cx="39052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962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1390</Words>
  <Application>Microsoft Office PowerPoint</Application>
  <PresentationFormat>On-screen Show (4:3)</PresentationFormat>
  <Paragraphs>188</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1_Office Theme</vt:lpstr>
      <vt:lpstr> Food Security  (link with population ecology dynamics) </vt:lpstr>
      <vt:lpstr>FOOD SECURITY </vt:lpstr>
      <vt:lpstr>ACT. 3.6.9</vt:lpstr>
      <vt:lpstr>1. Exponential human growth</vt:lpstr>
      <vt:lpstr>2. Drought and floods (climate change)</vt:lpstr>
      <vt:lpstr>3 Poor farming practices.   Monoculture</vt:lpstr>
      <vt:lpstr>PowerPoint Presentation</vt:lpstr>
      <vt:lpstr>4. loss of top soil</vt:lpstr>
      <vt:lpstr>5 Alien plants and the reduction of agricultural land</vt:lpstr>
      <vt:lpstr>6. Loss of wild varieties: Impact on gene pools. </vt:lpstr>
      <vt:lpstr>7. Genetically modified/engineered foods</vt:lpstr>
      <vt:lpstr>8. Food wastage</vt:lpstr>
      <vt:lpstr>Loss of Biodiversity (the 6th extinction)</vt:lpstr>
      <vt:lpstr>PowerPoint Presentation</vt:lpstr>
      <vt:lpstr>The 6th mass extinction</vt:lpstr>
      <vt:lpstr>1. habitat destruction:  </vt:lpstr>
      <vt:lpstr>2. Poaching, e.g., for rhino horn, ivory and ‘bush meat’</vt:lpstr>
      <vt:lpstr>Loss of Biodiversity (the 6th extinction)</vt:lpstr>
      <vt:lpstr>3. alien plant invasions:</vt:lpstr>
      <vt:lpstr>4. indigenous knowledge systems and the sustainable use of the environment</vt:lpstr>
      <vt:lpstr>DEVIL’S CLAW</vt:lpstr>
      <vt:lpstr>Harpagophytum       devils’ claw</vt:lpstr>
      <vt:lpstr>Uses of devil’s claw</vt:lpstr>
      <vt:lpstr>Hypoxis – African potato</vt:lpstr>
      <vt:lpstr>African potatoe       Hypoxis</vt:lpstr>
      <vt:lpstr>Hoodia    Suppresses apetite</vt:lpstr>
      <vt:lpstr>Hoodia</vt:lpstr>
      <vt:lpstr>Rooibos tea   Aspalathus linearis</vt:lpstr>
      <vt:lpstr>Rooibos tea</vt:lpstr>
      <vt:lpstr>Use of Aspalathus</vt:lpstr>
      <vt:lpstr>ROOIBOS TEA</vt:lpstr>
      <vt:lpstr>PowerPoint Presentation</vt:lpstr>
      <vt:lpstr>PowerPoint Presentation</vt:lpstr>
      <vt:lpstr>Solid Waste Disposal </vt:lpstr>
      <vt:lpstr>Solid Waste Disposal Industrial commercial and domestic waste.</vt:lpstr>
      <vt:lpstr>PowerPoint Presentation</vt:lpstr>
      <vt:lpstr>   Waste is Costly  </vt:lpstr>
      <vt:lpstr>PowerPoint Presentation</vt:lpstr>
      <vt:lpstr>PowerPoint Presentation</vt:lpstr>
      <vt:lpstr>Benefits of recycling</vt:lpstr>
      <vt:lpstr>Benefits of recycling</vt:lpstr>
      <vt:lpstr>PowerPoint Presentation</vt:lpstr>
      <vt:lpstr>PowerPoint Presentation</vt:lpstr>
      <vt:lpstr>Safe disposal of nuclear waste</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Food Security  (link with population ecology dynamics) </dc:title>
  <dc:creator>Azhar Rajah</dc:creator>
  <cp:lastModifiedBy>Azhar Rajah</cp:lastModifiedBy>
  <cp:revision>1</cp:revision>
  <dcterms:created xsi:type="dcterms:W3CDTF">2016-07-12T13:35:42Z</dcterms:created>
  <dcterms:modified xsi:type="dcterms:W3CDTF">2016-07-12T13:37:58Z</dcterms:modified>
</cp:coreProperties>
</file>