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1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D978D9-79D5-4091-9EDB-01015974CC51}" type="datetimeFigureOut">
              <a:rPr lang="en-ZA" smtClean="0"/>
              <a:t>2015/05/05</a:t>
            </a:fld>
            <a:endParaRPr lang="en-Z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30FAE0-DDB5-4870-999E-411A3919A03F}" type="slidenum">
              <a:rPr lang="en-ZA" smtClean="0"/>
              <a:t>‹#›</a:t>
            </a:fld>
            <a:endParaRPr lang="en-ZA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D978D9-79D5-4091-9EDB-01015974CC51}" type="datetimeFigureOut">
              <a:rPr lang="en-ZA" smtClean="0"/>
              <a:t>2015/05/05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30FAE0-DDB5-4870-999E-411A3919A03F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D978D9-79D5-4091-9EDB-01015974CC51}" type="datetimeFigureOut">
              <a:rPr lang="en-ZA" smtClean="0"/>
              <a:t>2015/05/05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30FAE0-DDB5-4870-999E-411A3919A03F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D978D9-79D5-4091-9EDB-01015974CC51}" type="datetimeFigureOut">
              <a:rPr lang="en-ZA" smtClean="0"/>
              <a:t>2015/05/05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30FAE0-DDB5-4870-999E-411A3919A03F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D978D9-79D5-4091-9EDB-01015974CC51}" type="datetimeFigureOut">
              <a:rPr lang="en-ZA" smtClean="0"/>
              <a:t>2015/05/05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30FAE0-DDB5-4870-999E-411A3919A03F}" type="slidenum">
              <a:rPr lang="en-ZA" smtClean="0"/>
              <a:t>‹#›</a:t>
            </a:fld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D978D9-79D5-4091-9EDB-01015974CC51}" type="datetimeFigureOut">
              <a:rPr lang="en-ZA" smtClean="0"/>
              <a:t>2015/05/05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30FAE0-DDB5-4870-999E-411A3919A03F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D978D9-79D5-4091-9EDB-01015974CC51}" type="datetimeFigureOut">
              <a:rPr lang="en-ZA" smtClean="0"/>
              <a:t>2015/05/05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30FAE0-DDB5-4870-999E-411A3919A03F}" type="slidenum">
              <a:rPr lang="en-ZA" smtClean="0"/>
              <a:t>‹#›</a:t>
            </a:fld>
            <a:endParaRPr lang="en-ZA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D978D9-79D5-4091-9EDB-01015974CC51}" type="datetimeFigureOut">
              <a:rPr lang="en-ZA" smtClean="0"/>
              <a:t>2015/05/05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30FAE0-DDB5-4870-999E-411A3919A03F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D978D9-79D5-4091-9EDB-01015974CC51}" type="datetimeFigureOut">
              <a:rPr lang="en-ZA" smtClean="0"/>
              <a:t>2015/05/05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30FAE0-DDB5-4870-999E-411A3919A03F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D978D9-79D5-4091-9EDB-01015974CC51}" type="datetimeFigureOut">
              <a:rPr lang="en-ZA" smtClean="0"/>
              <a:t>2015/05/05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30FAE0-DDB5-4870-999E-411A3919A03F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0ED978D9-79D5-4091-9EDB-01015974CC51}" type="datetimeFigureOut">
              <a:rPr lang="en-ZA" smtClean="0"/>
              <a:t>2015/05/05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5E30FAE0-DDB5-4870-999E-411A3919A03F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ED978D9-79D5-4091-9EDB-01015974CC51}" type="datetimeFigureOut">
              <a:rPr lang="en-ZA" smtClean="0"/>
              <a:t>2015/05/05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Z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E30FAE0-DDB5-4870-999E-411A3919A03F}" type="slidenum">
              <a:rPr lang="en-ZA" smtClean="0"/>
              <a:t>‹#›</a:t>
            </a:fld>
            <a:endParaRPr lang="en-Z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Human Evolution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4879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Bipedalism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1208" y="1412776"/>
            <a:ext cx="5462092" cy="4298160"/>
          </a:xfrm>
        </p:spPr>
        <p:txBody>
          <a:bodyPr>
            <a:normAutofit fontScale="92500" lnSpcReduction="10000"/>
          </a:bodyPr>
          <a:lstStyle/>
          <a:p>
            <a:r>
              <a:rPr lang="en-ZA" dirty="0" smtClean="0"/>
              <a:t>A form of locomotion using 2 legs</a:t>
            </a:r>
          </a:p>
          <a:p>
            <a:pPr marL="68580" indent="0">
              <a:buNone/>
            </a:pPr>
            <a:r>
              <a:rPr lang="en-ZA" dirty="0" smtClean="0"/>
              <a:t>Advantages</a:t>
            </a:r>
          </a:p>
          <a:p>
            <a:r>
              <a:rPr lang="en-ZA" dirty="0" smtClean="0"/>
              <a:t>leaves  hands free for other activities</a:t>
            </a:r>
          </a:p>
          <a:p>
            <a:r>
              <a:rPr lang="en-ZA" dirty="0" smtClean="0"/>
              <a:t>Organism has a better view of surrounding as they are higher up. </a:t>
            </a:r>
          </a:p>
          <a:p>
            <a:r>
              <a:rPr lang="en-ZA" dirty="0" smtClean="0"/>
              <a:t>A larger surface exposed to wind and a smaller surface to the sun </a:t>
            </a:r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827584" y="476672"/>
            <a:ext cx="720080" cy="936104"/>
          </a:xfrm>
          <a:prstGeom prst="rect">
            <a:avLst/>
          </a:prstGeom>
          <a:solidFill>
            <a:schemeClr val="accent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TextBox 4"/>
          <p:cNvSpPr txBox="1"/>
          <p:nvPr/>
        </p:nvSpPr>
        <p:spPr>
          <a:xfrm>
            <a:off x="1043608" y="980728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 smtClean="0"/>
              <a:t>2</a:t>
            </a:r>
            <a:endParaRPr lang="en-ZA" sz="28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547664" y="476672"/>
            <a:ext cx="1368152" cy="936104"/>
          </a:xfrm>
          <a:prstGeom prst="roundRect">
            <a:avLst/>
          </a:prstGeom>
          <a:solidFill>
            <a:schemeClr val="accent3">
              <a:alpha val="68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961564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 smtClean="0"/>
              <a:t>Legs</a:t>
            </a:r>
            <a:endParaRPr lang="en-ZA" sz="2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4005064"/>
            <a:ext cx="1790700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107" y="2414389"/>
            <a:ext cx="1905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5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Evidence of bipedalism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Spine is s-shaped not curved (C)</a:t>
            </a:r>
          </a:p>
          <a:p>
            <a:r>
              <a:rPr lang="en-ZA" dirty="0" smtClean="0"/>
              <a:t>Hip is short and broad to accommodate weight of upper body.</a:t>
            </a:r>
          </a:p>
          <a:p>
            <a:r>
              <a:rPr lang="en-ZA" dirty="0" smtClean="0"/>
              <a:t>Foramen magnum is located beneath the skull not to the back of skull</a:t>
            </a:r>
          </a:p>
          <a:p>
            <a:pPr marL="68580" indent="0">
              <a:buNone/>
            </a:pPr>
            <a:endParaRPr lang="en-ZA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8640"/>
            <a:ext cx="232410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43529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"/>
          <a:stretch/>
        </p:blipFill>
        <p:spPr bwMode="auto">
          <a:xfrm>
            <a:off x="5972839" y="4293096"/>
            <a:ext cx="3249998" cy="25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71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Fossil evidence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Similarities of fossils to human skeletons have been used as evidence. Many fossil fragments have been found</a:t>
            </a:r>
            <a:r>
              <a:rPr lang="en-ZA" dirty="0" smtClean="0"/>
              <a:t>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9627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Genetic evidence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4311426"/>
            <a:ext cx="8712968" cy="2546574"/>
          </a:xfrm>
        </p:spPr>
        <p:txBody>
          <a:bodyPr>
            <a:normAutofit fontScale="92500" lnSpcReduction="20000"/>
          </a:bodyPr>
          <a:lstStyle/>
          <a:p>
            <a:r>
              <a:rPr lang="en-ZA" dirty="0" smtClean="0"/>
              <a:t>Mitochondrial DNA is only inherited from the mother</a:t>
            </a:r>
          </a:p>
          <a:p>
            <a:r>
              <a:rPr lang="en-ZA" dirty="0" smtClean="0"/>
              <a:t>It is used to show maternal lineage</a:t>
            </a:r>
          </a:p>
          <a:p>
            <a:r>
              <a:rPr lang="en-ZA" sz="3200" dirty="0">
                <a:ea typeface="Calibri" pitchFamily="34" charset="0"/>
                <a:cs typeface="Arial" charset="0"/>
              </a:rPr>
              <a:t>a search is made for mutations since individuals who have the same mutation must share the same common ancestor</a:t>
            </a:r>
            <a:endParaRPr lang="en-ZA" dirty="0" smtClean="0"/>
          </a:p>
          <a:p>
            <a:r>
              <a:rPr lang="en-ZA" dirty="0" smtClean="0"/>
              <a:t>“African Eve” </a:t>
            </a:r>
            <a:r>
              <a:rPr lang="en-ZA" dirty="0" smtClean="0">
                <a:latin typeface="Times New Roman"/>
                <a:cs typeface="Times New Roman"/>
              </a:rPr>
              <a:t>±</a:t>
            </a:r>
            <a:r>
              <a:rPr lang="en-ZA" dirty="0" smtClean="0"/>
              <a:t>120 000 years ago</a:t>
            </a:r>
            <a:endParaRPr lang="en-ZA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2"/>
          <a:stretch/>
        </p:blipFill>
        <p:spPr bwMode="auto">
          <a:xfrm>
            <a:off x="614848" y="1196752"/>
            <a:ext cx="5218197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844" y="1700808"/>
            <a:ext cx="2853234" cy="189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67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Cultural evidence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Tool making</a:t>
            </a:r>
          </a:p>
          <a:p>
            <a:r>
              <a:rPr lang="en-ZA" dirty="0" smtClean="0"/>
              <a:t>Paintings, pots, </a:t>
            </a:r>
            <a:r>
              <a:rPr lang="en-ZA" dirty="0" err="1" smtClean="0"/>
              <a:t>etc</a:t>
            </a:r>
            <a:endParaRPr lang="en-ZA" dirty="0"/>
          </a:p>
        </p:txBody>
      </p:sp>
      <p:sp>
        <p:nvSpPr>
          <p:cNvPr id="4" name="AutoShape 2" descr="data:image/jpeg;base64,/9j/4AAQSkZJRgABAQAAAQABAAD/2wCEAAkGBhQSERUUEhQWFRUVGBcXGBcXFhcVFxgcGBUVFBcVFhQXHCYeFxojHBcVHy8gJCcpLCwsFh4xNTAqNSYrLCkBCQoKDgwOGg8PGikkHCQsLCksKSwpLCksLCksLCwsKSkpKSwsKSkpLCwsLCwpLCksLCwsKSwsLCksKSwsLCksLP/AABEIAKIBNwMBIgACEQEDEQH/xAAcAAABBQEBAQAAAAAAAAAAAAAGAAEEBQcCAwj/xABDEAABAwEEBQgGCAYCAwEAAAABAAIRAwQSITEFBkFRYQciU3GBkZLRExUyobHBM0Jyg7Kz4fAUIyU1VGIWUoLS8cL/xAAYAQADAQEAAAAAAAAAAAAAAAAAAQIDBP/EACERAAICAwEAAgMBAAAAAAAAAAABAhEDITESIjJBUWFx/9oADAMBAAIRAxEAPwDH7bpSt6R8VantO+u7eeK8RpSv0tXxu81zbfpH/bd+IrgIA9fWdfpanjd5pvWlbpanjd5rmJwG3Dj1AbSiWx8nFqqUvScymcxTqEteREycIb1E9cJN0CVg561rdLU8bvNL1pX6Wr43ea4dTIJBEEYEJiEwPUaTr9LV8bvNN60rdLU8bvNcMXLwgD19aVulqeN3mn9Z1+lqeN3mo7QupQB7etK/S1PG7zTeta3S1PG7zXiUwQB7+tK3S1PG7zS9a1ulqeN3mvBxRloPk5fVaH13ejaRIaMX/wDkTg3qxPUiwBT1rW6Wp43eaXrWt0tTxu81c6zapOsvOa6/SmJ+s3YLwGEHeh9AHv61rdLU8bvNL1rW6Wp43eajqXo3RVW0PuUWF7omBsA2knADrQBx61rdLU8bvNL1rW6Wp43eakaV0BXs0enp3L2WLXbYxLSYUBAHv61rdLU8bvNL1rW6Wp43eajpNcgCR61rdLU8bvNL1rW6Wp43ea8CEkAe/rWt0tTxu80vWtbpanjd5rwTIAketa3S1PG7zS9bVumqeN3moxTwgCR61rdLU8bvNL1rW6Wp43eajhKUASPW1bpanjd5petq3S1PG7zURJAEv1tW6Wp43eaXrat0tTxu81ESQBL9bVulqeN3ml62rdLU8bvNREkAS/W1bpanjd5petq3S1PG7zURJABXqFpGq630Q6o9w/mYF7iPoqmyUlH5Pv7hQ+8/JqJIAprb9K/7bvxFebV6Wz6V/wBt34irHVnQbrXaGUWyAcXERzWiJPXiB2oBKw55I9Ay2raXACSGUyWzgJLy2d5uif8AUov1gY8RdIxBG3AYSc88YU/R1xjW06QAbTF0AbhhgNqjaWY2XVKhuta0H3mQIzJMYLCTtG0dGPa46JdSrBxbDXgbyJAjPfEdyHytH1rpVLYyKYuMYC5rT7TiMcdxjLrWcFaQdoiapjNKkWDR769QU6YvOdluG8k7AE+j9G1a5LaTC8jExkOsnALTtS9W/wCEY41INV8XoxDQMmg7cZJPHgqJopncndCnTDq1Wo5225daCdzQQTHElCusWjm0aoFNpawtwk3jIJBk93etQ1gtIujYMe/ABAuthD6YN0S2DO0AkAj3z2JWAJEpApJgVQix0Bo51e0U2ASLwLtwaCC4nhs7VtdKreERCFdSNXvQ0A9wIq1YJmRdH1WxswxPXwRLWtAp03OP1Rid+5o9yylKzWMfyUGnLTf9K3ANcCwjaR7PZtWUObBIOYwK0SpQe/E/WJJ7ZQZrBop1CsWuxDuc128H5gpwIkVoWscn2jBSsodHOqw9xgTBHNaDGUY9bis30HoZ9prNpsHFx2NaDiT8O1bPZ6QYwNbgGgAcABCc3RUI2yHpuxsqsPpAC2IcN4mRHGSsp1i0KbPU5oPo3YtOcf6k7wtV0pVhg+034z8kOax2YPs7wRjBLetuI8u1ZRlTo1nC1ZmxXQXJTtXQcxO0RoipaazaVJt5zu5o2ucdjQtN0tyZ2ZtnbTpyK4Doql0Xj/uMQGkxkME/I9oRjaNS0n6R5LGGcWsbF7DeXfAIq0rU5wxxiB2/sLKUikj5/tNndTeWPaWuaYIOYK8gjblG0UxpbXaTeebr5+sbvNdwMNIw4IKWidokaEkpRjoPQTP4earQTWEmRi1oJuwdk+12jcmAHFJe1qoXHubnBwO8bCvFADAJEJ5Wi8mGrTHsfaKrWu5wbTDmg+z7ThO84ZfVKUnSsaVmc3UrqPeUbVYMebRSGDsajQMAcr4jIZT370CITsGqOYTtZOEZr0s9ndUeGMaXOcYDQJJJ4LXdS9TG2WmKlRs13DGYIpzjdZsnKT3IboErMecyMDmMxtTQta191cFeialNrRUpy6YALhGLSdu8dSyZCdiaCLk/H9Qofefk1EkuT/8AuFD7z8mokmBTWsfzH/bd+Ioz5NNFkurV5LQG+jachLiHOM8AG+JBtsPPf9t34itI1BPpbG1g5rWucHRtM3j2kFqibpFwVsMbA6m0y0yRmcO4fvYo2nCKwYL3NJM5mTIAHDNe1fmAABu7LPtC86dlNS61zi1rX3jGciTEnjHvWK/Rs0uldbqlLR9NrqgNQvcbrAA0AgXpxOQwGPBZdrRamVK5qMpikHiS0RE4y7Dej7lGtV6uym1rQ1jcXYEkuxunccOvnLP9Yj9HzYhpx3mf0VxqzOW0aFqdob0FmaCOfU57z1jBvYPmrx9UAcThu968rJbAaQdMS0Enskp22poEn4ea0/pH8K/WGlNG9uc0/L5obqWW+0giQ4beKvdY7cHNAHs7etVdmbhBOP6fsKWPpnJar7UbRrK1raKglrAXxvLYgHhJB7E2tWhfQvD2+xU9zto6jie9XPJjowuqVKx9louDiXEOPcA3xK3wldNJpUJ6sPicCq/TVmJYYdg03nA7myYH72KSK0GJPEbM9hVJplj5bzjcIcT9rZO/DesTV8GDA1snBrcTuICznWXS7q9XGAGyABsyzO04Iu0xaiyiWzM4Dt+Qz7Fnj8XHeT81cFuyZPRqfJ9oplKzekBDn1gHO/1Am60d5J6+CIntVZoyxfw9GnTB9lo2DPMnvle5rzgXY7p8slEum0FSI9vBLYO+e5VmkGy1vXjh1fvsVjasuc7tn4b1XaRqXGAjIZk5fqsWqNTOdL2YU6rmjKZHbjC40dYHVqjKVMS95DWjid53KdrG9rnNLc4IPfh8Sp/J9YnPttMjKmC8nsLQO8+4rrT+Ns4pLdGras6CfY7NToPcHObeJLZiXOLiAczExPBSNKCLs54ieuAFLo2gufdMzhB2Ebe1eGl2SARjjGG6HLlk72apLgN6x2Zj6BokkOdiXDECZwjaZ+GayCrRLHOaRBaSD1jBbDbKgdVbMEiAeMZH3+9Z1rxZGstj7mTg18biRj3kT2roxvRlLpX6C0d6as1uwc53ECMO3JaJ6KZGWHyQvqRYec+qcouNG+SCT2QB3ovpUlTBGe6y2K5UDsYdhlhs271TgrQ9O0WOpvGw4bN+ydqzwBNCZ76PsLq1VlJntPcGjtOfZn2LebNZW0WNYwQGNDeEALL+S+xXrW6pEilTMHc5xDR7r60fS9vawD2jjkOPwCwyvdG2Nas8rY0Om9DiRBGyNx4LHNOaN/h676ewGW/ZOI8uxaXaNLOMkMAGAxJJ7UEa6Oa59NwEOLSHDqMj4lGOW6FNaJnJdZg62F5APo2OIxxl3MkDbgXd61kvk4rOOS2gB6SpHOcQwHgBeIA647gtCr2iG5c7fsVSeyYog6QcSYGW7zWL6asXorRUYIhrjEbAecB3ELULVph7ScnTngMEB6686qyphDmRhh7JMyDlmO9OD2KQtQP7hQ+8/JqJ03J+f6hQ+8/JqJ1qQU1t+kf9t34itC5JLSA2swHnFzSBuEEXhsz+Cz61j+Y/7bvxFWGrGmzZbSypJu+y8DGWnhwMO7EmrGnTNstb2tg1HOG4D2ndTRkOteFa1FhkNa1rWzjiQcS5z3bsl6WMh7Q9r2uDxIfeBw2QRszw61G09TAokHC+Ws24yedlicAVyttHQtgRbrc+sQ6IaXEzEFxki8ZxjbB4IV1mJvMkyYOGUbPNGutVvp06F1vtNhowAzILsNmAhZzarSaji45laY027M50tGvaNpt9EwCILAey6IhedtrCBiANqFdS9aQHNo1cwLrDsIAwaeOXWuNNaYNWoGMwaDjx/RakEjTOmQTdptvRm7ZxheNl000e0C07swo9YACZz3BeNKniJCQHprhpEPpMa3ETM9WEDjipWoOlyyk9jc2vvQNzgP8A1Kp9YbYLvo4EzP2fI/qo+qlou1wC6A4R25j5p1oV7NLNeTIOGeOY4da7cA5hzO2cvj1qBbLcKYxBJJnCBEDbOSrNI6cNSnDAWNnEyMeAAWbRrf7PDWa1gXWiJAJMbDgB7igWs+XE8Vf2hxe6ce3rVDaacPcOKuKpGcnZqWidIGpQpkODhdGOZkDEE7CEqkg3sTOyR1ShDUS33a5pE82qDA2XmiQe0AjuR2aOOCiSpm8HaKbStUyGgkdX73Kh0gyIMkzvxUvS1smqSDg0kD4H5qorWiTvSSBtFVpP2+wfNGnJhpBrL7CBJdM7Yugdwx96C9Jvl/YFN1YtF2r1jKYOGwHqlaNXEwvZuFGnL5nuMe/95oa1u0heeKTCcCQTMk5c3DZOfUvehpAsptdhLsudE8euIVe+w4+kxz93/wBnHisK0aWd+ihkmZiAN+EDNZxrI9xrkvJJIB70f6Vrl0NGAaMeLt08Pms+1kqTXcDm0Nb14TPvWmMiQWaqEehY2IMTJ24klXdS1BjScyBlxhVujqQhtzINAw7PJdaStLGNuk4mBx6yrBA9XpOc68STvnLqQ/pGnFV0bTPfiip72nAEEj3Ia0wB6XDcJ68flCaEw85K2tFGs4kSXx1gNEfEq20hWJfG7M5ydwQJqZpZzHOptMXucOJAgjjhjHAoppaUbB5wc7DEgwOornyL5G+N/En1Kd5t3Znl5IK14oBrqUEZO6/qovfSlt6Y4Th1rP8AWWrNa7M3RG/E4kJ49yFk4HnJ6S6xC41pLHPBnfN4dWDgru2ufAkmDsw+XWgPk40iG1n0i4gVGyBOBc2dm+Pgju1UYm5N7A4zd6z1buPFVPpEeEFtmEGYGf6IE13qg1abRODSYiIk/ojV9mc58uMgZDZh9aN+JQBrbbPSWl2EXAGd0z7ynDopcJGoH9wofefk1E6bUD+4UPvPyaiS2Myntp/mP+278RXgSpFsbz3/AG3fiK8YwQBrPJbrJSNmFne4Nq0yYDiBfaSXAtmMpiJnCVC1914Dagp0gCWSQSZEkDEAYFZiQmIUOCZSk0d1q7nklzi4nGSZXIalC7DsMFZIqby0hzcC0gjgQZBV3ZdJMqS55DHE84ZA8W8FRNErglABRardR2OJjuUC2aXgcwgk7RsVNCcpUOx6rycTJO0lcMeQQQYIMhdLiExFk3S7jF6cNoPvICJGw2hee4EZg7CTlEINLV0La+7cDjdBmNx3pNDsu3Wxu3IfuVQ1Xy4nYSVyXSk1CVCPWx2k03seM2ODhsyMrVtL6dpU6QcHAl7ZYBjMjA9XFZKvRldwyKTjZUZeS2qVi5RLVabuAz+Cii3OjPt2rwc6c0JB6EXSnDu9MAkqJDIawipRpNFQBzGgFsQb0YnEY7ciumaVtAbdDiB1CfhCC16OruObnd5U+UOwyt+mn06Qfe4AQ3E78feg20Wgvc5zjLnEkniVy+oTmSesyuQmlQN2XehdKu9kvIgYYxhuXdV8km9J61Qr1p2lwRQi2e2BMxCp6tYucScymqVS44mUyKAdriDIwhXdn1oLWXTTbukTjxzVIEi1Din0abXC8GsgHstM7pgKkfVLnEnMmT24ppSQklwG2+ntY7SadRrxm1wdhhkcR25LV6GmaZp814e0mQ7HtE5/FZEu6ddzfZc5vUSPglKNjTo0nSustOkxxwLgPZBIknITn7lm9rtBqPc85ucXHdJMrh7yTJJJ4mSmRGNCbsIOT8/1Ch95+TUTpagf3Ch95+TUSVCKS3VD6R/23fiK8L5Xtb/pX/bd+IqOgCTZqTnkNa0uccgBJPYFa2nVK1MYHGg4g/8AUXyPtNbiPgiLk6sbRTfUMkvIaI2Bu0dZcZ6gj2mMowjaTh3LGWSnRvHFaswo0XNcWvBaRmCCCOsHEJ7q0XlB0E6sG16bZfTBDwBi5uYI33ccNxWeLSMlJWZSj5dHDcyu6tMbAmVvobQH8SHG+WkGBzbwwAJ2jeqsko2txXpcCv7bqZVY28xwqRiWgXTG8ScepURCSafBtNdPMtXlK6cV3ZLOaj2sGbnBo7TCYix0Vq/VtU+jaIGBc7BoO6dp4BPpXVS0WcXnslv/AGabwHXtHWQtQ0VYW0qYptgNbs+JPE5ptYrMX0XMAm9h2EQs3PZr40YyU8rqrTLXFrhBGBHUuZWhkNC6YwmAASSYAGJM7AN6QWj6h6qBjRXqj+Y4SwH6rTtjY4+4dqTdDSbAy06q2inTNR9MtaMTiJA3loMqpIW6aVoB1JwiYAPcQsf1h0aKFYtb7LgHDhMyOwgpRlZUo0VZCTUk7WqiBAJykG4rQ7LyO1nWb0r6gZVLbzaV2QMJuvdOByGWB3pXQGdXUgF6VqRa4tcILSQQcwQYIK4TAYtSup3JoQAoSSTlAHLgmXcJg1AHKS7LUrqAOEl1dTgDagDhOu3U04YEAX3J9/caH3n5NRJd6hMjSND7z8mokgCht/0r/tu/EV402EkACScAN5OAC9rf9K/7bvxFEGpuiZd6YxDZDRxIi92AlJulY4r06DXRNm9AxrGtF0CI28TxMq4pTdkH9e5QWEwCDPz39UfNe9jrE80niBlhs7ty4mdpJZUmBJnNZbrdo4UrQbsAPl0DYQYd78e0rSLW4MxaeccIjPae5B2vFma6myo3Npg4nI8OBj3qsTqRGRXECyVpugdE+hpNbmYknicT8UA6vWIVbSxrshzjxu4gd8di1Ki8LoyP8GONLpXaWe4GGmMphB+mtDVC6/TaXg+0AJM74zKN7U2S4kdndC4otjYs1KuGjj6MrrUs8IIzBwPaFb6k2Rz7WwgGGS4ndLSBj1kK41zsbS0VGjnjONrcseIJ+K75O7UwCrTwDpa7i5uUdQP4lt6tWY+alQfUmRmVH0o+ab4OIEmDiB8sFJs7Rt/fYua9NvOJbhBnu2rA0szfXLQwAFRueAIGUDCetCMrU7WQ9kFveQd2fZ8VnOlrIKdQtGWBHCRl2LXHK9ETX5RK1VoX7XRETzr0fZaXfELYaFSBlhHUgLk20RJfaDkJpt6yA5x7oA7UeTOCme2aY0lE7tDxdInMGAhPWbQgtFLmwHsktOGO9p6/ki30YjLfidmCE7VPPEycduycPcobrYPZmT2kEg5jA8N4SlWusdjDHhwwvTI4tjzCqWNnJdCd7MGqD7kl1cFe0+nfi2hi1sA333SRnldEO643LaanskmRnh8EK8meroo2UTi68S4iQHOjH7QE3Z/16kXW5wDDOzHuSaBGJ8qGihfFoBcS43Xi6LoAm6Q7vGPBAC2zWrQjrTZqrWt512W45lpDgMd8EdqxWvRLHFrgQ5pIIOYIOIIRF6BjEq/1b0M2o11R4kYtaDlMYuj3DtQ+0TgtG0RYRSotYJMDGd5Mn3lNuhxVsA9IWL0VRzTsyO8KMjDWHRHpKReIlmOOGEYj97kHAoTsUlTFtV1qxq0+2VbolrG4vfEwNgG8n9VT0aRc4NaJLiABvJMALdNXdX22OgKQxd7T3b3HPswAHAKMk/CLxw9MyrWvVX+EcIcXsO0iCDsmMEPytb1v0SK9K7N0/VPESRPXl2rJX0y0kEQQYI3EZhLFP0v6PLDy9cO6FFz3Na0S5xDWjeSQAO8radXtUaFnptY5lNz7sVKhaHEk+0JMw3ZHBZ/yZ6M9LbQ8iW0WmpwvHmtntJP/AIrW34e9TklTpDxxvZl+vWpXoJr0B/K+uwfU/wBm/wCnDZ1ZBYW9WisGtJdiIyzmdkLENL0QyvUDRADjAiIB5wAG7FVjn60xZIVstNQ/7jQ+8/KqJJahn+o0PvPyqiS1Miht/wBK/wC278RRfqbX/k3dl4oQt/0r/tu/EUX6pVQKA63A9/6rLL9TXF9gvp2mATnkDgI4pCoS4wOacTnI6tmXUq2i4TP1TEgqV/FXRzYg7J7hK5rOqjyr2widwGeHXh+80M6xPc2i69IJIEZzJxx24Sry0OJgAcQMYnihjWy1SxrSZJde3AQDs7fenjXyRGR/FkjUjRZLjXdlBa3idruyI7Sjek4jJD2im3aVMA4BrY7pyVvRtTuHX8l0SezKK0etUm8omkKpgDZwUXSesAY6ALzxnsAPxVTS0g+o6Xuho2DBS47D0e2l6M0akZhp+CGdWLUWWukRtcGnqdzT3TPYiR2kokn2cc+pCuhazRaabnYNv90yB74Vw4yJPaZsbJJwnryS0iYpOGJPuXjYhgDM9fmn0hVhjp+sDt4bVmU0DLrQboJzCEdZqYvNeNounrGOXf3IrtnsQCJ4Ge9DWslOGN6/kVUOiltBjqBZ4sbT/wBi89fOu49yKKeJhBvJxXJszw44Nqc3taCR3/FFpeY3fFJrZon8UeWlSS1waSIactpQ7Rs8Yjt81ekmYu80YE+9Dto0hjmWtJN0D2iP/iyk22X5SVsq9arLepuiJYb3u5w7vgh/VmxeltNNpMCbxO66L0z1gDtVrp+2gUnNBxds2+1KqdWbS5lpplsAkxJaHRIgmCumH1OadWfReg6Qp2dl03icS4TBxiQDlMd8qQ98nHuUOw29ppMgjAAYRG7CMAE5qYwBuRKQkiPpB10GIHAwsV5RLCW2suwio0EERsF0jDsWx6XHNvOxjZ1rNeUSkC0OLTebdg7rxM/L3KFL5Da0DeqNgFSqSfqCRuk/OJR16GBG/wCaCtViQHEEiTjEjIDd1nvRU21nDCT1xPYtGXj0Q9KtMXNkSfggO0UCxxa4QQtDfLgb2zb8ghDWX22mMYI7iPNKIZFey15MNHirbmk5UmuqZYTg1s9rp7FrdZ/bKzDkkvC1VXfVFE3t30jI7cHe9aK60i85ovHbjx3D5rnzvZph4Vml6svDR9UTljjP77VmGt9juWi8MqgDu3I98T2rSNIW43xdaIxBJ4Y9m1BWu4D2U6kEG8Wgf6kTPuSxOplZdxCPkkshFGtUyvvDR/4D4S5GdtqgAmcUH8mFcmxvAIAbVcMdstYc9hRNXM4QZxnvTn9mLH9UQbdaSaURF8xsyGMhZjrlY307SbwEPa0tjcBHxlaPa33c9mIGxBGvNcPuPLYdJaOLQJx7ce0p4n8gyr4kPUL+40PvPyqiSWoB/qFD7z8mokuo5Cit/wBK/wC278RVlq3bGtc5rjF6C3rGzt+Sr7WP5tT7TvxFR2jFKStUOL8uw8Y4Oz27/jiM1KAgbCNhyQbZNNvZAdzgOJB70SWO2MqNvNcOO/tGYXJKDidkJqXD1tFsApuJJnHZAjL99aDbfaRUeSJiIAJntV7p62tukXpc7CBmBx3YochbYo1swyyt0Htgj0bMREDEZHDNTvSwMED6L0qaWDpczdu4jyRGzSAe2WmQVbQlKyvtDCXOJ3kkrzDgM1ItfszsVJb7YAC3afdKVCboe26Rvc1uW07+AUPRtK9Wpt3vb8VxTGCVkq3arXTEOBntV0Zmw2KuAIntXhpt00nTiJAG7HCJXVhaHAEHDefcoGmrYS+40iG5ztOawNiGLEA3ZO39UK62PF5jRuJI6zA+BVppHWdrJbMuGBa0YYY+0cO5CFeu57i5xklaQTuyG9UHHJrbRdqU9t4P7xHuj3ooqacpBxbzjGZAJbO6Qso0bpJ1B95u0QRsIPwPFGuj7ax9IOpkHe36wPEfNKa3ZcHqgnOkaVxxvgmDABxx4ZoHr1cST1DqU3SlYgNjmzOXZgqa1VbrHHh79ijoNlFbq5e8nsHYvTQ7or08Y5wHfh81DXTHEGRgRiDuXQYm+6MtrKVJoqkNMTjhMQDn1hSmaTY4fy3Ncf8AUgrPtXq1OvSDnS45kXjIcBt/eRRHYaLXOmGlzRDi0RHG8YXO3ujStF1VM4udzRJOwBZvrtpiaTmkY1nAidjWEGfgO07lYac1oIDgHcwTA3jeTtndxQBpTS9S0OBqGbuDRAgDcqjHdktlzqw5pAad5Jj99SKQ4ATHAIE0BXipdOR7MUX3zGJkDZgOyVoyoDVqtxpJ27N5OxDenGTTBOYdM9eYVtbrQJ4AZcduSFdIWwvcccAf2VMejkwl5Mq121kT7VJ2G8hzCJHVK0mvWF6ReiJP1ct4OfYsR0ZbXUarKjc2OB7MiO0SO1a/Y9YbNXYC17G7XAw1wjY4bP0WOeO7LwyrTIlcl+AyjLb+iGdei0UKbZEk9RwBnrGQRDa9ZLKy8fSsJxMAz2YZ4ys307pl1oq3jg0YNG4eZUYoS9W+F5JrzSDPkntw/m0TnhUHuY7/APKP7RWABjEhY1qbp7+FtLXn2HC4/g0kGR1EA9UrW6tpa6C0gziIxGPEZq8qqVk4nqintjnOMvOA/eCzvW+2369wGW0xHaQCfl3I805pQU6dWpIlrTdEjP6sb8/csmcZOOKrDH8sM0vwEXJ8f6hQ+8/JqJJ9QP7hQ+8/JqJLoOYpbX9K/wC078RXLGpW4/zX/bd+IpMKAHISpuLTLSQeCSUoAUJJ1yUAdSuHVXN9kkdRIXbRiuLQ1AHba7iMXOPaV5VAuqeSaogDqkcF51Diu6WS4dmgCzsGstegA1r5aBAa7EDq2r0tesj6oPNDSc3AntgHLvVUWSU1R0YBKkFnmV3TbtXmpNTBsKhEclSbDbnUnXmGD3g8CFFXpTYkMt9I6zOqtaLoaW5kYg8QDkqmtaXP9ok/vcvJJJJIbdiSTgK6GptsIBFmqwcQbufUnRLdFdYtJVKRmm4tnONverCza2V6YeAWkPBBBaIE7REQfNP/AMMtn+LW8BSOplt/xa3gKfn+B6X7KitWLnFzjJK81d/8Ltv+LW8BXQ1Ktv8AiVvAUUw9IowVYUtOVA26TeGyfPapp1Htv+LW8BTHUe2/4tXwo8sPS/ZXWzSbqmcAbhh3qGrz/hNt/wAar4Uv+F2z/Gq+FHl/oHJFMF1Ahe1u0fUoPuVWOY6AbrhBg7fio4ckMYtTALq8mlACCmWPTNajIpPc0HZmO4qJeTOKAuj1tNtfUMvcXdeXYMgvEJEpwgAi1AP9Qofefk1EkuT8/wBQofefk1EkAXNfR9K87+WzM/VbvPBIaNpdFT8DfJJJAD+raXRU/A3yXJ0bSn6Nngb5JJIA69W0uip+BvkmOjaXRU/A3yTpIA6bo2lP0VPwN8kz9G0p+iZ4G+SSSYjgaNpdEzwN8k50bS6Kn4G+SSSQxDRtLoqfgb5JnaNpdEzwN8kkkAdHRtLoqfgb5Lz9XUujZ4G+SSSAHbo6l0bPA3yXdXRtLoqfgb5JJJiPP1dS6Nngb5Jxo2l0bPA3yTpJDOfV1Lo2eBvkl6updGzwN8kkkAO3R1Lo2eBvktn0DSBBkAwRGGWDsu896SSuH2InwnGztuHmtwu7BsMjuk96Z9FsMF0RjhAjOfjikkumyYnFWg30o5oxD9g235Us2dpJlrTi7YNoAPuSSQh5OR/wX8MyTzW57h/0A+GC4rWNl08xvhH/AELfhh1JJJmceoayWdt1vNbnOQ3nzK7FkZA5jfq/VGx0juSSQuBP7MyvlHsNM2zGmwxSZ9Ub38EL+rqXRs8DfJJJck/szaPBerqXRs8DfJL1dS6Nngb5JJKSherqXRs8DfJL1dS6Nngb5JJIAXq6l0bPA3yS9XUujZ4G+SSSALXVaw0xa6RDGAy/ENAP0T+CSSS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4664"/>
            <a:ext cx="296227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429000"/>
            <a:ext cx="3076575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97" y="3068960"/>
            <a:ext cx="17526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396633"/>
            <a:ext cx="24003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488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Out of Africa Hypothesis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ZA" dirty="0" smtClean="0"/>
              <a:t>All </a:t>
            </a:r>
            <a:r>
              <a:rPr lang="en-ZA" dirty="0"/>
              <a:t>modern humans originated </a:t>
            </a:r>
            <a:r>
              <a:rPr lang="en-ZA" dirty="0" smtClean="0"/>
              <a:t>from a small group in Africa that migrated from there. </a:t>
            </a:r>
          </a:p>
          <a:p>
            <a:pPr marL="68580" indent="0">
              <a:buNone/>
            </a:pPr>
            <a:endParaRPr lang="en-ZA" dirty="0"/>
          </a:p>
          <a:p>
            <a:pPr marL="68580" indent="0">
              <a:buNone/>
            </a:pPr>
            <a:r>
              <a:rPr lang="en-ZA" dirty="0" smtClean="0"/>
              <a:t>EVIDENCE FOR OUT OF AFRICA HYPOTHESIS:</a:t>
            </a:r>
          </a:p>
          <a:p>
            <a:pPr marL="68580" indent="0">
              <a:buNone/>
            </a:pPr>
            <a:r>
              <a:rPr lang="en-ZA" dirty="0" smtClean="0"/>
              <a:t>* Fossil evidence (see worksheet on hominids)</a:t>
            </a:r>
          </a:p>
          <a:p>
            <a:pPr marL="68580" indent="0">
              <a:buNone/>
            </a:pPr>
            <a:r>
              <a:rPr lang="en-ZA" dirty="0" smtClean="0"/>
              <a:t>* Mitochondrial DNA </a:t>
            </a:r>
            <a:r>
              <a:rPr lang="en-ZA" dirty="0" smtClean="0">
                <a:latin typeface="Arial"/>
                <a:cs typeface="Arial"/>
              </a:rPr>
              <a:t>→</a:t>
            </a:r>
            <a:r>
              <a:rPr lang="en-ZA" dirty="0"/>
              <a:t>“African Eve” </a:t>
            </a:r>
            <a:r>
              <a:rPr lang="en-ZA" dirty="0">
                <a:latin typeface="Times New Roman"/>
                <a:cs typeface="Times New Roman"/>
              </a:rPr>
              <a:t>±</a:t>
            </a:r>
            <a:r>
              <a:rPr lang="en-ZA" dirty="0"/>
              <a:t>120 000 years ago</a:t>
            </a:r>
          </a:p>
          <a:p>
            <a:pPr marL="68580" indent="0">
              <a:buNone/>
            </a:pPr>
            <a:endParaRPr lang="en-ZA" dirty="0"/>
          </a:p>
          <a:p>
            <a:pPr marL="68580" indent="0">
              <a:buNone/>
            </a:pPr>
            <a:r>
              <a:rPr lang="en-ZA" dirty="0"/>
              <a:t>	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4845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976"/>
            <a:ext cx="3364656" cy="252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71" y="2852936"/>
            <a:ext cx="6892684" cy="366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59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772400" cy="914400"/>
          </a:xfrm>
        </p:spPr>
        <p:txBody>
          <a:bodyPr/>
          <a:lstStyle/>
          <a:p>
            <a:r>
              <a:rPr lang="en-ZA" dirty="0" smtClean="0"/>
              <a:t>Evidence </a:t>
            </a:r>
            <a:r>
              <a:rPr lang="en-ZA" sz="2400" dirty="0" smtClean="0"/>
              <a:t>(Don’t need to write each)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ZA" dirty="0"/>
              <a:t>•	Anatomical differences and similarities between African apes and humans</a:t>
            </a:r>
          </a:p>
          <a:p>
            <a:pPr marL="68580" indent="0">
              <a:buNone/>
            </a:pPr>
            <a:r>
              <a:rPr lang="en-ZA" dirty="0"/>
              <a:t>•	Fossil evidence</a:t>
            </a:r>
          </a:p>
          <a:p>
            <a:pPr marL="68580" indent="0">
              <a:buNone/>
            </a:pPr>
            <a:r>
              <a:rPr lang="en-ZA" dirty="0"/>
              <a:t>•	Genetic evidence</a:t>
            </a:r>
          </a:p>
          <a:p>
            <a:pPr marL="68580" indent="0">
              <a:buNone/>
            </a:pPr>
            <a:r>
              <a:rPr lang="en-ZA" dirty="0"/>
              <a:t>•	Cultural evidence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4094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similarities between </a:t>
            </a:r>
            <a:r>
              <a:rPr lang="en-ZA" dirty="0" smtClean="0"/>
              <a:t>apes </a:t>
            </a:r>
            <a:r>
              <a:rPr lang="en-ZA" dirty="0"/>
              <a:t>and humans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86000"/>
            <a:ext cx="7772400" cy="45720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</a:pPr>
            <a:r>
              <a:rPr lang="en-ZA" sz="3200" dirty="0"/>
              <a:t>Flat nails instead of claws</a:t>
            </a:r>
            <a:r>
              <a:rPr lang="en-ZA" sz="3200" dirty="0">
                <a:sym typeface="Wingdings" pitchFamily="2" charset="2"/>
              </a:rPr>
              <a:t></a:t>
            </a:r>
            <a:r>
              <a:rPr lang="en-ZA" sz="3200" dirty="0"/>
              <a:t>/bare finger tips</a:t>
            </a:r>
          </a:p>
          <a:p>
            <a:pPr>
              <a:lnSpc>
                <a:spcPct val="80000"/>
              </a:lnSpc>
            </a:pPr>
            <a:r>
              <a:rPr lang="en-ZA" sz="3200" dirty="0"/>
              <a:t>Opposable thumbs</a:t>
            </a:r>
            <a:r>
              <a:rPr lang="en-ZA" sz="3200" dirty="0">
                <a:sym typeface="Wingdings" pitchFamily="2" charset="2"/>
              </a:rPr>
              <a:t></a:t>
            </a:r>
            <a:r>
              <a:rPr lang="en-ZA" sz="3200" dirty="0"/>
              <a:t> which work in opposite direction to their fingers</a:t>
            </a:r>
          </a:p>
          <a:p>
            <a:pPr>
              <a:lnSpc>
                <a:spcPct val="80000"/>
              </a:lnSpc>
            </a:pPr>
            <a:r>
              <a:rPr lang="en-ZA" sz="3200" dirty="0"/>
              <a:t>Rotate hands at least 180º</a:t>
            </a:r>
            <a:r>
              <a:rPr lang="en-ZA" sz="3200" dirty="0">
                <a:sym typeface="Wingdings" pitchFamily="2" charset="2"/>
              </a:rPr>
              <a:t></a:t>
            </a:r>
          </a:p>
          <a:p>
            <a:pPr>
              <a:lnSpc>
                <a:spcPct val="80000"/>
              </a:lnSpc>
            </a:pPr>
            <a:r>
              <a:rPr lang="en-ZA" sz="3200" dirty="0" smtClean="0"/>
              <a:t>Elbow </a:t>
            </a:r>
            <a:r>
              <a:rPr lang="en-ZA" sz="3200" dirty="0"/>
              <a:t>joints allowing rotation of forearm</a:t>
            </a:r>
            <a:r>
              <a:rPr lang="en-ZA" sz="3200" dirty="0">
                <a:sym typeface="Wingdings" pitchFamily="2" charset="2"/>
              </a:rPr>
              <a:t></a:t>
            </a:r>
          </a:p>
          <a:p>
            <a:pPr>
              <a:lnSpc>
                <a:spcPct val="80000"/>
              </a:lnSpc>
            </a:pPr>
            <a:r>
              <a:rPr lang="en-ZA" sz="3200" dirty="0"/>
              <a:t>Long upper arms</a:t>
            </a:r>
            <a:r>
              <a:rPr lang="en-ZA" sz="3200" dirty="0">
                <a:sym typeface="Wingdings" pitchFamily="2" charset="2"/>
              </a:rPr>
              <a:t></a:t>
            </a:r>
            <a:endParaRPr lang="en-ZA" sz="3200" dirty="0"/>
          </a:p>
          <a:p>
            <a:pPr>
              <a:lnSpc>
                <a:spcPct val="80000"/>
              </a:lnSpc>
            </a:pPr>
            <a:r>
              <a:rPr lang="en-ZA" sz="3200" dirty="0"/>
              <a:t>Freely rotating arms</a:t>
            </a:r>
            <a:r>
              <a:rPr lang="en-ZA" sz="3200" dirty="0">
                <a:sym typeface="Wingdings" pitchFamily="2" charset="2"/>
              </a:rPr>
              <a:t></a:t>
            </a:r>
            <a:endParaRPr lang="en-ZA" sz="3200" dirty="0"/>
          </a:p>
          <a:p>
            <a:pPr>
              <a:lnSpc>
                <a:spcPct val="80000"/>
              </a:lnSpc>
            </a:pPr>
            <a:r>
              <a:rPr lang="en-ZA" sz="3200" dirty="0" smtClean="0"/>
              <a:t>Upright </a:t>
            </a:r>
            <a:r>
              <a:rPr lang="en-ZA" sz="3200" dirty="0"/>
              <a:t>posture</a:t>
            </a:r>
            <a:r>
              <a:rPr lang="en-ZA" sz="3200" dirty="0">
                <a:sym typeface="Wingdings" pitchFamily="2" charset="2"/>
              </a:rPr>
              <a:t></a:t>
            </a:r>
            <a:endParaRPr lang="en-ZA" sz="3200" dirty="0"/>
          </a:p>
          <a:p>
            <a:pPr>
              <a:lnSpc>
                <a:spcPct val="80000"/>
              </a:lnSpc>
            </a:pPr>
            <a:r>
              <a:rPr lang="en-ZA" sz="3200" dirty="0" smtClean="0"/>
              <a:t>Large </a:t>
            </a:r>
            <a:r>
              <a:rPr lang="en-ZA" sz="3200" dirty="0"/>
              <a:t>brains/skulls compared to their body mass</a:t>
            </a:r>
            <a:r>
              <a:rPr lang="en-ZA" sz="3200" dirty="0">
                <a:sym typeface="Wingdings" pitchFamily="2" charset="2"/>
              </a:rPr>
              <a:t></a:t>
            </a:r>
          </a:p>
          <a:p>
            <a:pPr>
              <a:lnSpc>
                <a:spcPct val="80000"/>
              </a:lnSpc>
            </a:pPr>
            <a:r>
              <a:rPr lang="en-ZA" sz="3200" dirty="0"/>
              <a:t>Olfactory brain centres reduced</a:t>
            </a:r>
            <a:r>
              <a:rPr lang="en-ZA" sz="3200" dirty="0">
                <a:sym typeface="Wingdings" pitchFamily="2" charset="2"/>
              </a:rPr>
              <a:t></a:t>
            </a:r>
            <a:r>
              <a:rPr lang="en-ZA" sz="3200" dirty="0"/>
              <a:t>/reduced sense of smell</a:t>
            </a:r>
          </a:p>
          <a:p>
            <a:pPr>
              <a:lnSpc>
                <a:spcPct val="80000"/>
              </a:lnSpc>
            </a:pPr>
            <a:r>
              <a:rPr lang="en-ZA" sz="3200" dirty="0"/>
              <a:t>Parts of the brain that process information from the hands and eyes</a:t>
            </a:r>
            <a:br>
              <a:rPr lang="en-ZA" sz="3200" dirty="0"/>
            </a:br>
            <a:r>
              <a:rPr lang="en-ZA" sz="3200" dirty="0"/>
              <a:t>are enlarged</a:t>
            </a:r>
            <a:r>
              <a:rPr lang="en-ZA" sz="3200" dirty="0" smtClean="0">
                <a:sym typeface="Wingdings" pitchFamily="2" charset="2"/>
              </a:rPr>
              <a:t></a:t>
            </a:r>
          </a:p>
          <a:p>
            <a:pPr>
              <a:lnSpc>
                <a:spcPct val="80000"/>
              </a:lnSpc>
            </a:pPr>
            <a:r>
              <a:rPr lang="en-ZA" sz="3200" dirty="0" smtClean="0"/>
              <a:t>Eyes </a:t>
            </a:r>
            <a:r>
              <a:rPr lang="en-ZA" sz="3200" dirty="0"/>
              <a:t>in front</a:t>
            </a:r>
            <a:r>
              <a:rPr lang="en-ZA" sz="3200" dirty="0">
                <a:sym typeface="Wingdings" pitchFamily="2" charset="2"/>
              </a:rPr>
              <a:t></a:t>
            </a:r>
            <a:r>
              <a:rPr lang="en-ZA" sz="3200" dirty="0"/>
              <a:t>/binocular vision/stereoscopic vision</a:t>
            </a:r>
          </a:p>
          <a:p>
            <a:pPr>
              <a:lnSpc>
                <a:spcPct val="80000"/>
              </a:lnSpc>
            </a:pPr>
            <a:r>
              <a:rPr lang="en-ZA" sz="3200" dirty="0"/>
              <a:t>Eyes with cones</a:t>
            </a:r>
            <a:r>
              <a:rPr lang="en-ZA" sz="3200" dirty="0">
                <a:sym typeface="Wingdings" pitchFamily="2" charset="2"/>
              </a:rPr>
              <a:t></a:t>
            </a:r>
            <a:r>
              <a:rPr lang="en-ZA" sz="3200" dirty="0"/>
              <a:t>/colour vision</a:t>
            </a:r>
          </a:p>
          <a:p>
            <a:pPr>
              <a:lnSpc>
                <a:spcPct val="80000"/>
              </a:lnSpc>
            </a:pPr>
            <a:r>
              <a:rPr lang="en-ZA" sz="3200" dirty="0"/>
              <a:t>Sexual dimorphism</a:t>
            </a:r>
            <a:r>
              <a:rPr lang="en-ZA" sz="3200" dirty="0">
                <a:sym typeface="Wingdings" pitchFamily="2" charset="2"/>
              </a:rPr>
              <a:t></a:t>
            </a:r>
            <a:r>
              <a:rPr lang="en-ZA" sz="3200" dirty="0"/>
              <a:t>/distinct differences between male and female</a:t>
            </a:r>
          </a:p>
          <a:p>
            <a:pPr>
              <a:lnSpc>
                <a:spcPct val="80000"/>
              </a:lnSpc>
            </a:pPr>
            <a:r>
              <a:rPr lang="en-ZA" sz="3200" dirty="0" smtClean="0"/>
              <a:t>Two </a:t>
            </a:r>
            <a:r>
              <a:rPr lang="en-ZA" sz="3200" dirty="0"/>
              <a:t>mammary glands </a:t>
            </a:r>
            <a:r>
              <a:rPr lang="en-ZA" sz="3200" dirty="0" smtClean="0"/>
              <a:t>only</a:t>
            </a:r>
            <a:r>
              <a:rPr lang="en-ZA" sz="2400" dirty="0" smtClean="0">
                <a:sym typeface="Wingdings" pitchFamily="2" charset="2"/>
              </a:rPr>
              <a:t></a:t>
            </a:r>
            <a:endParaRPr lang="en-US" sz="2400" dirty="0">
              <a:sym typeface="Wingdings" pitchFamily="2" charset="2"/>
            </a:endParaRPr>
          </a:p>
        </p:txBody>
      </p:sp>
      <p:pic>
        <p:nvPicPr>
          <p:cNvPr id="4" name="Picture 4" descr="EF03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8291" y="0"/>
            <a:ext cx="7807154" cy="698192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77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31112"/>
            <a:ext cx="6499225" cy="558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92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ZA" dirty="0" smtClean="0"/>
              <a:t>What are the differences?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835292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05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Differences between apes </a:t>
            </a:r>
            <a:r>
              <a:rPr lang="en-ZA" dirty="0"/>
              <a:t>and humans</a:t>
            </a:r>
            <a:br>
              <a:rPr lang="en-ZA" dirty="0"/>
            </a:b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ZA" dirty="0" smtClean="0"/>
              <a:t>Humans  have :</a:t>
            </a:r>
          </a:p>
          <a:p>
            <a:r>
              <a:rPr lang="en-ZA" dirty="0" smtClean="0"/>
              <a:t>Larger brain/cranium</a:t>
            </a:r>
          </a:p>
          <a:p>
            <a:r>
              <a:rPr lang="en-ZA" dirty="0" smtClean="0"/>
              <a:t>Less protruding jaws/flat face (not </a:t>
            </a:r>
            <a:r>
              <a:rPr lang="en-ZA" dirty="0" err="1" smtClean="0"/>
              <a:t>prognothous</a:t>
            </a:r>
            <a:r>
              <a:rPr lang="en-ZA" dirty="0" smtClean="0"/>
              <a:t>) </a:t>
            </a:r>
          </a:p>
          <a:p>
            <a:r>
              <a:rPr lang="en-ZA" dirty="0" smtClean="0"/>
              <a:t>Well developed chin</a:t>
            </a:r>
          </a:p>
          <a:p>
            <a:r>
              <a:rPr lang="en-ZA" dirty="0" smtClean="0"/>
              <a:t>Brow ridges are not as pronounced</a:t>
            </a:r>
          </a:p>
          <a:p>
            <a:r>
              <a:rPr lang="en-ZA" dirty="0" smtClean="0"/>
              <a:t>Forehead less sloped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6011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Dentation: differences?</a:t>
            </a:r>
            <a:endParaRPr lang="en-ZA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70" y="2000578"/>
            <a:ext cx="7620660" cy="413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08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Smaller canines</a:t>
            </a:r>
          </a:p>
          <a:p>
            <a:r>
              <a:rPr lang="en-ZA" dirty="0" smtClean="0"/>
              <a:t>Jaws with teeth on a gentle curve</a:t>
            </a:r>
          </a:p>
          <a:p>
            <a:r>
              <a:rPr lang="en-ZA" dirty="0" smtClean="0"/>
              <a:t>No spaces between teeth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3394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2117</TotalTime>
  <Words>345</Words>
  <Application>Microsoft Office PowerPoint</Application>
  <PresentationFormat>On-screen Show (4:3)</PresentationFormat>
  <Paragraphs>63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Metro</vt:lpstr>
      <vt:lpstr>Human Evolution</vt:lpstr>
      <vt:lpstr>PowerPoint Presentation</vt:lpstr>
      <vt:lpstr>Evidence (Don’t need to write each)</vt:lpstr>
      <vt:lpstr>similarities between apes and humans</vt:lpstr>
      <vt:lpstr>PowerPoint Presentation</vt:lpstr>
      <vt:lpstr>What are the differences?</vt:lpstr>
      <vt:lpstr>Differences between apes and humans </vt:lpstr>
      <vt:lpstr>Dentation: differences?</vt:lpstr>
      <vt:lpstr>PowerPoint Presentation</vt:lpstr>
      <vt:lpstr>Bipedalism </vt:lpstr>
      <vt:lpstr>Evidence of bipedalism </vt:lpstr>
      <vt:lpstr>Fossil evidence</vt:lpstr>
      <vt:lpstr>Genetic evidence</vt:lpstr>
      <vt:lpstr>Cultural evidence</vt:lpstr>
      <vt:lpstr>Out of Africa Hypothesis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Evolution</dc:title>
  <dc:creator>home</dc:creator>
  <cp:lastModifiedBy>home</cp:lastModifiedBy>
  <cp:revision>16</cp:revision>
  <dcterms:created xsi:type="dcterms:W3CDTF">2014-07-16T05:47:35Z</dcterms:created>
  <dcterms:modified xsi:type="dcterms:W3CDTF">2015-05-05T18:34:59Z</dcterms:modified>
</cp:coreProperties>
</file>