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7" r:id="rId4"/>
    <p:sldId id="259" r:id="rId5"/>
    <p:sldId id="260" r:id="rId6"/>
    <p:sldId id="261" r:id="rId7"/>
    <p:sldId id="266" r:id="rId8"/>
    <p:sldId id="267" r:id="rId9"/>
    <p:sldId id="268" r:id="rId10"/>
    <p:sldId id="262" r:id="rId11"/>
    <p:sldId id="279" r:id="rId12"/>
    <p:sldId id="263" r:id="rId13"/>
    <p:sldId id="264" r:id="rId14"/>
    <p:sldId id="280" r:id="rId15"/>
    <p:sldId id="269" r:id="rId16"/>
    <p:sldId id="276" r:id="rId17"/>
    <p:sldId id="273" r:id="rId18"/>
    <p:sldId id="272" r:id="rId19"/>
    <p:sldId id="275" r:id="rId20"/>
    <p:sldId id="274" r:id="rId21"/>
    <p:sldId id="270" r:id="rId22"/>
    <p:sldId id="278"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21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775BF-FEB4-4C1C-8C36-13A2E4CFA7E7}" type="datetimeFigureOut">
              <a:rPr lang="en-US" smtClean="0"/>
              <a:pPr/>
              <a:t>4/25/2015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B5267-F2FE-47A6-A872-E7659A4142D2}" type="slidenum">
              <a:rPr lang="en-ZA" smtClean="0"/>
              <a:pPr/>
              <a:t>‹#›</a:t>
            </a:fld>
            <a:endParaRPr lang="en-ZA"/>
          </a:p>
        </p:txBody>
      </p:sp>
    </p:spTree>
    <p:extLst>
      <p:ext uri="{BB962C8B-B14F-4D97-AF65-F5344CB8AC3E}">
        <p14:creationId xmlns:p14="http://schemas.microsoft.com/office/powerpoint/2010/main" xmlns="" val="61789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11</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12</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13</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14</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15</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16</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17</a:t>
            </a:fld>
            <a:endParaRPr lang="en-Z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18</a:t>
            </a:fld>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19</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2</a:t>
            </a:fld>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20</a:t>
            </a:fld>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6D0C8C-98A7-4596-BE73-5A0B6A302949}" type="slidenum">
              <a:rPr lang="en-ZA" smtClean="0"/>
              <a:pPr eaLnBrk="1" hangingPunct="1"/>
              <a:t>21</a:t>
            </a:fld>
            <a:endParaRPr lang="en-Z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22</a:t>
            </a:fld>
            <a:endParaRPr lang="en-Z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23</a:t>
            </a:fld>
            <a:endParaRPr lang="en-Z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24</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CECB5267-F2FE-47A6-A872-E7659A4142D2}" type="slidenum">
              <a:rPr lang="en-ZA" smtClean="0"/>
              <a:pPr/>
              <a:t>9</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3556901-5BFE-484C-BD8E-734D6365507F}" type="datetimeFigureOut">
              <a:rPr lang="en-US" smtClean="0"/>
              <a:pPr/>
              <a:t>4/25/2015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39B626D-0580-425E-95B0-15FCDF126B3F}"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3556901-5BFE-484C-BD8E-734D6365507F}" type="datetimeFigureOut">
              <a:rPr lang="en-US" smtClean="0"/>
              <a:pPr/>
              <a:t>4/25/2015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39B626D-0580-425E-95B0-15FCDF126B3F}"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3556901-5BFE-484C-BD8E-734D6365507F}" type="datetimeFigureOut">
              <a:rPr lang="en-US" smtClean="0"/>
              <a:pPr/>
              <a:t>4/25/2015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39B626D-0580-425E-95B0-15FCDF126B3F}"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CFD4661-C4B5-434F-B5B6-FA98B3DA906D}" type="slidenum">
              <a:rPr lang="en-US"/>
              <a:pPr/>
              <a:t>‹#›</a:t>
            </a:fld>
            <a:endParaRPr lang="en-US"/>
          </a:p>
        </p:txBody>
      </p:sp>
    </p:spTree>
    <p:extLst>
      <p:ext uri="{BB962C8B-B14F-4D97-AF65-F5344CB8AC3E}">
        <p14:creationId xmlns:p14="http://schemas.microsoft.com/office/powerpoint/2010/main" xmlns="" val="250847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3556901-5BFE-484C-BD8E-734D6365507F}" type="datetimeFigureOut">
              <a:rPr lang="en-US" smtClean="0"/>
              <a:pPr/>
              <a:t>4/25/2015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39B626D-0580-425E-95B0-15FCDF126B3F}"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56901-5BFE-484C-BD8E-734D6365507F}" type="datetimeFigureOut">
              <a:rPr lang="en-US" smtClean="0"/>
              <a:pPr/>
              <a:t>4/25/2015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39B626D-0580-425E-95B0-15FCDF126B3F}"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3556901-5BFE-484C-BD8E-734D6365507F}" type="datetimeFigureOut">
              <a:rPr lang="en-US" smtClean="0"/>
              <a:pPr/>
              <a:t>4/25/2015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39B626D-0580-425E-95B0-15FCDF126B3F}"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3556901-5BFE-484C-BD8E-734D6365507F}" type="datetimeFigureOut">
              <a:rPr lang="en-US" smtClean="0"/>
              <a:pPr/>
              <a:t>4/25/2015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39B626D-0580-425E-95B0-15FCDF126B3F}"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3556901-5BFE-484C-BD8E-734D6365507F}" type="datetimeFigureOut">
              <a:rPr lang="en-US" smtClean="0"/>
              <a:pPr/>
              <a:t>4/25/2015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39B626D-0580-425E-95B0-15FCDF126B3F}"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56901-5BFE-484C-BD8E-734D6365507F}" type="datetimeFigureOut">
              <a:rPr lang="en-US" smtClean="0"/>
              <a:pPr/>
              <a:t>4/25/2015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39B626D-0580-425E-95B0-15FCDF126B3F}"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56901-5BFE-484C-BD8E-734D6365507F}" type="datetimeFigureOut">
              <a:rPr lang="en-US" smtClean="0"/>
              <a:pPr/>
              <a:t>4/25/2015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39B626D-0580-425E-95B0-15FCDF126B3F}"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56901-5BFE-484C-BD8E-734D6365507F}" type="datetimeFigureOut">
              <a:rPr lang="en-US" smtClean="0"/>
              <a:pPr/>
              <a:t>4/25/2015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39B626D-0580-425E-95B0-15FCDF126B3F}"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56901-5BFE-484C-BD8E-734D6365507F}" type="datetimeFigureOut">
              <a:rPr lang="en-US" smtClean="0"/>
              <a:pPr/>
              <a:t>4/25/2015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B626D-0580-425E-95B0-15FCDF126B3F}"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http://www.besthealth.com/besthealth/bodyguide/reftext/images/adrenals.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igantism.com/david-goliath.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Human Endocrine System</a:t>
            </a:r>
            <a:endParaRPr lang="en-ZA" dirty="0"/>
          </a:p>
        </p:txBody>
      </p:sp>
      <p:sp>
        <p:nvSpPr>
          <p:cNvPr id="3" name="Subtitle 2"/>
          <p:cNvSpPr>
            <a:spLocks noGrp="1"/>
          </p:cNvSpPr>
          <p:nvPr>
            <p:ph type="subTitle" idx="1"/>
          </p:nvPr>
        </p:nvSpPr>
        <p:spPr/>
        <p:txBody>
          <a:bodyPr/>
          <a:lstStyle/>
          <a:p>
            <a:endParaRPr lang="en-Z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69332"/>
            <a:ext cx="8507288" cy="5756831"/>
          </a:xfrm>
        </p:spPr>
        <p:txBody>
          <a:bodyPr/>
          <a:lstStyle/>
          <a:p>
            <a:pPr lvl="0"/>
            <a:r>
              <a:rPr lang="en-ZA" b="1" dirty="0"/>
              <a:t> </a:t>
            </a:r>
            <a:r>
              <a:rPr lang="en-ZA" b="1" dirty="0">
                <a:solidFill>
                  <a:schemeClr val="accent6"/>
                </a:solidFill>
              </a:rPr>
              <a:t>FSH</a:t>
            </a:r>
            <a:r>
              <a:rPr lang="en-ZA" dirty="0"/>
              <a:t> which stimulates the development of the follicle in </a:t>
            </a:r>
            <a:r>
              <a:rPr lang="en-ZA" dirty="0" smtClean="0"/>
              <a:t>ovaries. Stimulates testes to </a:t>
            </a:r>
            <a:r>
              <a:rPr lang="en-ZA" dirty="0" smtClean="0"/>
              <a:t>produce sper</a:t>
            </a:r>
            <a:r>
              <a:rPr lang="en-ZA" dirty="0" smtClean="0"/>
              <a:t>m</a:t>
            </a:r>
            <a:endParaRPr lang="en-ZA" dirty="0"/>
          </a:p>
          <a:p>
            <a:pPr lvl="0"/>
            <a:r>
              <a:rPr lang="en-ZA" b="1" dirty="0">
                <a:solidFill>
                  <a:schemeClr val="accent6"/>
                </a:solidFill>
              </a:rPr>
              <a:t>  LH </a:t>
            </a:r>
            <a:r>
              <a:rPr lang="en-ZA" dirty="0"/>
              <a:t>which </a:t>
            </a:r>
            <a:r>
              <a:rPr lang="en-ZA" dirty="0" smtClean="0"/>
              <a:t>trigger ovulation and causes the formation of the corpus </a:t>
            </a:r>
            <a:r>
              <a:rPr lang="en-ZA" dirty="0" err="1" smtClean="0"/>
              <a:t>luteum</a:t>
            </a:r>
            <a:r>
              <a:rPr lang="en-ZA" dirty="0" smtClean="0"/>
              <a:t>. </a:t>
            </a:r>
            <a:r>
              <a:rPr lang="en-ZA" dirty="0" smtClean="0"/>
              <a:t>Stimulates production of testosterone</a:t>
            </a:r>
            <a:endParaRPr lang="en-ZA" dirty="0"/>
          </a:p>
        </p:txBody>
      </p:sp>
      <p:sp>
        <p:nvSpPr>
          <p:cNvPr id="4" name="Rectangle 3"/>
          <p:cNvSpPr/>
          <p:nvPr/>
        </p:nvSpPr>
        <p:spPr>
          <a:xfrm>
            <a:off x="179512" y="0"/>
            <a:ext cx="8640960" cy="369332"/>
          </a:xfrm>
          <a:prstGeom prst="rect">
            <a:avLst/>
          </a:prstGeom>
        </p:spPr>
        <p:txBody>
          <a:bodyPr wrap="square">
            <a:spAutoFit/>
          </a:bodyPr>
          <a:lstStyle/>
          <a:p>
            <a:pPr lvl="0"/>
            <a:r>
              <a:rPr lang="en-ZA" b="1" dirty="0"/>
              <a:t> </a:t>
            </a:r>
            <a:endParaRPr lang="en-ZA" dirty="0"/>
          </a:p>
        </p:txBody>
      </p:sp>
    </p:spTree>
    <p:extLst>
      <p:ext uri="{BB962C8B-B14F-4D97-AF65-F5344CB8AC3E}">
        <p14:creationId xmlns:p14="http://schemas.microsoft.com/office/powerpoint/2010/main" xmlns="" val="17511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912"/>
            <a:ext cx="8229600" cy="1143000"/>
          </a:xfrm>
        </p:spPr>
        <p:txBody>
          <a:bodyPr>
            <a:normAutofit fontScale="90000"/>
          </a:bodyPr>
          <a:lstStyle/>
          <a:p>
            <a:r>
              <a:rPr lang="en-ZA" dirty="0" smtClean="0"/>
              <a:t>Summary of pituitary gland functions</a:t>
            </a:r>
            <a:endParaRPr lang="en-ZA"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259631" y="931717"/>
            <a:ext cx="6624738" cy="5862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8035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9720"/>
            <a:ext cx="8229600" cy="4525963"/>
          </a:xfrm>
        </p:spPr>
        <p:txBody>
          <a:bodyPr/>
          <a:lstStyle/>
          <a:p>
            <a:pPr marL="0" indent="0">
              <a:buNone/>
            </a:pPr>
            <a:r>
              <a:rPr lang="en-ZA" b="1" dirty="0" smtClean="0">
                <a:solidFill>
                  <a:schemeClr val="tx2"/>
                </a:solidFill>
              </a:rPr>
              <a:t>THYROID GLAND</a:t>
            </a:r>
          </a:p>
          <a:p>
            <a:pPr marL="0" indent="0">
              <a:buNone/>
            </a:pPr>
            <a:r>
              <a:rPr lang="en-ZA" b="1" dirty="0" smtClean="0">
                <a:solidFill>
                  <a:schemeClr val="accent6"/>
                </a:solidFill>
              </a:rPr>
              <a:t>Thyroxin-</a:t>
            </a:r>
            <a:r>
              <a:rPr lang="en-ZA" dirty="0" smtClean="0"/>
              <a:t> </a:t>
            </a:r>
            <a:r>
              <a:rPr lang="en-ZA" dirty="0"/>
              <a:t>controls the body’s metabolism and thus the rate </a:t>
            </a:r>
            <a:r>
              <a:rPr lang="en-ZA" dirty="0" smtClean="0"/>
              <a:t>at </a:t>
            </a:r>
            <a:r>
              <a:rPr lang="en-ZA" dirty="0"/>
              <a:t>which chemical reactions occur in the </a:t>
            </a:r>
            <a:r>
              <a:rPr lang="en-ZA" dirty="0" smtClean="0"/>
              <a:t>body. (controlled by TSH)</a:t>
            </a:r>
            <a:endParaRPr lang="en-ZA" dirty="0"/>
          </a:p>
        </p:txBody>
      </p:sp>
      <p:pic>
        <p:nvPicPr>
          <p:cNvPr id="3074" name="Picture 2" descr="900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9952" y="3356992"/>
            <a:ext cx="3808413" cy="304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30691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92" y="0"/>
            <a:ext cx="8352928" cy="6009531"/>
          </a:xfrm>
        </p:spPr>
        <p:txBody>
          <a:bodyPr>
            <a:normAutofit/>
          </a:bodyPr>
          <a:lstStyle/>
          <a:p>
            <a:r>
              <a:rPr lang="en-ZA" b="1" dirty="0"/>
              <a:t>Hyperthyroidism </a:t>
            </a:r>
            <a:r>
              <a:rPr lang="en-ZA" b="1" dirty="0" smtClean="0"/>
              <a:t>(over secretion) </a:t>
            </a:r>
            <a:r>
              <a:rPr lang="en-ZA" dirty="0" smtClean="0"/>
              <a:t>Symptoms: weight </a:t>
            </a:r>
            <a:r>
              <a:rPr lang="en-ZA" dirty="0"/>
              <a:t>loss, nervousness, tremors, excessive sweating, increased heart rate and blood pressure, protruding eyes, and </a:t>
            </a:r>
            <a:r>
              <a:rPr lang="en-ZA" dirty="0" smtClean="0"/>
              <a:t>enlarged </a:t>
            </a:r>
            <a:r>
              <a:rPr lang="en-ZA" dirty="0"/>
              <a:t>thyroid gland </a:t>
            </a:r>
            <a:r>
              <a:rPr lang="en-ZA" dirty="0" smtClean="0"/>
              <a:t>(</a:t>
            </a:r>
            <a:r>
              <a:rPr lang="en-ZA" dirty="0" err="1" smtClean="0"/>
              <a:t>goiter</a:t>
            </a:r>
            <a:r>
              <a:rPr lang="en-ZA" dirty="0" smtClean="0"/>
              <a:t>). </a:t>
            </a:r>
            <a:endParaRPr lang="en-ZA" dirty="0"/>
          </a:p>
          <a:p>
            <a:r>
              <a:rPr lang="en-ZA" b="1" dirty="0"/>
              <a:t>Hypothyroidism </a:t>
            </a:r>
            <a:r>
              <a:rPr lang="en-ZA" b="1" dirty="0" smtClean="0"/>
              <a:t>(under secretion) </a:t>
            </a:r>
            <a:r>
              <a:rPr lang="en-ZA" dirty="0" smtClean="0"/>
              <a:t>slows </a:t>
            </a:r>
            <a:r>
              <a:rPr lang="en-ZA" dirty="0"/>
              <a:t>body processes and may lead to fatigue, a slow heart rate, dry skin, weight gain, constipation, and, in kids, slowing of growth and delayed puberty. </a:t>
            </a:r>
          </a:p>
          <a:p>
            <a:endParaRPr lang="en-ZA" dirty="0"/>
          </a:p>
        </p:txBody>
      </p:sp>
      <p:pic>
        <p:nvPicPr>
          <p:cNvPr id="4" name="Picture 4" descr="Thyroid and Ey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6096" y="4517058"/>
            <a:ext cx="3673976" cy="2340941"/>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1560" y="4517058"/>
            <a:ext cx="3421906" cy="2373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7789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pic>
        <p:nvPicPr>
          <p:cNvPr id="4" name="Picture 3" descr="11_08"/>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0527"/>
          <a:stretch/>
        </p:blipFill>
        <p:spPr bwMode="auto">
          <a:xfrm>
            <a:off x="-8926" y="2095109"/>
            <a:ext cx="9152926" cy="3146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21992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323528" y="116632"/>
            <a:ext cx="8363272" cy="6009531"/>
          </a:xfrm>
        </p:spPr>
        <p:txBody>
          <a:bodyPr/>
          <a:lstStyle/>
          <a:p>
            <a:pPr marL="0" indent="0">
              <a:buNone/>
            </a:pPr>
            <a:r>
              <a:rPr lang="en-ZA" b="1" dirty="0" smtClean="0">
                <a:solidFill>
                  <a:schemeClr val="tx2"/>
                </a:solidFill>
              </a:rPr>
              <a:t>PANCREAS/ISLETS OF LANGERHANS </a:t>
            </a:r>
          </a:p>
          <a:p>
            <a:pPr marL="0" indent="0">
              <a:buNone/>
            </a:pPr>
            <a:r>
              <a:rPr lang="en-ZA" b="1" dirty="0" smtClean="0">
                <a:solidFill>
                  <a:schemeClr val="accent6"/>
                </a:solidFill>
              </a:rPr>
              <a:t>Insulin-</a:t>
            </a:r>
            <a:r>
              <a:rPr lang="en-ZA" dirty="0" smtClean="0"/>
              <a:t> decreases blood sugar level by converting glucose into glycogen to be stored in the liver and muscle tissue.</a:t>
            </a:r>
          </a:p>
          <a:p>
            <a:pPr marL="0" indent="0">
              <a:buNone/>
            </a:pPr>
            <a:r>
              <a:rPr lang="en-ZA" b="1" dirty="0" smtClean="0">
                <a:solidFill>
                  <a:schemeClr val="accent6"/>
                </a:solidFill>
              </a:rPr>
              <a:t>Glucagon-</a:t>
            </a:r>
            <a:r>
              <a:rPr lang="en-ZA" dirty="0" smtClean="0"/>
              <a:t> increases blood sugar level by converting glycogen into glucose.</a:t>
            </a:r>
            <a:endParaRPr lang="en-ZA" b="1" dirty="0" smtClean="0"/>
          </a:p>
          <a:p>
            <a:endParaRPr lang="en-Z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6096" y="4005064"/>
            <a:ext cx="3819525" cy="305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0" y="4149080"/>
            <a:ext cx="5580112" cy="2246769"/>
          </a:xfrm>
          <a:prstGeom prst="rect">
            <a:avLst/>
          </a:prstGeom>
        </p:spPr>
        <p:txBody>
          <a:bodyPr wrap="square">
            <a:spAutoFit/>
          </a:bodyPr>
          <a:lstStyle/>
          <a:p>
            <a:pPr algn="ctr">
              <a:tabLst>
                <a:tab pos="228600" algn="l"/>
              </a:tabLst>
            </a:pPr>
            <a:r>
              <a:rPr lang="en-GB" sz="2800" b="1" dirty="0" smtClean="0">
                <a:solidFill>
                  <a:schemeClr val="tx2"/>
                </a:solidFill>
                <a:cs typeface="Times New Roman" pitchFamily="18" charset="0"/>
              </a:rPr>
              <a:t>Insulin</a:t>
            </a:r>
          </a:p>
          <a:p>
            <a:pPr algn="ctr">
              <a:tabLst>
                <a:tab pos="228600" algn="l"/>
              </a:tabLst>
            </a:pPr>
            <a:endParaRPr lang="en-US" sz="2800" dirty="0">
              <a:cs typeface="Times New Roman" pitchFamily="18" charset="0"/>
            </a:endParaRPr>
          </a:p>
          <a:p>
            <a:pPr eaLnBrk="0" hangingPunct="0">
              <a:tabLst>
                <a:tab pos="228600" algn="l"/>
              </a:tabLst>
            </a:pPr>
            <a:r>
              <a:rPr lang="en-GB" sz="2800" b="1" dirty="0">
                <a:cs typeface="Times New Roman" pitchFamily="18" charset="0"/>
              </a:rPr>
              <a:t>glucose          </a:t>
            </a:r>
            <a:r>
              <a:rPr lang="en-GB" sz="2800" b="1" dirty="0" smtClean="0">
                <a:cs typeface="Times New Roman" pitchFamily="18" charset="0"/>
              </a:rPr>
              <a:t>	                glycogen</a:t>
            </a:r>
          </a:p>
          <a:p>
            <a:pPr eaLnBrk="0" hangingPunct="0">
              <a:tabLst>
                <a:tab pos="228600" algn="l"/>
              </a:tabLst>
            </a:pPr>
            <a:endParaRPr lang="en-US" sz="2800" dirty="0">
              <a:cs typeface="Times New Roman" pitchFamily="18" charset="0"/>
            </a:endParaRPr>
          </a:p>
          <a:p>
            <a:pPr eaLnBrk="0" hangingPunct="0">
              <a:tabLst>
                <a:tab pos="228600" algn="l"/>
              </a:tabLst>
            </a:pPr>
            <a:r>
              <a:rPr lang="en-GB" sz="2800" b="1" dirty="0">
                <a:solidFill>
                  <a:schemeClr val="accent6">
                    <a:lumMod val="75000"/>
                  </a:schemeClr>
                </a:solidFill>
                <a:cs typeface="Times New Roman" pitchFamily="18" charset="0"/>
              </a:rPr>
              <a:t>                   </a:t>
            </a:r>
            <a:r>
              <a:rPr lang="en-GB" sz="2800" b="1" dirty="0" smtClean="0">
                <a:solidFill>
                  <a:schemeClr val="accent6">
                    <a:lumMod val="75000"/>
                  </a:schemeClr>
                </a:solidFill>
                <a:cs typeface="Times New Roman" pitchFamily="18" charset="0"/>
              </a:rPr>
              <a:t>	glucagon</a:t>
            </a:r>
            <a:endParaRPr lang="en-GB" sz="2800" dirty="0">
              <a:solidFill>
                <a:schemeClr val="accent6">
                  <a:lumMod val="75000"/>
                </a:schemeClr>
              </a:solidFill>
              <a:cs typeface="Times New Roman" pitchFamily="18" charset="0"/>
            </a:endParaRPr>
          </a:p>
        </p:txBody>
      </p:sp>
      <p:sp>
        <p:nvSpPr>
          <p:cNvPr id="8" name="Curved Down Arrow 7"/>
          <p:cNvSpPr/>
          <p:nvPr/>
        </p:nvSpPr>
        <p:spPr>
          <a:xfrm>
            <a:off x="1331640" y="4667508"/>
            <a:ext cx="2952328" cy="403304"/>
          </a:xfrm>
          <a:prstGeom prst="curved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0" name="Curved Left Arrow 9"/>
          <p:cNvSpPr/>
          <p:nvPr/>
        </p:nvSpPr>
        <p:spPr>
          <a:xfrm rot="5400000">
            <a:off x="2500298" y="3929066"/>
            <a:ext cx="500066" cy="3500462"/>
          </a:xfrm>
          <a:prstGeom prst="curvedLef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xmlns="" val="1600113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ZA" dirty="0" smtClean="0"/>
              <a:t>Under-secretion (insulin) </a:t>
            </a:r>
            <a:r>
              <a:rPr lang="en-ZA" dirty="0" smtClean="0"/>
              <a:t>results in diabetes. </a:t>
            </a:r>
          </a:p>
          <a:p>
            <a:pPr marL="0" indent="0">
              <a:buNone/>
            </a:pPr>
            <a:r>
              <a:rPr lang="en-ZA" dirty="0" smtClean="0"/>
              <a:t>Symptoms: excessive </a:t>
            </a:r>
            <a:r>
              <a:rPr lang="en-ZA" dirty="0"/>
              <a:t>thirst, hunger, </a:t>
            </a:r>
            <a:r>
              <a:rPr lang="en-ZA" dirty="0" smtClean="0"/>
              <a:t>frequent urination</a:t>
            </a:r>
            <a:r>
              <a:rPr lang="en-ZA" dirty="0"/>
              <a:t>, and weight loss. </a:t>
            </a:r>
            <a:r>
              <a:rPr lang="en-ZA" dirty="0" smtClean="0"/>
              <a:t>Also kidney </a:t>
            </a:r>
            <a:r>
              <a:rPr lang="en-ZA" dirty="0"/>
              <a:t>problems, nerve damage, blindness, and early coronary heart disease and stroke</a:t>
            </a:r>
            <a:r>
              <a:rPr lang="en-ZA" dirty="0" smtClean="0"/>
              <a:t>.</a:t>
            </a:r>
          </a:p>
          <a:p>
            <a:r>
              <a:rPr lang="en-ZA" b="1" dirty="0"/>
              <a:t>Type 1</a:t>
            </a:r>
            <a:r>
              <a:rPr lang="en-ZA" dirty="0"/>
              <a:t> </a:t>
            </a:r>
            <a:r>
              <a:rPr lang="en-ZA" b="1" dirty="0"/>
              <a:t>diabetes.</a:t>
            </a:r>
            <a:r>
              <a:rPr lang="en-ZA" dirty="0"/>
              <a:t> This happens when the pancreas fails to produce enough insulin</a:t>
            </a:r>
            <a:r>
              <a:rPr lang="en-ZA" dirty="0" smtClean="0"/>
              <a:t>. </a:t>
            </a:r>
            <a:r>
              <a:rPr lang="en-ZA" dirty="0"/>
              <a:t>Treatment is an injection of insulin</a:t>
            </a:r>
            <a:r>
              <a:rPr lang="en-ZA" dirty="0" smtClean="0"/>
              <a:t>.</a:t>
            </a:r>
          </a:p>
          <a:p>
            <a:pPr marL="0" indent="0">
              <a:buNone/>
            </a:pPr>
            <a:r>
              <a:rPr lang="en-ZA" b="1" dirty="0"/>
              <a:t>Type 2 diabetes.</a:t>
            </a:r>
            <a:r>
              <a:rPr lang="en-ZA" dirty="0"/>
              <a:t> In this disease the body is unable to respond to insulin normally. control blood glucose levels by dietary changes, exercise, and oral medications.  Some may require insulin injections</a:t>
            </a:r>
          </a:p>
        </p:txBody>
      </p:sp>
    </p:spTree>
    <p:extLst>
      <p:ext uri="{BB962C8B-B14F-4D97-AF65-F5344CB8AC3E}">
        <p14:creationId xmlns:p14="http://schemas.microsoft.com/office/powerpoint/2010/main" xmlns="" val="1463396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32" y="-33182"/>
            <a:ext cx="8686800" cy="3870294"/>
          </a:xfrm>
        </p:spPr>
        <p:txBody>
          <a:bodyPr>
            <a:normAutofit lnSpcReduction="10000"/>
          </a:bodyPr>
          <a:lstStyle/>
          <a:p>
            <a:pPr marL="0" indent="0">
              <a:buNone/>
            </a:pPr>
            <a:r>
              <a:rPr lang="en-ZA" b="1" dirty="0" smtClean="0">
                <a:solidFill>
                  <a:schemeClr val="tx2"/>
                </a:solidFill>
              </a:rPr>
              <a:t>ADRENAL GLAND</a:t>
            </a:r>
          </a:p>
          <a:p>
            <a:pPr marL="0" indent="0">
              <a:buNone/>
            </a:pPr>
            <a:r>
              <a:rPr lang="en-ZA" b="1" dirty="0" smtClean="0">
                <a:solidFill>
                  <a:schemeClr val="accent6"/>
                </a:solidFill>
              </a:rPr>
              <a:t>Adrenalin – </a:t>
            </a:r>
            <a:r>
              <a:rPr lang="en-ZA" dirty="0" smtClean="0"/>
              <a:t>preparation  for </a:t>
            </a:r>
            <a:r>
              <a:rPr lang="en-ZA" dirty="0"/>
              <a:t>emergency </a:t>
            </a:r>
            <a:r>
              <a:rPr lang="en-ZA" dirty="0" smtClean="0"/>
              <a:t>situations. Increases </a:t>
            </a:r>
            <a:r>
              <a:rPr lang="en-ZA" dirty="0"/>
              <a:t>heart rate, blood pressure, conversion of glycogen to glucose, blood flow to strategic organs, breathing rate and cellular respiration rate.  It also allows for dilation of pupils, decrease in blood flow to intestines and </a:t>
            </a:r>
            <a:r>
              <a:rPr lang="en-ZA" dirty="0" smtClean="0"/>
              <a:t>skin (same as sympathetic nervous system). </a:t>
            </a:r>
            <a:endParaRPr lang="en-ZA" dirty="0"/>
          </a:p>
        </p:txBody>
      </p:sp>
      <p:pic>
        <p:nvPicPr>
          <p:cNvPr id="6146" name="Picture 2" descr="http://www.besthealth.com/besthealth/bodyguide/reftext/images/adrenals.jpg"/>
          <p:cNvPicPr>
            <a:picLocks noChangeAspect="1" noChangeArrowheads="1"/>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5303832" y="3803183"/>
            <a:ext cx="3810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2"/>
          <p:cNvSpPr txBox="1">
            <a:spLocks/>
          </p:cNvSpPr>
          <p:nvPr/>
        </p:nvSpPr>
        <p:spPr>
          <a:xfrm>
            <a:off x="-28560" y="3837111"/>
            <a:ext cx="5940152" cy="302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solidFill>
                  <a:schemeClr val="accent6"/>
                </a:solidFill>
              </a:rPr>
              <a:t>Aldosterone</a:t>
            </a:r>
            <a:r>
              <a:rPr lang="en-GB" dirty="0" smtClean="0">
                <a:solidFill>
                  <a:schemeClr val="accent6"/>
                </a:solidFill>
              </a:rPr>
              <a:t>- </a:t>
            </a:r>
            <a:r>
              <a:rPr lang="en-ZA" dirty="0" smtClean="0"/>
              <a:t>increases reabsorption of sodium and water in the kidneys.  This increases blood volume and also blood pressure.</a:t>
            </a:r>
            <a:endParaRPr lang="en-ZA" dirty="0"/>
          </a:p>
        </p:txBody>
      </p:sp>
      <p:sp>
        <p:nvSpPr>
          <p:cNvPr id="2" name="TextBox 1"/>
          <p:cNvSpPr txBox="1"/>
          <p:nvPr/>
        </p:nvSpPr>
        <p:spPr>
          <a:xfrm>
            <a:off x="-19951" y="3789040"/>
            <a:ext cx="1207575" cy="584775"/>
          </a:xfrm>
          <a:prstGeom prst="rect">
            <a:avLst/>
          </a:prstGeom>
          <a:noFill/>
        </p:spPr>
        <p:txBody>
          <a:bodyPr wrap="none" rtlCol="0">
            <a:spAutoFit/>
          </a:bodyPr>
          <a:lstStyle/>
          <a:p>
            <a:r>
              <a:rPr lang="en-GB" sz="3200" b="1" dirty="0" smtClean="0">
                <a:solidFill>
                  <a:schemeClr val="accent6"/>
                </a:solidFill>
              </a:rPr>
              <a:t>Al    </a:t>
            </a:r>
            <a:r>
              <a:rPr lang="en-GB" sz="3200" b="1" dirty="0" err="1" smtClean="0">
                <a:solidFill>
                  <a:schemeClr val="accent6"/>
                </a:solidFill>
              </a:rPr>
              <a:t>st</a:t>
            </a:r>
            <a:endParaRPr lang="en-ZA" sz="3200" dirty="0"/>
          </a:p>
        </p:txBody>
      </p:sp>
      <p:sp>
        <p:nvSpPr>
          <p:cNvPr id="7" name="TextBox 6"/>
          <p:cNvSpPr txBox="1"/>
          <p:nvPr/>
        </p:nvSpPr>
        <p:spPr>
          <a:xfrm>
            <a:off x="4427984" y="3356992"/>
            <a:ext cx="534121" cy="584775"/>
          </a:xfrm>
          <a:prstGeom prst="rect">
            <a:avLst/>
          </a:prstGeom>
          <a:noFill/>
        </p:spPr>
        <p:txBody>
          <a:bodyPr wrap="none" rtlCol="0">
            <a:spAutoFit/>
          </a:bodyPr>
          <a:lstStyle/>
          <a:p>
            <a:r>
              <a:rPr lang="en-GB" sz="3200" b="1" dirty="0" smtClean="0">
                <a:solidFill>
                  <a:schemeClr val="accent6"/>
                </a:solidFill>
              </a:rPr>
              <a:t>Al</a:t>
            </a:r>
            <a:endParaRPr lang="en-ZA" sz="3200" dirty="0"/>
          </a:p>
        </p:txBody>
      </p:sp>
      <p:sp>
        <p:nvSpPr>
          <p:cNvPr id="8" name="TextBox 7"/>
          <p:cNvSpPr txBox="1"/>
          <p:nvPr/>
        </p:nvSpPr>
        <p:spPr>
          <a:xfrm>
            <a:off x="5066838" y="3364030"/>
            <a:ext cx="348172" cy="584775"/>
          </a:xfrm>
          <a:prstGeom prst="rect">
            <a:avLst/>
          </a:prstGeom>
          <a:noFill/>
        </p:spPr>
        <p:txBody>
          <a:bodyPr wrap="none" rtlCol="0">
            <a:spAutoFit/>
          </a:bodyPr>
          <a:lstStyle/>
          <a:p>
            <a:r>
              <a:rPr lang="en-GB" sz="3200" b="1" dirty="0" smtClean="0">
                <a:solidFill>
                  <a:schemeClr val="accent6"/>
                </a:solidFill>
              </a:rPr>
              <a:t>s</a:t>
            </a:r>
            <a:endParaRPr lang="en-ZA" sz="3200" dirty="0"/>
          </a:p>
        </p:txBody>
      </p:sp>
      <p:sp>
        <p:nvSpPr>
          <p:cNvPr id="9" name="TextBox 8"/>
          <p:cNvSpPr txBox="1"/>
          <p:nvPr/>
        </p:nvSpPr>
        <p:spPr>
          <a:xfrm>
            <a:off x="5303832" y="3349887"/>
            <a:ext cx="327334" cy="584775"/>
          </a:xfrm>
          <a:prstGeom prst="rect">
            <a:avLst/>
          </a:prstGeom>
          <a:noFill/>
        </p:spPr>
        <p:txBody>
          <a:bodyPr wrap="none" rtlCol="0">
            <a:spAutoFit/>
          </a:bodyPr>
          <a:lstStyle/>
          <a:p>
            <a:r>
              <a:rPr lang="en-GB" sz="3200" b="1" dirty="0" smtClean="0">
                <a:solidFill>
                  <a:schemeClr val="accent6"/>
                </a:solidFill>
              </a:rPr>
              <a:t>t</a:t>
            </a:r>
            <a:endParaRPr lang="en-ZA" sz="3200" dirty="0"/>
          </a:p>
        </p:txBody>
      </p:sp>
    </p:spTree>
    <p:extLst>
      <p:ext uri="{BB962C8B-B14F-4D97-AF65-F5344CB8AC3E}">
        <p14:creationId xmlns:p14="http://schemas.microsoft.com/office/powerpoint/2010/main" xmlns="" val="348895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2"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0" presetClass="path" presetSubtype="0" accel="50000" decel="50000" fill="hold" grpId="0" nodeType="afterEffect">
                                  <p:stCondLst>
                                    <p:cond delay="0"/>
                                  </p:stCondLst>
                                  <p:childTnLst>
                                    <p:animMotion origin="layout" path="M 0 0 C 0.0033 -0.01296 0.00399 -0.02708 0.00608 -0.04051 C 0.00556 -0.04375 0.0059 -0.04769 0.00451 -0.05046 C 0.00365 -0.05231 0 -0.05046 0 -0.05255 C 0 -0.05741 0.00903 -0.06065 0.00903 -0.06065 L 0.50156 -0.06273 " pathEditMode="relative" ptsTypes="ffffAA">
                                      <p:cBhvr>
                                        <p:cTn id="18" dur="1000" fill="hold"/>
                                        <p:tgtEl>
                                          <p:spTgt spid="2"/>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grpId="1" nodeType="clickEffect">
                                  <p:stCondLst>
                                    <p:cond delay="0"/>
                                  </p:stCondLst>
                                  <p:childTnLst>
                                    <p:animMotion origin="layout" path="M 2.22222E-6 2.59259E-6 L -0.02396 0.16203 C -0.029 0.1993 -0.03646 0.21967 -0.0441 0.21967 C -0.05313 0.21967 -0.06007 0.1993 -0.06511 0.16203 L -0.08889 2.59259E-6 " pathEditMode="relative" rAng="0" ptsTypes="FffFF">
                                      <p:cBhvr>
                                        <p:cTn id="34" dur="2000" fill="hold"/>
                                        <p:tgtEl>
                                          <p:spTgt spid="8"/>
                                        </p:tgtEl>
                                        <p:attrNameLst>
                                          <p:attrName>ppt_x</p:attrName>
                                          <p:attrName>ppt_y</p:attrName>
                                        </p:attrNameLst>
                                      </p:cBhvr>
                                      <p:rCtr x="-4444" y="10972"/>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2" nodeType="clickEffect">
                                  <p:stCondLst>
                                    <p:cond delay="0"/>
                                  </p:stCondLst>
                                  <p:childTnLst>
                                    <p:animMotion origin="layout" path="M 0.17864 -4.62428E-6 L 0.34531 -0.23815 L 0.13784 -0.45202 L -0.55469 -0.4541 L -0.5092 0.33688 L 0.31805 0.31469 L -0.43334 -0.36323 L 0.20139 -0.31884 L -0.47292 0.26197 L 0.18021 0.24185 L -0.05313 -0.00208 " pathEditMode="relative" rAng="0" ptsTypes="AAAAAAAAAAA">
                                      <p:cBhvr>
                                        <p:cTn id="38" dur="2000" fill="hold"/>
                                        <p:tgtEl>
                                          <p:spTgt spid="9"/>
                                        </p:tgtEl>
                                        <p:attrNameLst>
                                          <p:attrName>ppt_x</p:attrName>
                                          <p:attrName>ppt_y</p:attrName>
                                        </p:attrNameLst>
                                      </p:cBhvr>
                                      <p:rCtr x="-28333" y="-58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2" grpId="2"/>
      <p:bldP spid="7" grpId="0"/>
      <p:bldP spid="8" grpId="0"/>
      <p:bldP spid="8" grpId="1"/>
      <p:bldP spid="9" grpId="0"/>
      <p:bldP spid="9" grpId="1"/>
      <p:bldP spid="9"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ZA" b="1" dirty="0" smtClean="0">
                <a:solidFill>
                  <a:schemeClr val="tx2"/>
                </a:solidFill>
              </a:rPr>
              <a:t>OVARIES</a:t>
            </a:r>
          </a:p>
          <a:p>
            <a:pPr marL="0" indent="0">
              <a:buNone/>
            </a:pPr>
            <a:r>
              <a:rPr lang="en-ZA" b="1" dirty="0" smtClean="0">
                <a:solidFill>
                  <a:schemeClr val="accent6"/>
                </a:solidFill>
              </a:rPr>
              <a:t>Oestrogen- </a:t>
            </a:r>
            <a:r>
              <a:rPr lang="en-GB" dirty="0"/>
              <a:t>se</a:t>
            </a:r>
            <a:r>
              <a:rPr lang="en-US" dirty="0" err="1"/>
              <a:t>condary</a:t>
            </a:r>
            <a:r>
              <a:rPr lang="en-US" dirty="0"/>
              <a:t> sex characteristics at puberty, causes </a:t>
            </a:r>
            <a:r>
              <a:rPr lang="en-US" dirty="0" smtClean="0"/>
              <a:t>thickening of the endometrium in </a:t>
            </a:r>
            <a:r>
              <a:rPr lang="en-US" dirty="0"/>
              <a:t>preparation </a:t>
            </a:r>
            <a:r>
              <a:rPr lang="en-US" dirty="0" smtClean="0"/>
              <a:t>for </a:t>
            </a:r>
            <a:r>
              <a:rPr lang="en-US" dirty="0"/>
              <a:t>implantation </a:t>
            </a:r>
            <a:r>
              <a:rPr lang="en-US" dirty="0" smtClean="0"/>
              <a:t>also </a:t>
            </a:r>
            <a:r>
              <a:rPr lang="en-US" dirty="0"/>
              <a:t>prepare breasts for lactation (milk production</a:t>
            </a:r>
            <a:r>
              <a:rPr lang="en-US" dirty="0" smtClean="0"/>
              <a:t>)</a:t>
            </a:r>
          </a:p>
          <a:p>
            <a:pPr marL="0" indent="0">
              <a:buNone/>
            </a:pPr>
            <a:endParaRPr lang="en-US" dirty="0"/>
          </a:p>
          <a:p>
            <a:pPr marL="0" indent="0">
              <a:buNone/>
            </a:pPr>
            <a:r>
              <a:rPr lang="en-GB" b="1" dirty="0">
                <a:solidFill>
                  <a:schemeClr val="accent6"/>
                </a:solidFill>
              </a:rPr>
              <a:t>Progesterone</a:t>
            </a:r>
            <a:r>
              <a:rPr lang="en-GB" dirty="0">
                <a:solidFill>
                  <a:schemeClr val="accent6"/>
                </a:solidFill>
              </a:rPr>
              <a:t> </a:t>
            </a:r>
            <a:r>
              <a:rPr lang="en-US" dirty="0"/>
              <a:t> </a:t>
            </a:r>
            <a:r>
              <a:rPr lang="en-US" dirty="0" smtClean="0"/>
              <a:t>Further thickens the endometrium. Helps to maintain pregnancy. </a:t>
            </a:r>
            <a:endParaRPr lang="en-ZA" dirty="0"/>
          </a:p>
          <a:p>
            <a:pPr marL="0" indent="0">
              <a:buNone/>
            </a:pPr>
            <a:endParaRPr lang="en-ZA" dirty="0"/>
          </a:p>
          <a:p>
            <a:pPr marL="0" indent="0">
              <a:buNone/>
            </a:pPr>
            <a:endParaRPr lang="en-ZA"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59374" y="4538658"/>
            <a:ext cx="4176713" cy="220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5385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ZA" b="1" dirty="0" smtClean="0">
                <a:solidFill>
                  <a:schemeClr val="tx2"/>
                </a:solidFill>
              </a:rPr>
              <a:t>TESTES</a:t>
            </a:r>
          </a:p>
          <a:p>
            <a:pPr marL="0" indent="0">
              <a:buNone/>
            </a:pPr>
            <a:r>
              <a:rPr lang="en-GB" b="1" dirty="0">
                <a:solidFill>
                  <a:schemeClr val="accent6"/>
                </a:solidFill>
              </a:rPr>
              <a:t>testosterone</a:t>
            </a:r>
            <a:r>
              <a:rPr lang="en-GB" dirty="0"/>
              <a:t> </a:t>
            </a:r>
            <a:r>
              <a:rPr lang="en-GB" dirty="0" smtClean="0"/>
              <a:t>spermatogenesis</a:t>
            </a:r>
            <a:r>
              <a:rPr lang="en-GB" dirty="0"/>
              <a:t>, </a:t>
            </a:r>
            <a:r>
              <a:rPr lang="en-GB" dirty="0" smtClean="0"/>
              <a:t>and male secondary sexual characteristics</a:t>
            </a:r>
            <a:endParaRPr lang="en-ZA" dirty="0"/>
          </a:p>
          <a:p>
            <a:pPr marL="0" indent="0">
              <a:buNone/>
            </a:pPr>
            <a:endParaRPr lang="en-ZA"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83768" y="2204864"/>
            <a:ext cx="4779963" cy="443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4856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smtClean="0"/>
              <a:t>Exocrine glands: release secretions through a duct (tube).</a:t>
            </a:r>
          </a:p>
          <a:p>
            <a:r>
              <a:rPr lang="en-ZA" dirty="0" smtClean="0"/>
              <a:t>Endocrine: release secretions into blood to be transported.</a:t>
            </a:r>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Negative feedback</a:t>
            </a:r>
            <a:endParaRPr lang="en-ZA" dirty="0"/>
          </a:p>
        </p:txBody>
      </p:sp>
      <p:sp>
        <p:nvSpPr>
          <p:cNvPr id="4" name="Content Placeholder 3"/>
          <p:cNvSpPr>
            <a:spLocks noGrp="1"/>
          </p:cNvSpPr>
          <p:nvPr>
            <p:ph idx="1"/>
          </p:nvPr>
        </p:nvSpPr>
        <p:spPr/>
        <p:txBody>
          <a:bodyPr/>
          <a:lstStyle/>
          <a:p>
            <a:r>
              <a:rPr lang="en-ZA" dirty="0" smtClean="0"/>
              <a:t>The response to a change causes the opposite of the change. </a:t>
            </a:r>
            <a:endParaRPr lang="en-ZA" dirty="0"/>
          </a:p>
        </p:txBody>
      </p:sp>
    </p:spTree>
    <p:extLst>
      <p:ext uri="{BB962C8B-B14F-4D97-AF65-F5344CB8AC3E}">
        <p14:creationId xmlns:p14="http://schemas.microsoft.com/office/powerpoint/2010/main" xmlns="" val="2339623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f20-2a_negative_feedbac_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484313"/>
            <a:ext cx="8778875" cy="427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ext Box 6"/>
          <p:cNvSpPr txBox="1">
            <a:spLocks noChangeArrowheads="1"/>
          </p:cNvSpPr>
          <p:nvPr/>
        </p:nvSpPr>
        <p:spPr bwMode="auto">
          <a:xfrm>
            <a:off x="900113" y="404813"/>
            <a:ext cx="7273925" cy="57943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af-ZA" sz="3200" b="1"/>
              <a:t>Negative feedback mechanism</a:t>
            </a:r>
          </a:p>
        </p:txBody>
      </p:sp>
    </p:spTree>
    <p:extLst>
      <p:ext uri="{BB962C8B-B14F-4D97-AF65-F5344CB8AC3E}">
        <p14:creationId xmlns:p14="http://schemas.microsoft.com/office/powerpoint/2010/main" xmlns="" val="901062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8852" y="1"/>
            <a:ext cx="7346298" cy="6856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837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5846"/>
            <a:ext cx="7920880" cy="4154984"/>
          </a:xfrm>
          <a:prstGeom prst="rect">
            <a:avLst/>
          </a:prstGeom>
        </p:spPr>
        <p:txBody>
          <a:bodyPr wrap="square">
            <a:spAutoFit/>
          </a:bodyPr>
          <a:lstStyle/>
          <a:p>
            <a:r>
              <a:rPr lang="en-ZA" sz="2400" b="1" dirty="0"/>
              <a:t>Negative feedback mechanism using TSH and </a:t>
            </a:r>
            <a:r>
              <a:rPr lang="en-ZA" sz="2400" b="1" dirty="0" smtClean="0"/>
              <a:t>thyroxin</a:t>
            </a:r>
            <a:endParaRPr lang="en-ZA" sz="2400" b="1" dirty="0"/>
          </a:p>
          <a:p>
            <a:r>
              <a:rPr lang="en-ZA" sz="2400" dirty="0" smtClean="0"/>
              <a:t>The pituitary </a:t>
            </a:r>
            <a:r>
              <a:rPr lang="en-ZA" sz="2400" dirty="0"/>
              <a:t>secretes thyroid-stimulating hormone (TSH) when the level of </a:t>
            </a:r>
            <a:r>
              <a:rPr lang="en-ZA" sz="2400" dirty="0" smtClean="0"/>
              <a:t>thyroxin (hormone secreted by the thyroid) falls below optimum.</a:t>
            </a:r>
          </a:p>
          <a:p>
            <a:r>
              <a:rPr lang="en-ZA" sz="2400" dirty="0" smtClean="0"/>
              <a:t>This </a:t>
            </a:r>
            <a:r>
              <a:rPr lang="en-ZA" sz="2400" dirty="0"/>
              <a:t>hormone is carried to the thyroid and stimulates its cells to produce more </a:t>
            </a:r>
            <a:r>
              <a:rPr lang="en-ZA" sz="2400" dirty="0" smtClean="0"/>
              <a:t>thyroxin which is released </a:t>
            </a:r>
            <a:r>
              <a:rPr lang="en-ZA" sz="2400" dirty="0"/>
              <a:t>in the blood.</a:t>
            </a:r>
          </a:p>
          <a:p>
            <a:r>
              <a:rPr lang="en-ZA" sz="2400" dirty="0"/>
              <a:t>As the concentration of </a:t>
            </a:r>
            <a:r>
              <a:rPr lang="en-ZA" sz="2400" dirty="0" smtClean="0"/>
              <a:t>thyroxin rises </a:t>
            </a:r>
            <a:r>
              <a:rPr lang="en-ZA" sz="2400" dirty="0"/>
              <a:t>to an optimal level and still continues to rise, the </a:t>
            </a:r>
            <a:r>
              <a:rPr lang="en-ZA" sz="2400" dirty="0" smtClean="0"/>
              <a:t>thyroxin level </a:t>
            </a:r>
            <a:r>
              <a:rPr lang="en-ZA" sz="2400" dirty="0"/>
              <a:t>inhibits the production of TSH.</a:t>
            </a:r>
          </a:p>
          <a:p>
            <a:r>
              <a:rPr lang="en-ZA" sz="2400" dirty="0"/>
              <a:t>This causes reduced stimulation of the thyroid gland's cells and results in reduced production </a:t>
            </a:r>
            <a:r>
              <a:rPr lang="en-ZA" sz="2400" dirty="0" smtClean="0"/>
              <a:t>of thyroxin.</a:t>
            </a:r>
            <a:endParaRPr lang="en-ZA" sz="2400" dirty="0"/>
          </a:p>
        </p:txBody>
      </p:sp>
    </p:spTree>
    <p:extLst>
      <p:ext uri="{BB962C8B-B14F-4D97-AF65-F5344CB8AC3E}">
        <p14:creationId xmlns:p14="http://schemas.microsoft.com/office/powerpoint/2010/main" xmlns="" val="1135235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9237" y="1844824"/>
            <a:ext cx="7327452" cy="2822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0869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are hormones</a:t>
            </a:r>
            <a:endParaRPr lang="en-ZA" dirty="0"/>
          </a:p>
        </p:txBody>
      </p:sp>
      <p:sp>
        <p:nvSpPr>
          <p:cNvPr id="3" name="Content Placeholder 2"/>
          <p:cNvSpPr>
            <a:spLocks noGrp="1"/>
          </p:cNvSpPr>
          <p:nvPr>
            <p:ph idx="1"/>
          </p:nvPr>
        </p:nvSpPr>
        <p:spPr/>
        <p:txBody>
          <a:bodyPr/>
          <a:lstStyle/>
          <a:p>
            <a:r>
              <a:rPr lang="en-ZA" dirty="0" smtClean="0"/>
              <a:t>Chemical messengers that are produced in one part of the body and function at another. They are usually proteins.</a:t>
            </a:r>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lnSpcReduction="10000"/>
          </a:bodyPr>
          <a:lstStyle/>
          <a:p>
            <a:r>
              <a:rPr lang="en-ZA" dirty="0" smtClean="0"/>
              <a:t>Location, hormone and function of hormone.</a:t>
            </a:r>
          </a:p>
          <a:p>
            <a:pPr>
              <a:buFont typeface="Wingdings" pitchFamily="2" charset="2"/>
              <a:buChar char="§"/>
            </a:pPr>
            <a:r>
              <a:rPr lang="en-ZA" dirty="0" smtClean="0"/>
              <a:t>Hypothalamus</a:t>
            </a:r>
          </a:p>
          <a:p>
            <a:pPr>
              <a:buFont typeface="Wingdings" pitchFamily="2" charset="2"/>
              <a:buChar char="§"/>
            </a:pPr>
            <a:r>
              <a:rPr lang="en-ZA" dirty="0" smtClean="0"/>
              <a:t>Pituitary Gland</a:t>
            </a:r>
          </a:p>
          <a:p>
            <a:pPr>
              <a:buFont typeface="Wingdings" pitchFamily="2" charset="2"/>
              <a:buChar char="§"/>
            </a:pPr>
            <a:r>
              <a:rPr lang="en-ZA" dirty="0" smtClean="0"/>
              <a:t>Thyroid gland</a:t>
            </a:r>
          </a:p>
          <a:p>
            <a:pPr>
              <a:buFont typeface="Wingdings" pitchFamily="2" charset="2"/>
              <a:buChar char="§"/>
            </a:pPr>
            <a:r>
              <a:rPr lang="en-ZA" dirty="0" smtClean="0"/>
              <a:t>Pancreas</a:t>
            </a:r>
          </a:p>
          <a:p>
            <a:pPr>
              <a:buFont typeface="Wingdings" pitchFamily="2" charset="2"/>
              <a:buChar char="§"/>
            </a:pPr>
            <a:r>
              <a:rPr lang="en-ZA" dirty="0" smtClean="0"/>
              <a:t>Adrenal gland</a:t>
            </a:r>
          </a:p>
          <a:p>
            <a:pPr>
              <a:buFont typeface="Wingdings" pitchFamily="2" charset="2"/>
              <a:buChar char="§"/>
            </a:pPr>
            <a:r>
              <a:rPr lang="en-ZA" dirty="0" smtClean="0"/>
              <a:t>Ovary </a:t>
            </a:r>
          </a:p>
          <a:p>
            <a:pPr>
              <a:buFont typeface="Wingdings" pitchFamily="2" charset="2"/>
              <a:buChar char="§"/>
            </a:pPr>
            <a:r>
              <a:rPr lang="en-ZA" smtClean="0"/>
              <a:t>Testes</a:t>
            </a:r>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457200" y="3043238"/>
            <a:ext cx="8229600" cy="3082925"/>
          </a:xfrm>
        </p:spPr>
        <p:txBody>
          <a:bodyPr/>
          <a:lstStyle/>
          <a:p>
            <a:pPr marL="0" indent="0">
              <a:buNone/>
            </a:pPr>
            <a:r>
              <a:rPr lang="en-GB" b="1" dirty="0" smtClean="0">
                <a:solidFill>
                  <a:schemeClr val="tx2"/>
                </a:solidFill>
              </a:rPr>
              <a:t>HYPOTHALAMUS</a:t>
            </a:r>
            <a:r>
              <a:rPr lang="en-GB" b="1" dirty="0" smtClean="0"/>
              <a:t>: </a:t>
            </a:r>
            <a:r>
              <a:rPr lang="en-GB" b="1" dirty="0" smtClean="0">
                <a:solidFill>
                  <a:schemeClr val="accent6"/>
                </a:solidFill>
              </a:rPr>
              <a:t>ADH (Anti-Diuretic Hormone)-</a:t>
            </a:r>
            <a:r>
              <a:rPr lang="en-GB" b="1" dirty="0" smtClean="0"/>
              <a:t> aids in reabsorption of water by the kidneys. Shortage- dehydration</a:t>
            </a:r>
          </a:p>
          <a:p>
            <a:pPr marL="0" indent="0">
              <a:buNone/>
            </a:pPr>
            <a:r>
              <a:rPr lang="en-GB" b="1" dirty="0" smtClean="0"/>
              <a:t>Excess- water retention</a:t>
            </a:r>
            <a:endParaRPr lang="en-ZA" dirty="0"/>
          </a:p>
        </p:txBody>
      </p:sp>
      <p:pic>
        <p:nvPicPr>
          <p:cNvPr id="1026" name="Picture 2" descr="PituitaryGlan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0"/>
            <a:ext cx="3808413" cy="304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07005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5508104" y="0"/>
            <a:ext cx="3793187"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2"/>
          <p:cNvSpPr txBox="1">
            <a:spLocks/>
          </p:cNvSpPr>
          <p:nvPr/>
        </p:nvSpPr>
        <p:spPr>
          <a:xfrm>
            <a:off x="457200" y="260648"/>
            <a:ext cx="5194920" cy="58655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ZA" dirty="0"/>
          </a:p>
        </p:txBody>
      </p:sp>
      <p:sp>
        <p:nvSpPr>
          <p:cNvPr id="7" name="Content Placeholder 2"/>
          <p:cNvSpPr txBox="1">
            <a:spLocks/>
          </p:cNvSpPr>
          <p:nvPr/>
        </p:nvSpPr>
        <p:spPr>
          <a:xfrm>
            <a:off x="0" y="0"/>
            <a:ext cx="5652120"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b="1" dirty="0" smtClean="0">
                <a:solidFill>
                  <a:schemeClr val="tx2"/>
                </a:solidFill>
              </a:rPr>
              <a:t>PITUITARY GLAND- </a:t>
            </a:r>
          </a:p>
          <a:p>
            <a:pPr lvl="0"/>
            <a:r>
              <a:rPr lang="en-ZA" b="1" dirty="0"/>
              <a:t> </a:t>
            </a:r>
            <a:r>
              <a:rPr lang="en-ZA" b="1" dirty="0">
                <a:solidFill>
                  <a:schemeClr val="accent6"/>
                </a:solidFill>
              </a:rPr>
              <a:t>growth hormone</a:t>
            </a:r>
            <a:r>
              <a:rPr lang="en-ZA" dirty="0"/>
              <a:t>, which stimulates the growth of bone and other body tissues and its metabolism; </a:t>
            </a:r>
          </a:p>
          <a:p>
            <a:pPr lvl="0"/>
            <a:r>
              <a:rPr lang="en-ZA" b="1" dirty="0"/>
              <a:t>  </a:t>
            </a:r>
            <a:r>
              <a:rPr lang="en-ZA" b="1" dirty="0">
                <a:solidFill>
                  <a:schemeClr val="accent6"/>
                </a:solidFill>
              </a:rPr>
              <a:t>prolactin</a:t>
            </a:r>
            <a:r>
              <a:rPr lang="en-ZA" dirty="0"/>
              <a:t>, which activates milk production in women who are breastfeeding;  </a:t>
            </a:r>
          </a:p>
          <a:p>
            <a:pPr lvl="0"/>
            <a:r>
              <a:rPr lang="en-ZA" b="1" dirty="0"/>
              <a:t>  </a:t>
            </a:r>
            <a:r>
              <a:rPr lang="en-ZA" b="1" dirty="0" smtClean="0">
                <a:solidFill>
                  <a:schemeClr val="accent6"/>
                </a:solidFill>
              </a:rPr>
              <a:t>TSH (thyroid stimulating hormone)</a:t>
            </a:r>
            <a:r>
              <a:rPr lang="en-ZA" dirty="0" smtClean="0"/>
              <a:t>, </a:t>
            </a:r>
            <a:r>
              <a:rPr lang="en-ZA" dirty="0"/>
              <a:t>which stimulates the thyroid gland to produce thyroxin </a:t>
            </a:r>
          </a:p>
        </p:txBody>
      </p:sp>
      <p:sp>
        <p:nvSpPr>
          <p:cNvPr id="8" name="Rectangle 7"/>
          <p:cNvSpPr/>
          <p:nvPr/>
        </p:nvSpPr>
        <p:spPr>
          <a:xfrm>
            <a:off x="457200" y="2276872"/>
            <a:ext cx="730424" cy="916533"/>
          </a:xfrm>
          <a:prstGeom prst="rect">
            <a:avLst/>
          </a:prstGeom>
          <a:solidFill>
            <a:schemeClr val="bg2">
              <a:lumMod val="5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For</a:t>
            </a:r>
            <a:endParaRPr lang="en-ZA" dirty="0">
              <a:solidFill>
                <a:schemeClr val="tx1"/>
              </a:solidFill>
            </a:endParaRPr>
          </a:p>
        </p:txBody>
      </p:sp>
      <p:sp>
        <p:nvSpPr>
          <p:cNvPr id="9" name="Rounded Rectangle 8"/>
          <p:cNvSpPr/>
          <p:nvPr/>
        </p:nvSpPr>
        <p:spPr>
          <a:xfrm>
            <a:off x="1187624" y="2276872"/>
            <a:ext cx="936104" cy="916533"/>
          </a:xfrm>
          <a:prstGeom prst="roundRect">
            <a:avLst/>
          </a:prstGeom>
          <a:solidFill>
            <a:schemeClr val="accent4">
              <a:lumMod val="60000"/>
              <a:lumOff val="4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Milk</a:t>
            </a:r>
            <a:endParaRPr lang="en-ZA" dirty="0">
              <a:solidFill>
                <a:schemeClr val="tx1"/>
              </a:solidFill>
            </a:endParaRPr>
          </a:p>
        </p:txBody>
      </p:sp>
    </p:spTree>
    <p:extLst>
      <p:ext uri="{BB962C8B-B14F-4D97-AF65-F5344CB8AC3E}">
        <p14:creationId xmlns:p14="http://schemas.microsoft.com/office/powerpoint/2010/main" xmlns="" val="948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Hyposecretion (in children)</a:t>
            </a:r>
          </a:p>
        </p:txBody>
      </p:sp>
      <p:pic>
        <p:nvPicPr>
          <p:cNvPr id="29699" name="Picture 3" descr="25-00b-dwarfis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5200" y="1238250"/>
            <a:ext cx="3219450" cy="5619750"/>
          </a:xfrm>
          <a:prstGeom prst="rect">
            <a:avLst/>
          </a:prstGeom>
          <a:noFill/>
          <a:extLst>
            <a:ext uri="{909E8E84-426E-40DD-AFC4-6F175D3DCCD1}">
              <a14:hiddenFill xmlns:a14="http://schemas.microsoft.com/office/drawing/2010/main" xmlns="">
                <a:solidFill>
                  <a:srgbClr val="FFFFFF"/>
                </a:solidFill>
              </a14:hiddenFill>
            </a:ext>
          </a:extLst>
        </p:spPr>
      </p:pic>
      <p:sp>
        <p:nvSpPr>
          <p:cNvPr id="29700" name="Rectangle 4"/>
          <p:cNvSpPr>
            <a:spLocks noGrp="1" noChangeArrowheads="1"/>
          </p:cNvSpPr>
          <p:nvPr>
            <p:ph type="body" idx="1"/>
          </p:nvPr>
        </p:nvSpPr>
        <p:spPr/>
        <p:txBody>
          <a:bodyPr/>
          <a:lstStyle/>
          <a:p>
            <a:r>
              <a:rPr lang="en-US"/>
              <a:t>Dwarfism</a:t>
            </a:r>
          </a:p>
        </p:txBody>
      </p:sp>
    </p:spTree>
    <p:extLst>
      <p:ext uri="{BB962C8B-B14F-4D97-AF65-F5344CB8AC3E}">
        <p14:creationId xmlns:p14="http://schemas.microsoft.com/office/powerpoint/2010/main" xmlns="" val="1856595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Hypersecretion (in children)</a:t>
            </a:r>
          </a:p>
        </p:txBody>
      </p:sp>
      <p:sp>
        <p:nvSpPr>
          <p:cNvPr id="30723" name="Rectangle 3"/>
          <p:cNvSpPr>
            <a:spLocks noGrp="1" noChangeArrowheads="1"/>
          </p:cNvSpPr>
          <p:nvPr>
            <p:ph type="body" idx="1"/>
          </p:nvPr>
        </p:nvSpPr>
        <p:spPr/>
        <p:txBody>
          <a:bodyPr/>
          <a:lstStyle/>
          <a:p>
            <a:r>
              <a:rPr lang="en-US"/>
              <a:t>Gigantism</a:t>
            </a:r>
          </a:p>
        </p:txBody>
      </p:sp>
      <p:pic>
        <p:nvPicPr>
          <p:cNvPr id="30724" name="Picture 4" descr="Robert Wadlow">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43400" y="1287463"/>
            <a:ext cx="3198813" cy="55705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276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Hypersecretion (in adults)</a:t>
            </a:r>
          </a:p>
        </p:txBody>
      </p:sp>
      <p:sp>
        <p:nvSpPr>
          <p:cNvPr id="31747" name="Rectangle 3"/>
          <p:cNvSpPr>
            <a:spLocks noGrp="1" noChangeArrowheads="1"/>
          </p:cNvSpPr>
          <p:nvPr>
            <p:ph type="body" sz="half" idx="1"/>
          </p:nvPr>
        </p:nvSpPr>
        <p:spPr/>
        <p:txBody>
          <a:bodyPr/>
          <a:lstStyle/>
          <a:p>
            <a:r>
              <a:rPr lang="en-US" sz="2800"/>
              <a:t>Acromegaly</a:t>
            </a:r>
          </a:p>
        </p:txBody>
      </p:sp>
      <p:pic>
        <p:nvPicPr>
          <p:cNvPr id="31748" name="Picture 4" descr="25-08b-acromegaly"/>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4267200" y="1447800"/>
            <a:ext cx="3594100" cy="5410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011546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693</Words>
  <Application>Microsoft Office PowerPoint</Application>
  <PresentationFormat>On-screen Show (4:3)</PresentationFormat>
  <Paragraphs>92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Human Endocrine System</vt:lpstr>
      <vt:lpstr>Slide 2</vt:lpstr>
      <vt:lpstr>What are hormones</vt:lpstr>
      <vt:lpstr>Slide 4</vt:lpstr>
      <vt:lpstr>Slide 5</vt:lpstr>
      <vt:lpstr>Slide 6</vt:lpstr>
      <vt:lpstr>Hyposecretion (in children)</vt:lpstr>
      <vt:lpstr>Hypersecretion (in children)</vt:lpstr>
      <vt:lpstr>Hypersecretion (in adults)</vt:lpstr>
      <vt:lpstr>Slide 10</vt:lpstr>
      <vt:lpstr>Summary of pituitary gland functions</vt:lpstr>
      <vt:lpstr>Slide 12</vt:lpstr>
      <vt:lpstr>Slide 13</vt:lpstr>
      <vt:lpstr>Slide 14</vt:lpstr>
      <vt:lpstr>Slide 15</vt:lpstr>
      <vt:lpstr>Slide 16</vt:lpstr>
      <vt:lpstr>Slide 17</vt:lpstr>
      <vt:lpstr>Slide 18</vt:lpstr>
      <vt:lpstr>Slide 19</vt:lpstr>
      <vt:lpstr>Negative feedback</vt:lpstr>
      <vt:lpstr>Slide 21</vt:lpstr>
      <vt:lpstr>Slide 22</vt:lpstr>
      <vt:lpstr>Slide 23</vt:lpstr>
      <vt:lpstr>Slide 24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Endocrine System</dc:title>
  <dc:creator>Rashid</dc:creator>
  <cp:lastModifiedBy>Rashid</cp:lastModifiedBy>
  <cp:revision>16</cp:revision>
  <dcterms:created xsi:type="dcterms:W3CDTF">2015-04-23T06:45:55Z</dcterms:created>
  <dcterms:modified xsi:type="dcterms:W3CDTF">2015-04-25T10:13:11Z</dcterms:modified>
</cp:coreProperties>
</file>