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64778-3F9F-4D55-91A1-B3B5176BBAB0}" type="datetimeFigureOut">
              <a:rPr lang="en-US" smtClean="0"/>
              <a:t>4/26/2015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5CF69-377A-450A-9A25-811A544D69F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18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CF69-377A-450A-9A25-811A544D69F5}" type="slidenum">
              <a:rPr lang="en-ZA" smtClean="0"/>
              <a:t>10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823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013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472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51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853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338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823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742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800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117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71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92D050">
                <a:lumMod val="79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3394-33B0-49C9-8611-5E12B87EE572}" type="datetimeFigureOut">
              <a:rPr lang="en-ZA" smtClean="0"/>
              <a:pPr/>
              <a:t>2015/04/26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123E9-9CA3-411C-944E-2B0D26B9B47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5855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2915816" y="1340768"/>
            <a:ext cx="2160240" cy="194421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solidFill>
                  <a:schemeClr val="accent6">
                    <a:lumMod val="75000"/>
                  </a:schemeClr>
                </a:solidFill>
              </a:rPr>
              <a:t>Same</a:t>
            </a:r>
            <a:endParaRPr lang="en-ZA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601732" y="1484784"/>
            <a:ext cx="1584176" cy="19354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b="1" dirty="0" smtClean="0">
                <a:solidFill>
                  <a:schemeClr val="bg2"/>
                </a:solidFill>
              </a:rPr>
              <a:t>State</a:t>
            </a:r>
            <a:endParaRPr lang="en-ZA" sz="28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/>
          <a:lstStyle/>
          <a:p>
            <a:r>
              <a:rPr lang="en-ZA" dirty="0" smtClean="0"/>
              <a:t>Homeostasis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6944816" cy="1991072"/>
          </a:xfrm>
        </p:spPr>
        <p:txBody>
          <a:bodyPr>
            <a:normAutofit fontScale="85000" lnSpcReduction="20000"/>
          </a:bodyPr>
          <a:lstStyle/>
          <a:p>
            <a:endParaRPr lang="en-ZA" dirty="0">
              <a:solidFill>
                <a:schemeClr val="tx1"/>
              </a:solidFill>
            </a:endParaRPr>
          </a:p>
          <a:p>
            <a:r>
              <a:rPr lang="en-ZA" dirty="0">
                <a:solidFill>
                  <a:schemeClr val="tx1"/>
                </a:solidFill>
              </a:rPr>
              <a:t>maintaining a constant, internal environment within narrow limits, despite changes that take place internally and externally. </a:t>
            </a:r>
          </a:p>
          <a:p>
            <a:r>
              <a:rPr lang="en-ZA" dirty="0">
                <a:solidFill>
                  <a:schemeClr val="tx1"/>
                </a:solidFill>
              </a:rPr>
              <a:t>	</a:t>
            </a:r>
          </a:p>
          <a:p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120607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806208" cy="514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68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dirty="0"/>
          </a:p>
          <a:p>
            <a:r>
              <a:rPr lang="en-ZA" dirty="0" smtClean="0"/>
              <a:t>The </a:t>
            </a:r>
            <a:r>
              <a:rPr lang="en-ZA" dirty="0"/>
              <a:t>conditions within cells depend on the conditions within the internal environment (tissue fluid). </a:t>
            </a:r>
          </a:p>
          <a:p>
            <a:endParaRPr lang="en-ZA" dirty="0"/>
          </a:p>
          <a:p>
            <a:r>
              <a:rPr lang="en-ZA" dirty="0"/>
              <a:t>Glucose </a:t>
            </a:r>
            <a:r>
              <a:rPr lang="en-ZA" dirty="0" smtClean="0"/>
              <a:t>, </a:t>
            </a:r>
            <a:r>
              <a:rPr lang="en-ZA" dirty="0"/>
              <a:t>Carbon </a:t>
            </a:r>
            <a:r>
              <a:rPr lang="en-ZA" dirty="0" smtClean="0"/>
              <a:t>dioxide, Water,  Salts, </a:t>
            </a:r>
            <a:r>
              <a:rPr lang="en-ZA" dirty="0" err="1" smtClean="0"/>
              <a:t>etc</a:t>
            </a:r>
            <a:r>
              <a:rPr lang="en-ZA" dirty="0" smtClean="0"/>
              <a:t> need to be kept constant within narrow limits. </a:t>
            </a:r>
            <a:r>
              <a:rPr lang="en-ZA" dirty="0"/>
              <a:t>	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310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General sequence of events in</a:t>
            </a:r>
            <a:br>
              <a:rPr lang="en-ZA" dirty="0" smtClean="0"/>
            </a:br>
            <a:r>
              <a:rPr lang="en-ZA" dirty="0" smtClean="0"/>
              <a:t>a negative feedback mechanism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328592"/>
          </a:xfrm>
        </p:spPr>
        <p:txBody>
          <a:bodyPr>
            <a:normAutofit/>
          </a:bodyPr>
          <a:lstStyle/>
          <a:p>
            <a:r>
              <a:rPr lang="en-ZA" dirty="0" smtClean="0"/>
              <a:t>Step </a:t>
            </a:r>
            <a:r>
              <a:rPr lang="en-ZA" dirty="0"/>
              <a:t>1: An imbalance is detected.</a:t>
            </a:r>
          </a:p>
          <a:p>
            <a:r>
              <a:rPr lang="en-ZA" dirty="0"/>
              <a:t>Step 2: A control centre is stimulated.</a:t>
            </a:r>
          </a:p>
          <a:p>
            <a:r>
              <a:rPr lang="en-ZA" dirty="0"/>
              <a:t>Step 3: Control centre </a:t>
            </a:r>
            <a:r>
              <a:rPr lang="en-ZA" dirty="0" smtClean="0"/>
              <a:t>responds.</a:t>
            </a:r>
            <a:endParaRPr lang="en-ZA" dirty="0"/>
          </a:p>
          <a:p>
            <a:r>
              <a:rPr lang="en-ZA" dirty="0"/>
              <a:t>Step 4: Message sent to target organ/s.</a:t>
            </a:r>
          </a:p>
          <a:p>
            <a:r>
              <a:rPr lang="en-ZA" dirty="0"/>
              <a:t>Step 5: The target organ responds.</a:t>
            </a:r>
          </a:p>
          <a:p>
            <a:r>
              <a:rPr lang="en-ZA" dirty="0"/>
              <a:t>Step 6: It opposes/reverses the imbalance.</a:t>
            </a:r>
          </a:p>
          <a:p>
            <a:r>
              <a:rPr lang="en-ZA" dirty="0"/>
              <a:t>Step 7: Balance is restored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r>
              <a:rPr lang="en-ZA" dirty="0" smtClean="0"/>
              <a:t>Can you use these steps to show regulation of glucose and thyroxin?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8671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The regulation of carbon dioxide levels in the</a:t>
            </a:r>
            <a:br>
              <a:rPr lang="en-ZA" dirty="0"/>
            </a:br>
            <a:r>
              <a:rPr lang="en-ZA" dirty="0"/>
              <a:t>internal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ZA" sz="2400" dirty="0"/>
              <a:t>When the CO2 level in the blood increases above normal levels:</a:t>
            </a:r>
          </a:p>
          <a:p>
            <a:r>
              <a:rPr lang="en-ZA" sz="2400" dirty="0"/>
              <a:t>Step 1 CO2 levels in the blood increase above </a:t>
            </a:r>
            <a:r>
              <a:rPr lang="en-ZA" sz="2400"/>
              <a:t>normal </a:t>
            </a:r>
            <a:r>
              <a:rPr lang="en-ZA" sz="2400" smtClean="0"/>
              <a:t>levels</a:t>
            </a:r>
          </a:p>
          <a:p>
            <a:r>
              <a:rPr lang="en-ZA" sz="2400" smtClean="0"/>
              <a:t>Step </a:t>
            </a:r>
            <a:r>
              <a:rPr lang="en-ZA" sz="2400" dirty="0"/>
              <a:t>2 Receptor cells in the carotid artery in the neck are stimulated</a:t>
            </a:r>
          </a:p>
          <a:p>
            <a:r>
              <a:rPr lang="en-ZA" sz="2400" dirty="0"/>
              <a:t>Step 3 To send impulses to the medulla oblongata in the brain</a:t>
            </a:r>
          </a:p>
          <a:p>
            <a:r>
              <a:rPr lang="en-ZA" sz="2400" dirty="0"/>
              <a:t>Step 4 Medulla oblongata stimulates breathing muscles (intercostal muscles and diaphragm) and heart</a:t>
            </a:r>
          </a:p>
          <a:p>
            <a:r>
              <a:rPr lang="en-ZA" sz="2400" dirty="0"/>
              <a:t>Step 5 Breathing muscles contract more actively – increases the rate and depth of breathing. The </a:t>
            </a:r>
            <a:r>
              <a:rPr lang="en-ZA" sz="2400" dirty="0" smtClean="0"/>
              <a:t>heart beats </a:t>
            </a:r>
            <a:r>
              <a:rPr lang="en-ZA" sz="2400" dirty="0"/>
              <a:t>faster.</a:t>
            </a:r>
          </a:p>
          <a:p>
            <a:r>
              <a:rPr lang="en-ZA" sz="2400" dirty="0"/>
              <a:t>Step 6 More CO2 is taken to and exhaled from the lungs</a:t>
            </a:r>
          </a:p>
          <a:p>
            <a:r>
              <a:rPr lang="en-ZA" sz="2400" dirty="0"/>
              <a:t>Step 7 The CO2 level in the </a:t>
            </a:r>
            <a:r>
              <a:rPr lang="en-ZA" sz="2400" dirty="0" smtClean="0"/>
              <a:t>blood </a:t>
            </a:r>
            <a:r>
              <a:rPr lang="en-ZA" sz="2400" dirty="0"/>
              <a:t>returns to normal</a:t>
            </a:r>
          </a:p>
        </p:txBody>
      </p:sp>
    </p:spTree>
    <p:extLst>
      <p:ext uri="{BB962C8B-B14F-4D97-AF65-F5344CB8AC3E}">
        <p14:creationId xmlns:p14="http://schemas.microsoft.com/office/powerpoint/2010/main" val="48653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The regulation of water balance in the</a:t>
            </a:r>
            <a:br>
              <a:rPr lang="en-ZA" dirty="0"/>
            </a:br>
            <a:r>
              <a:rPr lang="en-ZA" dirty="0"/>
              <a:t>internal environment (osmoregulation)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256" y="1402030"/>
            <a:ext cx="5823048" cy="52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1700808"/>
            <a:ext cx="1296144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5652120" y="1756832"/>
            <a:ext cx="1368152" cy="66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5493648" y="2708920"/>
            <a:ext cx="1670640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1907704" y="4653136"/>
            <a:ext cx="1512168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1926392" y="5661248"/>
            <a:ext cx="1512168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5580112" y="4627592"/>
            <a:ext cx="1512168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5580112" y="5584304"/>
            <a:ext cx="1512168" cy="6530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320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The regulation of salt balance in the </a:t>
            </a:r>
            <a:r>
              <a:rPr lang="en-ZA" dirty="0" smtClean="0"/>
              <a:t>internal environment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724" y="1412776"/>
            <a:ext cx="5596552" cy="545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79712" y="2636912"/>
            <a:ext cx="144016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ectangle 5"/>
          <p:cNvSpPr/>
          <p:nvPr/>
        </p:nvSpPr>
        <p:spPr>
          <a:xfrm>
            <a:off x="1979712" y="1628799"/>
            <a:ext cx="1440160" cy="5760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5789775" y="1658679"/>
            <a:ext cx="144016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5796136" y="2636912"/>
            <a:ext cx="144016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5796136" y="4581128"/>
            <a:ext cx="144016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5789775" y="5589240"/>
            <a:ext cx="1440160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1979712" y="4581128"/>
            <a:ext cx="1440160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979712" y="5562096"/>
            <a:ext cx="1440160" cy="8192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208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/>
              <a:t>Temperature </a:t>
            </a:r>
            <a:r>
              <a:rPr lang="en-ZA" b="1" dirty="0" smtClean="0"/>
              <a:t>regulation </a:t>
            </a:r>
            <a:r>
              <a:rPr lang="en-ZA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Keeping body temperature as close to 37 </a:t>
            </a:r>
            <a:r>
              <a:rPr lang="en-ZA" dirty="0" smtClean="0">
                <a:latin typeface="Times New Roman"/>
                <a:cs typeface="Times New Roman"/>
              </a:rPr>
              <a:t>̊</a:t>
            </a:r>
            <a:r>
              <a:rPr lang="en-ZA" dirty="0" smtClean="0"/>
              <a:t>C as possible to enable the body to function normally.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smtClean="0"/>
              <a:t>Control centre= hypothalamus</a:t>
            </a:r>
          </a:p>
          <a:p>
            <a:pPr marL="0" indent="0">
              <a:buNone/>
            </a:pPr>
            <a:r>
              <a:rPr lang="en-ZA" dirty="0" smtClean="0"/>
              <a:t>Target organ= skin (sweat glands and blood vessels)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46234"/>
            <a:ext cx="22860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3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Skin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endParaRPr lang="en-ZA"/>
          </a:p>
        </p:txBody>
      </p:sp>
      <p:pic>
        <p:nvPicPr>
          <p:cNvPr id="4" name="Picture 4" descr="1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268760"/>
            <a:ext cx="7448550" cy="5500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4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107402"/>
              </p:ext>
            </p:extLst>
          </p:nvPr>
        </p:nvGraphicFramePr>
        <p:xfrm>
          <a:off x="251520" y="476672"/>
          <a:ext cx="8974695" cy="576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565"/>
                <a:gridCol w="2991565"/>
                <a:gridCol w="2991565"/>
              </a:tblGrid>
              <a:tr h="955554">
                <a:tc>
                  <a:txBody>
                    <a:bodyPr/>
                    <a:lstStyle/>
                    <a:p>
                      <a:pPr algn="ctr"/>
                      <a:endParaRPr lang="en-ZA" sz="32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200" dirty="0" smtClean="0">
                          <a:solidFill>
                            <a:srgbClr val="FF0000"/>
                          </a:solidFill>
                        </a:rPr>
                        <a:t>Hot day</a:t>
                      </a:r>
                      <a:endParaRPr lang="en-ZA" sz="3200" dirty="0">
                        <a:solidFill>
                          <a:srgbClr val="FF0000"/>
                        </a:solidFill>
                      </a:endParaRPr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3200" dirty="0" smtClean="0">
                          <a:solidFill>
                            <a:srgbClr val="00B0F0"/>
                          </a:solidFill>
                        </a:rPr>
                        <a:t>Cold day</a:t>
                      </a:r>
                      <a:endParaRPr lang="en-ZA" sz="3200" dirty="0">
                        <a:solidFill>
                          <a:srgbClr val="00B0F0"/>
                        </a:solidFill>
                      </a:endParaRPr>
                    </a:p>
                  </a:txBody>
                  <a:tcPr marL="99719" marR="99719" marT="49859" marB="49859"/>
                </a:tc>
              </a:tr>
              <a:tr h="764999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Control centre </a:t>
                      </a:r>
                      <a:r>
                        <a:rPr lang="en-ZA" sz="2000" dirty="0" smtClean="0"/>
                        <a:t>stimulated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Hypothalamus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Hypothalamus</a:t>
                      </a:r>
                    </a:p>
                    <a:p>
                      <a:endParaRPr lang="en-ZA" sz="2000" dirty="0"/>
                    </a:p>
                  </a:txBody>
                  <a:tcPr marL="99719" marR="99719" marT="49859" marB="49859"/>
                </a:tc>
              </a:tr>
              <a:tr h="436272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Target organ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Skin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skin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</a:tr>
              <a:tr h="764999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Blood vessels to surface</a:t>
                      </a:r>
                      <a:r>
                        <a:rPr lang="en-ZA" sz="2000" baseline="0" dirty="0" smtClean="0"/>
                        <a:t> of skin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Dilate (vasodilation)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Constrict (vasoconstriction)</a:t>
                      </a:r>
                    </a:p>
                  </a:txBody>
                  <a:tcPr marL="99719" marR="99719" marT="49859" marB="49859"/>
                </a:tc>
              </a:tr>
              <a:tr h="764999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Blood flow</a:t>
                      </a:r>
                      <a:r>
                        <a:rPr lang="en-ZA" sz="2000" baseline="0" dirty="0" smtClean="0"/>
                        <a:t> to surface of skin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More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Less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</a:tr>
              <a:tr h="436272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Heat loss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More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Less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</a:tr>
              <a:tr h="436272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Blood to sweat</a:t>
                      </a:r>
                      <a:r>
                        <a:rPr lang="en-ZA" sz="2000" baseline="0" dirty="0" smtClean="0"/>
                        <a:t> glands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More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Less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</a:tr>
              <a:tr h="764999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Amount</a:t>
                      </a:r>
                      <a:r>
                        <a:rPr lang="en-ZA" sz="2000" baseline="0" dirty="0" smtClean="0"/>
                        <a:t> of s</a:t>
                      </a:r>
                      <a:r>
                        <a:rPr lang="en-ZA" sz="2000" dirty="0" smtClean="0"/>
                        <a:t>weat released</a:t>
                      </a:r>
                      <a:r>
                        <a:rPr lang="en-ZA" sz="2000" baseline="0" dirty="0" smtClean="0"/>
                        <a:t> and evaporated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More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Less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</a:tr>
              <a:tr h="436272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Cooling</a:t>
                      </a:r>
                      <a:r>
                        <a:rPr lang="en-ZA" sz="2000" baseline="0" dirty="0" smtClean="0"/>
                        <a:t> of skin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More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Less</a:t>
                      </a:r>
                      <a:endParaRPr lang="en-ZA" sz="2000" dirty="0"/>
                    </a:p>
                  </a:txBody>
                  <a:tcPr marL="99719" marR="99719" marT="49859" marB="49859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03848" y="1556792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6164560" y="1561768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3135765" y="2146216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6164560" y="2146216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3131840" y="2780928"/>
            <a:ext cx="2808312" cy="639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6092552" y="2780928"/>
            <a:ext cx="2808312" cy="644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3131840" y="3573016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6164560" y="3540937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3203848" y="4140696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6164560" y="4145672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3203848" y="4725144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Rectangle 16"/>
          <p:cNvSpPr/>
          <p:nvPr/>
        </p:nvSpPr>
        <p:spPr>
          <a:xfrm>
            <a:off x="6164560" y="4730120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/>
          <p:cNvSpPr/>
          <p:nvPr/>
        </p:nvSpPr>
        <p:spPr>
          <a:xfrm>
            <a:off x="3163652" y="5144656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Rectangle 18"/>
          <p:cNvSpPr/>
          <p:nvPr/>
        </p:nvSpPr>
        <p:spPr>
          <a:xfrm>
            <a:off x="6124364" y="5149632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0" name="Rectangle 19"/>
          <p:cNvSpPr/>
          <p:nvPr/>
        </p:nvSpPr>
        <p:spPr>
          <a:xfrm>
            <a:off x="3163652" y="5729104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ectangle 20"/>
          <p:cNvSpPr/>
          <p:nvPr/>
        </p:nvSpPr>
        <p:spPr>
          <a:xfrm>
            <a:off x="6124364" y="5734080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954" y="1773882"/>
            <a:ext cx="46101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47" y="188640"/>
            <a:ext cx="862310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ight Arrow 21"/>
          <p:cNvSpPr/>
          <p:nvPr/>
        </p:nvSpPr>
        <p:spPr>
          <a:xfrm>
            <a:off x="3131840" y="2578264"/>
            <a:ext cx="1800200" cy="1783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Left Arrow 22"/>
          <p:cNvSpPr/>
          <p:nvPr/>
        </p:nvSpPr>
        <p:spPr>
          <a:xfrm>
            <a:off x="2843808" y="2780928"/>
            <a:ext cx="1944216" cy="135976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93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366</Words>
  <Application>Microsoft Office PowerPoint</Application>
  <PresentationFormat>On-screen Show (4:3)</PresentationFormat>
  <Paragraphs>71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Homeostasis </vt:lpstr>
      <vt:lpstr>PowerPoint Presentation</vt:lpstr>
      <vt:lpstr>General sequence of events in a negative feedback mechanism </vt:lpstr>
      <vt:lpstr>The regulation of carbon dioxide levels in the internal environment</vt:lpstr>
      <vt:lpstr>The regulation of water balance in the internal environment (osmoregulation)</vt:lpstr>
      <vt:lpstr>The regulation of salt balance in the internal environment</vt:lpstr>
      <vt:lpstr>Temperature regulation  </vt:lpstr>
      <vt:lpstr>Skin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</dc:title>
  <dc:creator>home</dc:creator>
  <cp:lastModifiedBy>home</cp:lastModifiedBy>
  <cp:revision>8</cp:revision>
  <dcterms:created xsi:type="dcterms:W3CDTF">2015-04-25T04:40:33Z</dcterms:created>
  <dcterms:modified xsi:type="dcterms:W3CDTF">2015-04-26T05:58:48Z</dcterms:modified>
</cp:coreProperties>
</file>