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BBCE-5815-45A4-A866-39655614E424}" type="datetimeFigureOut">
              <a:rPr lang="en-US" smtClean="0"/>
              <a:pPr/>
              <a:t>8/1/2013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70D4E-7068-4611-AED6-1759D445A39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28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D4E-7068-4611-AED6-1759D445A390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8D8420-7601-49A4-8015-E60DAD91401F}" type="datetimeFigureOut">
              <a:rPr lang="en-ZA" smtClean="0"/>
              <a:pPr/>
              <a:t>2013/08/01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64CB241-98E1-453F-A0B6-217CE625BF3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GASEOUS EXCHANGE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1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375226" cy="32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4268220"/>
            <a:ext cx="3941590" cy="25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631532" cy="46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3773892"/>
            <a:ext cx="4132700" cy="31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Volume to surface area ratio </a:t>
            </a:r>
            <a:r>
              <a:rPr lang="en-ZA" dirty="0" err="1" smtClean="0"/>
              <a:t>pg</a:t>
            </a:r>
            <a:r>
              <a:rPr lang="en-ZA" dirty="0" smtClean="0"/>
              <a:t> 208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3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Gaseous exchange system in humans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AIR PASSAGE:</a:t>
            </a:r>
          </a:p>
          <a:p>
            <a:r>
              <a:rPr lang="en-ZA" dirty="0" smtClean="0"/>
              <a:t>Nasal passage (warmed, moistened and cleaned of dust and germs) </a:t>
            </a:r>
            <a:r>
              <a:rPr lang="en-ZA" dirty="0" smtClean="0">
                <a:latin typeface="Calibri"/>
                <a:cs typeface="Calibri"/>
              </a:rPr>
              <a:t>→</a:t>
            </a:r>
            <a:endParaRPr lang="en-ZA" dirty="0" smtClean="0"/>
          </a:p>
          <a:p>
            <a:r>
              <a:rPr lang="en-ZA" dirty="0" smtClean="0">
                <a:latin typeface="Calibri"/>
                <a:cs typeface="Calibri"/>
              </a:rPr>
              <a:t>→ pharynx</a:t>
            </a:r>
          </a:p>
          <a:p>
            <a:r>
              <a:rPr lang="en-ZA" dirty="0" smtClean="0">
                <a:latin typeface="Calibri"/>
                <a:cs typeface="Calibri"/>
              </a:rPr>
              <a:t>→ trachea</a:t>
            </a:r>
            <a:r>
              <a:rPr lang="en-ZA" dirty="0" smtClean="0"/>
              <a:t> (has c-shaped cartilage to keep it open)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73" y="5153025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477476" cy="25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Trachea</a:t>
            </a:r>
            <a:r>
              <a:rPr lang="en-ZA" dirty="0">
                <a:latin typeface="Calibri"/>
                <a:cs typeface="Calibri"/>
              </a:rPr>
              <a:t> </a:t>
            </a:r>
            <a:r>
              <a:rPr lang="en-ZA" dirty="0" smtClean="0">
                <a:latin typeface="Calibri"/>
                <a:cs typeface="Calibri"/>
              </a:rPr>
              <a:t>→ 2 bronchi → bronchioles → alveolus </a:t>
            </a:r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09392" cy="43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547676" cy="36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5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339432" cy="681296"/>
          </a:xfrm>
        </p:spPr>
        <p:txBody>
          <a:bodyPr/>
          <a:lstStyle/>
          <a:p>
            <a:r>
              <a:rPr lang="en-ZA" dirty="0" smtClean="0"/>
              <a:t>Adaptations of air passages see table </a:t>
            </a:r>
            <a:r>
              <a:rPr lang="en-ZA" dirty="0" err="1" smtClean="0"/>
              <a:t>pg</a:t>
            </a:r>
            <a:r>
              <a:rPr lang="en-ZA" dirty="0" smtClean="0"/>
              <a:t> 211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>
              <a:latin typeface="Calibri"/>
              <a:cs typeface="Calibri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64" y="501227"/>
            <a:ext cx="656609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The lungs (</a:t>
            </a:r>
            <a:r>
              <a:rPr lang="en-ZA" dirty="0" err="1" smtClean="0"/>
              <a:t>pg</a:t>
            </a:r>
            <a:r>
              <a:rPr lang="en-ZA" dirty="0" smtClean="0"/>
              <a:t> 213)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10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Internal structure of lung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6" y="1124745"/>
            <a:ext cx="809899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Adaptations (</a:t>
            </a:r>
            <a:r>
              <a:rPr lang="en-ZA" dirty="0" err="1" smtClean="0"/>
              <a:t>pg</a:t>
            </a:r>
            <a:r>
              <a:rPr lang="en-ZA" dirty="0" smtClean="0"/>
              <a:t> 214)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21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ACTIVITy</a:t>
            </a:r>
            <a:r>
              <a:rPr lang="en-ZA" dirty="0" smtClean="0"/>
              <a:t> 2.4.7 </a:t>
            </a:r>
            <a:r>
              <a:rPr lang="en-ZA" dirty="0" err="1" smtClean="0"/>
              <a:t>pg</a:t>
            </a:r>
            <a:r>
              <a:rPr lang="en-ZA" dirty="0" smtClean="0"/>
              <a:t> 220 no 1-3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0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Oxygen is needed for _______________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891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ACTIVITy</a:t>
            </a:r>
            <a:r>
              <a:rPr lang="en-ZA" dirty="0" smtClean="0"/>
              <a:t> 2.4.7 pg 220 no 1-3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43016"/>
          </a:xfrm>
        </p:spPr>
        <p:txBody>
          <a:bodyPr>
            <a:normAutofit/>
          </a:bodyPr>
          <a:lstStyle/>
          <a:p>
            <a:r>
              <a:rPr lang="en-ZA" dirty="0" smtClean="0"/>
              <a:t>1 a) F</a:t>
            </a:r>
          </a:p>
          <a:p>
            <a:r>
              <a:rPr lang="en-ZA" dirty="0" smtClean="0"/>
              <a:t>b) B</a:t>
            </a:r>
          </a:p>
          <a:p>
            <a:r>
              <a:rPr lang="en-ZA" dirty="0" smtClean="0"/>
              <a:t>c) A</a:t>
            </a:r>
          </a:p>
          <a:p>
            <a:r>
              <a:rPr lang="en-ZA" dirty="0" smtClean="0"/>
              <a:t>d) J</a:t>
            </a:r>
          </a:p>
          <a:p>
            <a:r>
              <a:rPr lang="en-ZA" dirty="0" smtClean="0"/>
              <a:t>e) K</a:t>
            </a:r>
          </a:p>
          <a:p>
            <a:r>
              <a:rPr lang="en-ZA" dirty="0" smtClean="0"/>
              <a:t>f) C</a:t>
            </a:r>
          </a:p>
          <a:p>
            <a:r>
              <a:rPr lang="en-ZA" dirty="0" smtClean="0"/>
              <a:t>2 rib cage</a:t>
            </a:r>
          </a:p>
          <a:p>
            <a:r>
              <a:rPr lang="en-ZA" dirty="0" smtClean="0"/>
              <a:t>Fluid of pleural membrane</a:t>
            </a:r>
          </a:p>
          <a:p>
            <a:r>
              <a:rPr lang="en-ZA" dirty="0" smtClean="0"/>
              <a:t>3. C- Rib</a:t>
            </a:r>
          </a:p>
          <a:p>
            <a:r>
              <a:rPr lang="en-ZA" dirty="0" smtClean="0"/>
              <a:t>D- </a:t>
            </a:r>
            <a:r>
              <a:rPr lang="en-ZA" dirty="0" err="1" smtClean="0"/>
              <a:t>intercostal</a:t>
            </a:r>
            <a:r>
              <a:rPr lang="en-ZA" dirty="0" smtClean="0"/>
              <a:t> muscle</a:t>
            </a:r>
          </a:p>
          <a:p>
            <a:r>
              <a:rPr lang="en-ZA" dirty="0" smtClean="0"/>
              <a:t>G- Trachea</a:t>
            </a:r>
          </a:p>
          <a:p>
            <a:r>
              <a:rPr lang="en-ZA" dirty="0" smtClean="0"/>
              <a:t>H- Pulmonary artery </a:t>
            </a:r>
          </a:p>
          <a:p>
            <a:r>
              <a:rPr lang="en-ZA" dirty="0" smtClean="0"/>
              <a:t>I- Pulmonary vein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Breathing </a:t>
            </a:r>
            <a:r>
              <a:rPr lang="en-ZA" dirty="0" err="1" smtClean="0"/>
              <a:t>PRAC</a:t>
            </a:r>
            <a:r>
              <a:rPr lang="en-ZA" dirty="0" smtClean="0"/>
              <a:t> 2.4.4 </a:t>
            </a:r>
            <a:r>
              <a:rPr lang="en-ZA" err="1" smtClean="0"/>
              <a:t>pg</a:t>
            </a:r>
            <a:r>
              <a:rPr lang="en-ZA" smtClean="0"/>
              <a:t> 215-216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72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Breathing see table on </a:t>
            </a:r>
            <a:r>
              <a:rPr lang="en-ZA" dirty="0" err="1" smtClean="0"/>
              <a:t>pg</a:t>
            </a:r>
            <a:r>
              <a:rPr lang="en-ZA" dirty="0" smtClean="0"/>
              <a:t> 217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Inhalation and exhalation difference.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63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2.4.5 </a:t>
            </a:r>
            <a:r>
              <a:rPr lang="en-ZA" dirty="0" err="1" smtClean="0"/>
              <a:t>pg</a:t>
            </a:r>
            <a:r>
              <a:rPr lang="en-ZA" dirty="0" smtClean="0"/>
              <a:t> 218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05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TEST FOR co2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Clear lime water turned milky in the presence of CO2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Modification of breathing rate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Can be modified voluntarily within limits . </a:t>
            </a:r>
          </a:p>
          <a:p>
            <a:r>
              <a:rPr lang="en-ZA" dirty="0" smtClean="0"/>
              <a:t>Average of 15 breaths per minute. </a:t>
            </a:r>
          </a:p>
          <a:p>
            <a:r>
              <a:rPr lang="en-ZA" dirty="0" smtClean="0"/>
              <a:t>See flow diagram pg 224- How breathing rate is controlled involuntarily.</a:t>
            </a:r>
          </a:p>
          <a:p>
            <a:r>
              <a:rPr lang="en-ZA" smtClean="0"/>
              <a:t>*Homeostasis </a:t>
            </a:r>
            <a:endParaRPr lang="en-ZA" dirty="0"/>
          </a:p>
        </p:txBody>
      </p:sp>
      <p:sp>
        <p:nvSpPr>
          <p:cNvPr id="4" name="AutoShape 2" descr="data:image/jpeg;base64,/9j/4AAQSkZJRgABAQAAAQABAAD/2wCEAAkGBhQQEBUQEBQUFA8VFRQQFRAQFRQPFBAWFBcVFRQWFxUXHCYeFxkkGRQVHzAgJCcpLCwsFR49NTIqNScrLikBCQoKDgwOGg8PGiwlHyUsKSwsKiwsKSk0MCwsKikpMCwuLCosKSwpKS0qKSwpKSwsLCwpLCksLCwpLCkpLCksLP/AABEIAOAA4QMBIgACEQEDEQH/xAAcAAABBQEBAQAAAAAAAAAAAAAFAAEEBgcDAgj/xABREAACAQMCAwQFBQoJCwQDAAABAgMABBESIQUTMQYiQVEHFDJhcSMkgZGhM0JSYnJzk7PS0xdDU1R0gpSx0RUWJTRjoqOytMHURIOS4YTD8P/EABsBAAIDAQEBAAAAAAAAAAAAAAAFAQMEAgYH/8QANhEAAgEDAgIHBwQBBQEAAAAAAAECAxESBCExUQUTIkFhcZEUMqGxwdHwFVKB4TNTYnLC8ST/2gAMAwEAAhEDEQA/AM+pUqVfSx8KlSpUAKlSpUAKlSpUAKlSxT4oAalT4pYoAalT4pYoAalT4pYouA1Kn00+mouB5pV600tNFwPNKvWmn00XA8Uq96aWmi4HilXvTT6aLgc6WK6aaWmi4HPFKummlRcDzppaa7aKWiuciDlppaa66KfRRkBx00tNdtFLRUZBc5aaWmp3DeFS3MyW9uuuaQ4Vc4AA9p3b71ANyfhjJIB13gnoXtY0Bu2kuJcb4d7eIHyVIyDj8pjS7V9JUtM8Xu+SKKleNPbvMU00+it//gn4Z/Nv+Nc/vK5XXou4aiM/qrtpVm0JLcMzYGcKObuxxgCsP67D9j9Sn2xcjBdFLRWocK7P2d204t+DzBYBIhNzdvAzToqusGhZWI1B173QZFMvD+EC6s7WWwmie8hWZXkmuEWJ2yOSwaQNr1Lp6Ddl86P1yH7H6h7YuRmGin01sdh2W4NPfTWEVuzTW6K8riafQpY40Z5uSw8dsD45FG/4J+G/zY/prn95R+uQ/Y/UPbFyMB00tFb6fRPw3+bn4ie5B/WVSu2Xoka2ja4sWeWNRqe2kOuRVHVonxl8DfQ2SfAk7Gyl01SlK0k14nUdXFuzRnGmlorqoBAI3BGQR4g9K9aKc5Gs4aKfRXbRS0UZAcdFLRXfRS0VGQHHRS0V20U+ijIDhop9FdtFPooyA4aKWiu+iloqMiDhop676KVGQHjRS0V35dPy64yC5H0U+iu/Lp+XRkFyPop9Fd+XT8uoyIuaT6EuFroubo/dDItqp/BRESRgPi0u/wCQvlWoVn3oWHzKf+lv+pt60E14jVScq82+b+YoqO835nM3KgMSy4XZjkYUjfc+HUfXXK6uwuEDJznVzHG7BeYVGTjqSBkZIBwDWS9oEvPU+LwRWbPDLdzuZy+hjnkgcuAIWl9kb7D37VK7b8ZlN/6zBBdSJwwoVMMY5Llt74PIxHSDSgwGIbV4VnKy0dkLK6gmu5LqSy5Ekr3DpbtJI0MrLEpDSPpAUJHnBUHvdcU3azsxFdzmSaeOONrY2aHUFkSd5Y5oJEOQNQMYIHU/ChPaTs9LNeiKFT6lxNYXu3GfkvVMM422BljMcf8AVNDe2HAFne7ikRljk4nwlFdV0YVoYIWaM4xkKzjI6UAW3sx2QWxugyyq5NokThvu00vOklmuG33DNJ/28BVkg4lFI7RpJG0ie0iurMnh3lByPprI72a9E9ykqyi7g4dHavdxITz4TdqXuYsff8hnbA3Do2OlS+HcUtLS+txwuwhliJitDxC3klcxJMyBjMBFpMmSerlsLvpFAGtUjSpUAfPPbDhK23EbqFBiMSCVFGwVZkWUqB4AOzgDyAoRy6tXpEXPFrn4QfqlqvaK9jopt6eF+Q2ovsIj6KXLqRy6fl1ryLLkfl0uXUjl0/LqMwuR9FLl1I5dPy6MwuRuXT8upHLp+XUZhcjcun5dSOXS5dGYXI/LpVJ5dKjMLnPl0/LqRy6fl1xkRcjcun5dSOXT8uozC5G5dLl1J5dPy6jMLmkehofNLj+lv+pt6O9uuKXVraSXNmLc8qOSaT1nmHuouoBFTGWOCNyBQT0P7Wtx/S3/AFNvXm87ewXsXq0tpepaXUjcO9YZI0BkctEy41lwQwYZ0nGk+VeQr/5Zeb+Ypn7z8zjxvjV9ai0jnvbeP1g3Dy3RthiARxiVFRDJg+K75JJHwr1bcd4k8cFpmNLy4a4kW6mhMZitICgWV7fVtMxkXCZwM7gHNLtXxvh0kvLure6uBYaxKVtpJYIRJFgtKSMEaO8COnUVy4ne2aqlrbJxOae2OqOWyWeWW256q4Q3E3d0GN07jkjGnIyKpODvxHj17ZMLaWaOd+ZZSetCFYTyp7oW8qSICVB3GlhjILeK5JDtT2jnjuJreBlXRw24vg5TWySxuFj6nBUjWMEeFNecOsrUpY3XMnfiTNE0ty/NeYxLqUO+QVAzhQgAVm2wTmhU97wyxeeyBuri8nQ28qoLm9uWTSRoEjAgBVkzgHbUDQAE7OekKUzAPfmVfVHmaO5t47YST8vWsdsVRS2khsltjtjOcjQuzXFJDwuC5unBma3Sd3KhBl05mNK4GwOMDyoBa2/D7a3kupXubiOzdrHVdF5uUystswiiACDJYLrC5IzvioF0eFWTRm4NzKkF0OHx+sPLNBZSLGjrhWYKqhHXD4JwvuoA79gu091xCeKWS4blmIyvbw2LwW4ZlwIzdTEl3BfVhNjyzvitHqh2vBrCzuGM0tw7WMMc6tdzM8NpE+tEESjAJxGRkgt03JNGuzvbiG+laGOK5jdYxMDcQNAskbNpV1J8CQcZxnBx0NAGZ9vlzxW5+EH6paBcurH24XPFLn4W/wCpWg3Lr1GjlahEZ0X2ERuXS5dSeXT8utWZZcjculy6k8un5dRmFyNy6XLqVy6XLozC5G5dLl1K5VLlVGYXI3LpcupXLpcqjMLkbl0qk8qlUZhc58un5dSuVS5dcZkXIvLp+XUrl0uXUZhci8un5VSuXS5dGYFu9E9+qtc2p2cut2n4yOiRPj8l4hn84vnQmD0dXjzmRGltZkuLiRLs3SyxxxTXDyEQ2oQ7sjYIZl3JznpQdA6Ok0LcueM6o5ANWM7MrL98jDYr4+4gEXrhnpRTSFvIZYpBsXgRrqFvepQGRR7mUY8z1pFqqElNySumYKtNqV0RuLdjLuS9ubheVJayS20hsZWMa3gigRDzJEBK6XXIQqVbHeHSofEuxl2b6eSKLmcy4W7inuLyWO1hKpEAWtYsNJIrR7Z2IVd/CrI/pOsVGTJKBsMm1uhuSAB9y6kkD6atINYmmuJTaxm/a3shxG8nlnQ2yGOOJbUuHeQPCy3DSR4bTEXmVVy2ruxjI3NWWfhU0l5YXDqMQwXKzHUBpkmWADA8RlH6V7v+3tnBK0LysZEOHEUU1wEP4LNGjAN+LnIzUf8AhKsvw5v7Ld/uqlRk+4LMrnFfR5fSwXUa3Sqkt5JcpaBYxG6vcrKDJMUMgOkZ0jbIA3FT+JdipJX0yRpJBJxVryRNQI9Xa0aA6g2N9XgMncfQV/hKsvw5v7Ld/uqX8JVl+HN/Zbv91RhLkFmVhewN4hnVjHcRR+oC2Ej6GuobOeSYQzHBAbS4TVjB0KT40UituKy3sU+poLESDm2cslvI5XS2SrQx7KCF2LsTnwAok3pLsgNmnJ8ha3WT/wAOqx2k7bS3imC3R7e3buySyELPKp6qiqTygehYnVg7BetdxpTk7JHShJ8EAeMXouby5uE3jeXRGw6MkKLDqB8QWRyD5EVG5dSY7cKAqgBQAAAMAAbAAeVeuVT6n2IKPIYRWKsReXS5deW4guTpWSTBwWjQsoI6jUcAkeQzUm3dZF1LuN/AgjBwQQdwQQQQemKlVot2TBTT2Rx5dPy69RXcTNpWSNm/BV0ZvqBzUjlVPWE3IvLp+XUrl0uXRmFyLy6flVK5dLl1GYXIvLp+VUrl0uXRmFyLy6VS+XSqMwucuVT8uoP+dVr/ACh/RTfsU6dqLUkDm7khRmOUbk4G5THUis/tEP3L1OMkTeXT8upXKp+VVmZNyLy6XLqVyqflVGYXIvLpcqpXKqLxO4MMRZVLyeykYGou7eyMeXifcDUOpYLhLspwpZrk3ExVbSz+UZnIVGnxqXJO2mJCHP4zp+Cal9oe2kl3mK0Lw2vQ3G6TXA8ogd4oz+Ge8fDTsxCxW7vFHFLtDH3ltwdQaQnU00xG0spclvwVJ7o21GTy6xqnnLOp6FChk8pEKCzCKFRQFGwCjYV0EB8vsqt9qrFZLyJHUMOTsGLhQWuIo9RCMpOA58fKiFn2AjYeyn1XH/kVf1srtRXDxOJ6lQeNgryD5fZS5Pu+yhN52BiX72P6rj/yKFxdlYWfl8uMMGlBf5zuFS0ZRp9Y23uH39wqHVqK3Z+Jx7ZHkWvkHy+ylyD5H6qCJ6P4yPZT6rj/AMio83YeJfvY/quf/Iqc6n7fiR7bHkWPk1B4mfYiBI15LEbERpjXg+BJZF+DHyqD2ItlU3ARdK5t3CAswUyW6OwBck4yx6k0S45CUKTgEpGJFk0jJVHCkvjqQpjXOPAk+FVyquVNtGhybhdBLiPFbdLNVCBGQAEjA9yqB9QA+FTeBdh0AMl4uuRm5nq5OqGE6VXBXpI+FGS2Rn2R4kDH2eluHgSSJ4kl1zJJIIz3EXvMYWJJB5iLpdR908CBU8cRuOFd2VddsNlUamQ+QgkOWjY9BBJkE4CP4Ujq1GnZHFCK95lvuODwSJy3hiZOmlo0I+gY2+iqjxDhJtZhFktC4LQsxLMunGuJmO7YyCrHcjOclSTZLTjTtIiTQPCsoblM7q7MVBYpIq/c30gsBlshWyQRivPaq3DWzSffQ/OFP5vJcf1oy6/1qnT1pUprl3ml2auitcqlyqlmKlyq9BmRci8qly6kSlUUu5CooLMx2CgDJJPgMUM/zos/5zB+kX/GuXUSIuTOXS5VRP8AOiz/AJ1B+kX/ABqbYX8U4LQyJIAcExsHAPkcVHWLmGSG5VNUvlU9TmFyXeRW8UjRvNdBlYqTpt8AAbN06EnHn8KBdtINEBVWkZHSzmAlCBlL3OCDoGPvB9tN259JVvZ8VNo1isigxiabU0chMgV9UaqPa0sAW6t0ziiHpQhVCUQBVEVioVQFCgXb4AA6CvJ6jR0KSjKEEnlDe3+5HNGvUnJqUm1Z/JiMW9Ny6lmLeo4vIs45sefLmJn6s16fMm555VOIq58T4isKFsF30l1jXqQvVid9K5IGfMgAFiAS/Zzszz0D3uHlIDGH+JiJ30hPvyOhZs5IOMDasmo10KLUeMnwRy5pAwRUuVRHjvZq0iBZooUVd+YFSEr7+YuCvxyKr73QiBMdwjoAW5dyxzhQSdEwGo4A8VkPvpbT6dpuo6dSLjbvtdfDh6AphDl0/KrxZetSx85bN+XgEqZYxP8AREcA/AsG92dqlW7h11L03G4KkEEhlZTgqwIIIIBBBzTpVU+AKafApvaIY4hB+ZH/AFcFXjhM6gb1Se16YvojlRi315d1iHduoGxqYgAnGBk7kipdvxrHTl/2m2/eV3SnHtXYu1F+sui0cWmU9KrNhj1hvypv1XDq8T8Zz15f9otv3lRIJ9LCbVDhpJwFFzb6h8nYDfv4+8PjtqXzruVSG2/f9GZ7Sbbt3GhWyLooHxUDO1QouPbdU/T2/wC3UG64xnry/wC0Ww//AGV2qkE+ITTatY49h0ybj/8AD/6WKjPG51jiy+kjXF3HbQJFWWNpFJwe7oDZODgZJ2oP2RYxm4VQryl7OGNVYFZHNrHjDjI0YBYsM91Sd60DhvAkiUl8SzOumWVx7YPVApyEi/E6eeSSSrnXVOFhvTTlGxJ4u10dLSNaW4LcpTiS6cl8YUMeUMkjpg9B1xQ2TgMhkSV53mMYkdY5dEcRlwBE2iJAAFy+51EEgjpXrg/CmSRi7yPFEeTapKwk5KaF5hBxkkklAWLMFTGcMam8a4xHaQNcTEiJNOpgNRUM6pnA3OCwO1L5yvLY7pwtHtFc4xwOWGGRkkkZ9VpMJAw5huRMY5mQSZRNcbquPZA2xjNDuIWt5NBKs/rJiEchbnm0to8BGJ1C2Jkk6ezsp8dqKy9s7W7nt7O1mWV5JFmcx5ZUjg+W7x8CWjVcddzn3kO0tw5jaKKNpANLz6dsRKQzIudnkYDGgfe6twSurnFtq50rJOxAhjOkZ64GfjjevfLqTHhgGU5VgGDDoQRkH6Qa9cunWZxcBdqI/mNz/R5/1bV2s7dCpZ2CKrRxjEQlJLR68nvr8MAE177VR/MLr+jz/q2qwdhIgy3CsAVJhyGAIPyS+BpRrqcK1enGaurS/wCpXOTS2K80MZRjHIC6xyyBWtwoPLQvgkSnqB4ZI8cVD4LH85vMDbXb9PzC0Vs+IXMkvE0maMxJBcKAqKp7utE0MACVAVgck4OKgcAXNzefl2/6haqo0KdDVx6tWvGXziXVKUqM8JNPg9vFXCfLp6k8ulTvM5uQb3jVtPOlzNZWj3CY0SvOGZcbrvyd8HcZ6eFB+2vGPWlaUiNSfVIwiS80nTchifZX+U+yi3+Zll/NLb9DH/hXqPsfZqQy2tuGBBBEMYII3BBx1pK9JXnbOrdJp2xtwafPwOlKEd4x3s+/mrHHj3F0tU1MNTsSEjBxqI6kk+ygyMt4ZHUkA5y0Chi4SPv4VLeEYhDE7aQxOPeRgYBOBVw7eSRFkiMaNclSea6hjBESfZztrYqceWlj1AzSkAaTRGFxH3I4zlVbSVMuSAcDHyefe3nWnUTyeJ53pGo6lVUU9uLVvr9u4tXAbAQqIsKNd3EHZV0GQxRNc5/N61UKvkpJyWNXiDiXLwMgEnSMkDUdzgeZwDt7qpaXX3ORm7weKUxg61jVWNtKQ2w/9Tk7fenfYY7s+m6Bk30XbIde+hbmBOQwz7IDpyxjxJ99eS6TU+vUou1o/Hf+kNdK11Zb+DzrcXbvKAwgZUjVtwshRZGkx+FiRVB8MNj2jULtY97Pem0eENwh43MkjRrpjURBhMJ9epZll1ALpGAikE5ysMCWCVpYFWRJNLPEz8pgyqE1I2CCCqoCpx7OQdyKk8V47PPCYZlS3t27kmmQzzTg9Yl0oAoYbHGpiCQAOobaPpLTQ00by7Vt13t9+3izuUJOQC4jYSXlnb2084SNtDc+aNZgjzRFNM65AbeTuS7FXC5yTqBvhMIwxRmkiLIElf2plihhg5p89bRM+fEMD41wmtJLlWjOIonBQ5CvK4YYOB7MfXx1H3Ka7X1jLYtHI80ssRZElExR8LIQgkUqg0lWZSfArq2yAa19GVdQ6f8A9C37vLx/PM0dQ4u5Ve2if6Qt/wAyv/WQVY+HWOvxNAO3YxxC3/Mj/rIKsPDL7TXpNK7xYr1Fus3Pd/w7SPGq3axfOG/Kn/VcO/wqz8R4jqFVi1m+cN+VP+q4d/jV8r9nz+jKNru3ItVtwzK53obxC2KnqaKWvFAFxQ3iV3qNWK9yJY47AH0esBdgtgKeUoz/ACpsYdAH4xTnY+mtPuJ1jUvIyoi7l3IRVHvY7Cs89HlosqXSSKrofU8qwDA/NYiNj7wD9FHeL8Lt4oiAnyzpJHAo1zyayhAMSsTgjIJYYAHUgV52pTyd7jmnPGIY4FPzozc74mOtM7YhBKw4z5r8p8ZTXntRwQXtnNak6eamkMdwrAhkJ92pRXvgl1qj5ZjaF4dMLQvpJTCKyYKEqVKsu4PmPCiNZeDNKV4mcejH0ZScOle5umQzFTFGsZLhFJ7zEkDc4AA8ifOrzxbjCWya3OWIPLiXLSTMBnQiDdj8BtnfArlxLijB+RbgNcEBmLZ5duhzh5MEE5wdKA5YjwALCBFw1YyXJLzMMPPJgyP4422VM9EUBR5Vro6eVZ5S2RiramNBYx3YJsuJzRQxxi1Y6I0TMs0cRJRQuQq68DbxINEeFcaWZjEyNFOBq5blW1qMAsjqcOASAehGRkDIrlc0GvoycMpKyIdaSDcxsOh94wSCPEEjxpt7MnHs8RXHXzUu1wDva2P/AEfd/wBGuP1T1I7N8ZNqHzEziTlsCpUY0oFIOojyr3wu6S+tjrUd4NBPCckK2MSJnqVIOQfFWU+NQ/4OeH/zWP65P2qR6mlUnOMoSs43W6vxt4rkNrqS8CZecUiMcoitXSWSKeEOXTA55Z2z3jsXbP8AdQrsynzm9/Lt/wBQtSf4OeH/AM1j+uT9uifCez0ForLbRLGrEMwXUdRAwD3ifCq6dKqqqqVJp2TWytxt4vkdNt8fnc68ulUrl0q25gc+XQy77R2sTMklxErrsy6wWU+RAyQfca69rJHS0kaNijZjBdfaVGkRJCp8GCM2/h18Kz50MUVxDEuFIik0rsFBDJIf+CMn8aseo1TpJWV+Hh3pGilQdSLlfgcu1vEbea4a5gCOI48mZdWZHK+z3ugVAgwAN3PXaqzw2dVGp92iJJ0khvAsxAPQnffbFebgAcw57zvFFpJO+NLuQCfwdI+in4ezdUYE5yNW22TlSRv9Pu6UZZbnlNRtXm2++3p+Mu3CHRYykkiyW0hEQHdXlJcMysTKCcjJYA7dAM+IL2NoswKzjVcRD1WbPszqO8jOh7rq6sJBkbF2x40L4QyR6pnJC6PlB7SlUBOcYzsC3TqPPaj0tjMWNwiZnRmjZMqqXlvqZogrZ7sqBti2N9YOzBgp6Q07r0+x7y4fb+fnYZaSpbjwBXaLtglkHZxlE0xKi+1LKyCTSD0RFQqSfHVt03o0npgcNrS3QyYxrldm0g9QqrjQPpJPiTV+k4ZBfCYE6o5AFlgdQHhlVQivhhqhkCgDBGDgY8dUSz7K2tsctZK7D+OiU3APv5TsWQ+5Qw9/lj6KnpKLcaitU8du7fjw3/O5NYZN7SSIvZHtbeX0bScsKwYKgit3dWGMljLLOiDfbAJPuq0QLLNMsN+ZAT30jHK5M3Lw2lmUasgDVoJAIB3YAivPDe0SvK0dvFNJLDo1xrEY+XrGUzzSgGQDjfwo4kE1xOk86CJI9RSLUryMzI0epihKqArvsCxJYZxjB9NGSauiyq0l71wH2q7GSXk8c8csaaI2hKTRNMHy4kB2dSCGUH6KHL6PrkdJ7b+zz/v60Hl0+irFUa4GNxT4mfN6P7k9Z7b+zz/v6Yej24wBzrTYs21tKDlggbvc/JyIo+p+9FaFop+XR1suZGEeRnw7A3I/j7b+zz/v68t6Pbk/x9t+gn/f1oein0UddLmGEeRV+yHZZ7Lnc2RJDK8bfJRmFY1jQRqoXUfvQPqofEWbmSzs0QzyridCebI2rAs7XTlljViFLL3nbOO9kreNFVnh0Mb384BOmAho4T7KyTBjcTJtv3y0fiFYS9NZFVyldFkONiBbMbCZHMcdvbXUkduLUM0kwkIbRMdOV1nuq6jO2kliRVj4lesmmOIA3EmQgbdVAxrkfG+hcjPmWUDdhQPh8KR3M8973ryIGRHOSqWzDYW6H2cEMjffFgMnDgUe4ZZMoMso+cSYLjrylGSkKnyXJyfvmLHxAHVKl1kt+BFWt1UduL4HK2sFhTSpLEku8j4LyufadiPE4HuAAAwAAI9xRGahtxTmCsI5u+4LuaFXNFbmhNzWyBkmP2bvuTeKPvJ/kH/K3MLfHVlP/dHlWh6KyS8zjuHDjDIfJ1IZD9DAH6K1rht2s8Mc6ezIiygeWsBsfRnH0Uq6RhhNTXf8xp0fVyg4Pu+Q/LpaKkaKfRSzIZXI3Lp6kaKVRmFyBxfh/Ot5Yf5SKSMfFlIX7cVlVzOWUOP42CRT8SqTD7Ek+utpC4rH+Kj1dmONre5cBRt3BK0YH6J6xapZR2/PxoY6GV1OHhf0/wDSkX1qFYNuHdxud9PybYwD0GwPvrhaXJEndBYDG8YUByepLMRvnwH/ANVL49dk/KMQCZA5ZugznwG564wKiWsYGMO5Hu1Ko9w22HuzWim24XZ5vpNKNW/db6st6XJNs6kFS4EIBIO8rCMdCfF6vHDLLnGRhIeXz2kRoy0csUiAQumd1ZO6wwR0bx2NZbDehru1tge6sguZDknAjBZQSfhn6q1PstDIxDsFjJyJcJG3rBB7rq6tqHdGO8DsegIzUSjY4obRQU4h2diuCHdPlQMLPGWimUeQkQhse45HuqA3ZqZdku3x4c6GGU//ACUJn6autvagihvG7hbeJ5n2SNGkPwUZx9mPpqqrpITV5xT80mbU5R4Mxn0f9qRDx+5hlcMly7W4l0hA0kTEQnGe7kArjzcVt+ivkEl2m1R6jLqMg0ZLBhlyRjfbBP0V9bdn783NpBcEYaWGKYgdAXRWP2k1snFQSS4cC2LJOioHEOMxW6SSStpjiUuzHGCB1C795skDHXJA6mi2iqj2u4fbtbJ/lGU+oNO/MViY1XvOU76d4YYKB8d81EFkS3YslvIsiLIhDIwDKykMCCMggjY15t51fOnOxxvtnyYeanwPjislm7QRwaxa3vLS1MMVjaDQyXMFwY+YWDjVJ3WbBJyN8Y3rWLCGQMBKc/IxgYbXuC2o+yMZ2291TKFk2GRXuNdvIbXiNvw9/amHebDHls5CwAY2Opsg+WB51atFZZ2p7ZwDi8dqlvb3DTSWYW9yryQHmKhVG0noVJ6jcmtZYY3OwG5J2AHmfdXE9kgTBPFbll0xRHE0uQrYzykXHMlIOx0ggAHYs6A7ZrjJwOF41iZAVT2Dlg6k9WEgIcMTuWBBJ60CtuOCSR7j+VxoB6pEueUPics598hHhXe+42wiIiPyzaYo/dJIwjQ/AMwPwU01o6dwheQvqV1OVkQuEcEikuucocqHdkaSWWfTFCwjQAys2OZOjy7dVhX6bg9DuCWixhwnsKVtkz10W6iMZPieYZT9NEXruCsiJNtkOah1xRCah1zWiJnkC7mhNzRW6oTc1rgZJgu4q/8Ao1uNdlo8YppY/gGImX7JsfRWf3NWr0WXoE1xATu6xzqPPRmOT7DD9dZuk4XoZcn/AEXaCeNa3NGg6KWiuumn015jIfnHRSrtppUZBc86ay3txw351cxeE0aTD3F0MR/3oSfprV9NUX0iW+ma3lH3yywk+ZUpIn2CX66rm7xZs0ErV0nwd16mLcQgEeJ2IR3VDuA+rUoK4yRp294HnQqfjOgbsHk8FTZF+J++/wD741bRw1/lMKSkbuC3gFB1Lv8AkMtVO64OouGaQ/JnEgHQHJw2T4AN1/KFW0JxleLd7GDX6WEX1kl57cSV2JJ1y3LldWAgaXZCzkZ1HwGABnw1fRW2dkCqRKFCqvULGxkQDwCsfDHkAPIVk3A9MQURuAoDOyleYXU4y2FIPuHUEHoa0/s1frIoZG1L01DOD8D4/RU1nd3FkamUrovkN5gVX+0NzHcTQ2MoLQysBNpOAAVkMKMQcjXJH4fyfvqaWOnu4zjbOSM+GceFCeIcFLRqkTskvOS4a5wGfXGNQcg7HdUXT0C7DAArhVeZtTMo7K9gLuHi8MgjZoIOIG3M3TPJzIzY8F0DOemTjrX0WkIACgAAAAAbAAbAADoKrHDu2M7Liaxl5isyP6vLbyJlTjKiSRHwdmAI6MNz1otwztNFO/KxJFOQW5FwjQuwHUrnuyAeJQtjO9d1JORcmjEfSj67bcUkVb6ZI5Uku444pZ1WONA+VwGAB+SbYbbiqUZbu7gkY3F1NbRYaTW0kiJkkglWfc9TsK1zt7wxLntNY28wJiltJY3AJUlSLrO43FWFPQnwxQVWOYK2NSi4lAbG4yM71d1mMUSkr7nza6jCyGVtjoU6TleWFxjfYDUMfCjlrxTiEkUk8d5etFEAJJBLNhAen8Zn6ulbqfQfwvSF5UmASw+Wk6nAPj+KKdPQnw0KVEcwVsalFxKA2OmRnepdeNtiEuZ85W2Xk1rO/MQNKHIbUpTVKSrashs5PxNF4+KX8sEk/rV7JbJ3JCZZSne20tmTcHIB2Ptb1u0PoS4YhJWKTJVkPy0nRgVPj5GkvoT4YFKCOYI2CVFxKA2OmRnBodePcCXMz+z46HVXU90gEfCrF2Tn510Hb7lbRvct5aiCkf8AumZvigoN237Dw2N/w60sS8SXcjxya2M4HeiUMFY9e+ehGatXZrgBtrO5DMJGllaAOqlA6K3qy4GSR32lPU+0KdvWU61KyVmJ46WdKpdvYtPCYisEYYYfSHYde+/ff/eZqkvXo14kqpF5Dnobc0Rnobc1fEpmC7qhNzRW5oTc1rgZJgy4qJbcQe3mS4h+6xNrUHYOMEOh9zKSvuyD4CpVxQ6atOCnFxlwZlzcJKS4o33hXEkuYY54jmORQ6nx38CPAg5BHgQalYrP/RBxPVDNbE/cpBKg8kmyT/xFkP8AWrQa8PqKTo1JQfcz1NKoqkFNd42KelSqktFVW9IsGbRZP5OaJz8HJhP2TfZVpoX2os+dZXEYGWaGTT+UFJQ/HUAaFvsd054TUuTTMw4VjmTRnowjlx561Mbfqh9dU/jnDCjsg9pDlCehB6Z9xBwf/qrNDfIksczMFieN1LMQoGdEse59yv8AXTcUtTeFTFGwxn5aUclWHgFU99t/EqB13NJo1Hp9S29otL1/Lj7WUo1E48fsymcNvdB1HBOdIQ6Y2GOoJY4LAkbbbbitB7LXHfZNTORgku6Pp/FCjDDHmw+k1Urzs3PG2sIQwx3lXmo2OmoDy8DsRXWw4k8SussMrlsY0sGUFTld/k5RjwOokbYp0qtOqrxa9TyUtBVoy2V0bFEdq91nEfbrDBuXdMOUIiqAQ4fG7jXcMnXcEoSOmTXmf0lTs2kQtDF+GnKupj8OY0caH3lXHurnDxRcqU+TNYsIwetQO1dmDCzIcSxgzxP4pLGCyH6caT5qzDoaE9lePi5hWSFXWMEoTO6tLqU94MqlsNvnJI6jbBFTuN3B9XlxuxjdVHXLOpVB9LMBVuSSxtuc8Nip9oJtfanhTjo1qzgeQZbo/wDetWqr3fYRJOJWvEeawa1i5CxaQVcYkGS2cg/KfZVpom07WLxUqVKqyRUqVKgDJPTFeCHifCZj0jeWX46GhbH2VbkteTBawE94PAjfjNGplc/SYmNQ/SN2PS9msp3choZ0RYgoKyh5I3k1E9AI4nNFb85mtx/tJG+qCYf3sPrprpfcuZaz3sTq8SV7rxJW8zEKehtzRC4OATQySQMoYdCAw+BGR/fV0CmYNuaE3NFbmhNzWuBjmC7ih01ELih01bImSRZfRdecviITwlikj/rLpkX7Ek+utlrBuxUmniVqR/KlfoaORT/zVvNeV6YjbUX5pfb6D/o6V6FuTf3FSpUqUDEVMRT01AGIpZqycsjKJI6pglSqxyOkWCpByEAGaf8Ayan+0/Szft1GX/U2335c2/x171sCdkrMDHqlt5fcIv2ap6vJvfvPRVtVGhCGUMrpfnBmT/5NQfh/pZv26b1GPzf9NN+3WsnsjZfzS1/QQ/s18y+lS1SLi91HEqpGHXCIAirmNCQABgbk1bT0ym7X+H9mV9Jw/wBJfD7F/NhD5n6Zpf26g8SsIBG2gIZS0YBLmR88xAMFiT4+Fa7wLstaeqwZtrdjyYssYYyWOhdySu5ob277OW8dmZooIUeOWCTXHFGjY5qI24APsM31VyqSi9mH6hCfZ6tK+1/P+DP+w1+0F8Ixnlz5ikX8dQTG/wAQQU94ceQrSuJRpyXM6gwhS7hhkaU75OD5acj3gVjnFI/nDBSAqFZGOrR3yAypqHTfDH3Y86gNOWSboFw6CSB2xlY9eGxjUNz1yMjGN6sjHJJnnNfqYUtRKmt7cfMtPDu191by6oZSFYs/qszNcQou2EAY60wCBlWG+Tg5xWtdlu08d/DzEGiRTolhJDGJsZ6j2lI3DeIPgcgYFfwSRlg3cuRqjbXKAqvsWXSx3Q5DAjfBUjrR7sB2kNveB84jLJayqGDAxtpCyZHULISQfLWNiSKsauLdLqqsZ41XdXs/B3+Xd+b7zSpqeqh6KlSpUAA+NPqubaPy59x/8EEP99z9lRL2TF1bDzFx9YWP/sWqReHVf+5Lbb/3Zd/1C/bUXj3D2kVJIn5c8DNNG5XmKSUdHV0yNSsrkbEEHB8Kc6ZWpIxVX2wnXOSh1ivEHiSTRZyB0V8iWe3zqUH2THJjr512NvfN/wCntl95u5G+wW1X9ZE56uR5m99AOHn5tD+Zi/5FqVxWC9V0idrWPmLI2qNZZyujljbUyDPynXHh0ry8QRQg6KoUfBQAPsFaKbUt0Z6kXHZg66oTc0VuaE3NboGGYMuKHTUQuKHTVriZJE7skf8ASFr+fT+5q3yvn/sz/r9r/SIf+YV9ACvMdNf54+X1Y96M/wAL8/oh6VKlSUZjUqq8nB719BExjKEZxI0gk0TKyMRpGxjMqsnj3N9sjlY8FvhyzJKAwKc0iaWYSqskDBVVgBHiNZVJwSxJz7Vd4rmQZnG/zDV/sHP1qxFbzWDtAFsSgJ0rAygnGcKhAz78Ct4FVR7/ADG3SPCn/wARV8m+lOTPGbw/7Yj6lUf9q+sjXyP6SQf8r3uTn5xL0+Ow+gbfRWvTcWKGfVnBj82h/NR9fyFqN2rtObY3MY3LQSgflaGK/biu/Aj81g/Mxf8AItTmXIwenSqODJPm2c6iTvkyyPtFzm755iHcEL8m6b/Dyr32c4O1y6RD27limsDQ2l2YuWUbHTGrMD8R8Z11w1okDKCXh1W8qjq6wO0WoD8JdBPvBI8qv/oo7JmKCO9m9t4UWFPwI2VSXP4z4HwXHizAdKWwt1XR1WOqd/ck87+Du7eu3xD3aLsFb3pDnVFMFCc2LALKvsq6sCrgeGRkeBFVO79C7OMLeKvUBvVjqAbYjaYAg+Ixj7MajSrlSaNk9PSnLKUVfmeI1IABOSAAT0yfE4r3SpVyXipUqVAACX/Xpvdb2v6y8qSRmoFpMZLq7cjCq8Vsh/CEUYdj9Dzuv9Wp9PdOrU0YKvvMo1lZCzgvGiluY/VprhhFBMQvLAFwirFIHjXEcigYUeyKOtNOskcXr1weYsjKxisztHozkiEbkPkbeBqp9urDiEd2/wDk6PmQ38S28xILLBIoMfNJH3P5IgajkbHPQVRk7UcYCW8ccLh7Z5bNJFhMjO4VUKPqypKqAM4Hvzg1lnCeTsb4VKeKujWrSHVNLI8sk7oxgWSVgdOEjaVVVAsa9/Y6VBym/Snua68Lsmgt443OqQKDI/XXI2XlbPjl2Y/TXG5prRjjFIUVpZSbBdzQm5orc0Jua3QMEwZcUPmqfcGh81a4mSRO7JxFuIWijrz1b6EDOfsU1vtYb6PVzxS22zgzMfdiCUZ+sj663OvLdMu9dLwX1H/RqtR/lipUqVJx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25" y="2406090"/>
            <a:ext cx="3185468" cy="31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0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Gaseous exchange and transport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AT LUNGS</a:t>
            </a:r>
          </a:p>
          <a:p>
            <a:r>
              <a:rPr lang="en-ZA" dirty="0" smtClean="0"/>
              <a:t>O2 moves from lungs to  capillaries and CO2 moves from the capillaries to the lung by DIFFUSION.</a:t>
            </a:r>
          </a:p>
          <a:p>
            <a:r>
              <a:rPr lang="en-ZA" dirty="0" smtClean="0"/>
              <a:t>OXYGEN TRANSPORT</a:t>
            </a:r>
          </a:p>
          <a:p>
            <a:r>
              <a:rPr lang="en-ZA" dirty="0" smtClean="0"/>
              <a:t>Oxygen + haemoglobin (RBC) = </a:t>
            </a:r>
            <a:r>
              <a:rPr lang="en-ZA" dirty="0" err="1" smtClean="0"/>
              <a:t>oxyhaemoglobin</a:t>
            </a:r>
            <a:endParaRPr lang="en-ZA" dirty="0" smtClean="0"/>
          </a:p>
          <a:p>
            <a:r>
              <a:rPr lang="en-ZA" dirty="0" smtClean="0"/>
              <a:t>Some also dissolved in plasma. </a:t>
            </a:r>
          </a:p>
          <a:p>
            <a:r>
              <a:rPr lang="en-ZA" dirty="0" smtClean="0">
                <a:latin typeface="Calibri"/>
                <a:cs typeface="Calibri"/>
              </a:rPr>
              <a:t>→ left  side of heart → aorta → all cells of the body.  </a:t>
            </a:r>
            <a:endParaRPr lang="en-ZA" dirty="0"/>
          </a:p>
        </p:txBody>
      </p:sp>
      <p:pic>
        <p:nvPicPr>
          <p:cNvPr id="1026" name="Picture 2" descr="http://t3.gstatic.com/images?q=tbn:ANd9GcRCH-k5M7T9PQdY71N0DiWjeAvTdbshj18LLqFR6UtMfNz5Ri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50" y="2286422"/>
            <a:ext cx="390353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AT THE TISSUES:</a:t>
            </a:r>
          </a:p>
          <a:p>
            <a:r>
              <a:rPr lang="en-ZA" dirty="0" smtClean="0"/>
              <a:t>O</a:t>
            </a:r>
            <a:r>
              <a:rPr lang="en-ZA" sz="1100" dirty="0" smtClean="0"/>
              <a:t>2 </a:t>
            </a:r>
            <a:r>
              <a:rPr lang="en-ZA" dirty="0" smtClean="0"/>
              <a:t>moves from the capillaries to the </a:t>
            </a:r>
            <a:r>
              <a:rPr lang="en-ZA" dirty="0"/>
              <a:t>tissues </a:t>
            </a:r>
            <a:r>
              <a:rPr lang="en-ZA" dirty="0" smtClean="0"/>
              <a:t>and CO</a:t>
            </a:r>
            <a:r>
              <a:rPr lang="en-ZA" sz="1100" dirty="0" smtClean="0"/>
              <a:t>2</a:t>
            </a:r>
            <a:r>
              <a:rPr lang="en-ZA" dirty="0" smtClean="0"/>
              <a:t> from the tissues to the capillaries by DIFFUSION.</a:t>
            </a:r>
          </a:p>
          <a:p>
            <a:r>
              <a:rPr lang="en-ZA" dirty="0" smtClean="0"/>
              <a:t>TRANSPORT OF CO</a:t>
            </a:r>
            <a:r>
              <a:rPr lang="en-ZA" sz="1100" dirty="0" smtClean="0"/>
              <a:t>2</a:t>
            </a:r>
          </a:p>
          <a:p>
            <a:r>
              <a:rPr lang="en-ZA" dirty="0" smtClean="0"/>
              <a:t>Mostly: CO2 + H2O (plasma) = carbonic acid </a:t>
            </a:r>
            <a:r>
              <a:rPr lang="en-ZA" dirty="0" smtClean="0">
                <a:latin typeface="Calibri"/>
                <a:cs typeface="Calibri"/>
              </a:rPr>
              <a:t>→ bicarbonate ions</a:t>
            </a:r>
          </a:p>
          <a:p>
            <a:r>
              <a:rPr lang="en-ZA" dirty="0" smtClean="0">
                <a:latin typeface="Calibri"/>
                <a:cs typeface="Calibri"/>
              </a:rPr>
              <a:t>Some dissolves in blood plasma</a:t>
            </a:r>
          </a:p>
          <a:p>
            <a:r>
              <a:rPr lang="en-ZA" dirty="0" smtClean="0">
                <a:latin typeface="Calibri"/>
                <a:cs typeface="Calibri"/>
              </a:rPr>
              <a:t>Some CO2 + haemoglobin = </a:t>
            </a:r>
            <a:r>
              <a:rPr lang="en-ZA" dirty="0" err="1" smtClean="0">
                <a:latin typeface="Calibri"/>
                <a:cs typeface="Calibri"/>
              </a:rPr>
              <a:t>carbhaemoglobin</a:t>
            </a:r>
            <a:endParaRPr lang="en-ZA" dirty="0" smtClean="0">
              <a:latin typeface="Calibri"/>
              <a:cs typeface="Calibri"/>
            </a:endParaRPr>
          </a:p>
          <a:p>
            <a:r>
              <a:rPr lang="en-ZA" dirty="0" smtClean="0">
                <a:latin typeface="Calibri"/>
                <a:cs typeface="Calibri"/>
              </a:rPr>
              <a:t>→ Right of heart → lungs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….Gaseous exchange and transport	</a:t>
            </a:r>
            <a:endParaRPr lang="en-ZA" dirty="0"/>
          </a:p>
        </p:txBody>
      </p:sp>
      <p:pic>
        <p:nvPicPr>
          <p:cNvPr id="2050" name="Picture 2" descr="http://t0.gstatic.com/images?q=tbn:ANd9GcSVzKX_2311DlOohLn1x04CdFCUVVJoMEk82H0vIIJMCRHhpYNS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62426" cy="31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Activity 2.4.9 </a:t>
            </a:r>
            <a:r>
              <a:rPr lang="en-ZA" dirty="0" err="1" smtClean="0"/>
              <a:t>pg</a:t>
            </a:r>
            <a:r>
              <a:rPr lang="en-ZA" dirty="0" smtClean="0"/>
              <a:t> 227-228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668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n-ZA" dirty="0" smtClean="0"/>
              <a:t>Availability of O</a:t>
            </a:r>
            <a:r>
              <a:rPr lang="en-ZA" sz="1800" dirty="0" smtClean="0"/>
              <a:t>2</a:t>
            </a:r>
            <a:r>
              <a:rPr lang="en-ZA" dirty="0" smtClean="0"/>
              <a:t> at high altitudes </a:t>
            </a:r>
            <a:r>
              <a:rPr lang="en-ZA" dirty="0" err="1" smtClean="0"/>
              <a:t>pg</a:t>
            </a:r>
            <a:r>
              <a:rPr lang="en-ZA" dirty="0" smtClean="0"/>
              <a:t> 228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Air at high altitudes is less dense and thus has less O</a:t>
            </a:r>
            <a:r>
              <a:rPr lang="en-ZA" sz="1100" dirty="0" smtClean="0"/>
              <a:t>2</a:t>
            </a:r>
            <a:endParaRPr lang="en-ZA" dirty="0" smtClean="0"/>
          </a:p>
          <a:p>
            <a:r>
              <a:rPr lang="en-ZA" dirty="0" smtClean="0"/>
              <a:t>People living high altitudes breath more deeply and quickly, they also have more red blood corpuscles.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86992" cy="24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5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Oxygen is needed for </a:t>
            </a:r>
            <a:r>
              <a:rPr lang="en-ZA" sz="2800" u="sng" dirty="0" smtClean="0"/>
              <a:t>cellular respiration.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3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ACTivity</a:t>
            </a:r>
            <a:r>
              <a:rPr lang="en-ZA" dirty="0" smtClean="0"/>
              <a:t> 2.4.10 </a:t>
            </a:r>
            <a:r>
              <a:rPr lang="en-ZA" dirty="0" err="1" smtClean="0"/>
              <a:t>pg</a:t>
            </a:r>
            <a:r>
              <a:rPr lang="en-ZA" dirty="0" smtClean="0"/>
              <a:t> 229-230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8012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Diseases and allergies of the gas exchange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Allergen- something which causes an allergic reaction</a:t>
            </a:r>
          </a:p>
          <a:p>
            <a:r>
              <a:rPr lang="en-ZA" dirty="0" smtClean="0"/>
              <a:t>Disease- normal functioning is disturbed.</a:t>
            </a:r>
          </a:p>
          <a:p>
            <a:r>
              <a:rPr lang="en-ZA" dirty="0" smtClean="0"/>
              <a:t>SEE TABLE PG 231</a:t>
            </a:r>
          </a:p>
        </p:txBody>
      </p:sp>
    </p:spTree>
    <p:extLst>
      <p:ext uri="{BB962C8B-B14F-4D97-AF65-F5344CB8AC3E}">
        <p14:creationId xmlns:p14="http://schemas.microsoft.com/office/powerpoint/2010/main" val="421100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asthma</a:t>
            </a:r>
            <a:endParaRPr lang="en-ZA" dirty="0"/>
          </a:p>
        </p:txBody>
      </p:sp>
      <p:pic>
        <p:nvPicPr>
          <p:cNvPr id="4" name="Picture 4" descr="https://encrypted-tbn3.gstatic.com/images?q=tbn:ANd9GcRmnTFcYBJz6ArKwIWiX7NRqWnluow001e3JcDI0XgvTv1M0Vx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911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SEhUUExQVFhUXFhUYFxcXFxgYGBgbFxgXFxgWGBcYHCggGh0mHRgaIjIhJSkrLi4uGh8zODMsNygtLisBCgoKDg0OGxAQGy0kICQsLywsMCwsLCwsLDQsLCwsLCwsLCwsLCwsLCwsLCwsLCwsLCwsLCwsNCwsLCwsLCwsLP/AABEIALcBFAMBIgACEQEDEQH/xAAbAAACAwEBAQAAAAAAAAAAAAAABQMEBgIBB//EAEYQAAIBAgMFBQQGCAUDBAMAAAECEQADBBIhBTFBUWEGEyJxgTKRobEjQlJiwdEUM3KCkrLh8BVTs8LxB0PTk6LS4iQ0c//EABoBAAMBAQEBAAAAAAAAAAAAAAACAwQBBQb/xAArEQACAgEEAQQBAwUBAAAAAAAAAQIRAxIhMUEEEyJRYUIUMoFxkaHR8CP/2gAMAwEAAhEDEQA/APt9FFFROhRRWQ/6ndpr2Aw1s4ZA9+/eSxbzDwhnDGTqJOkAE8Z4V1IDX14zRWD7CdpsTcxd/A4pkvm3bS7axNpQqXEaAZCkqDJgR9luVa3agzFVBIO8x9n+p3eRrktjsVbosvi1HGu7d4NupHi7SqhganSSTOpmu8HiIpNZR4x7RNUUxgqVMSDTakJoZZoqHva97yizmlktFZDtz2rbBYdTbUG7dv27CFgSiG5rncAiQBOkiSKXdnu1t+1dxGHxjd+bOFbFLdS0LTFVZla2yZis+HQyJ401bWcPoFFZjD9usK4Md6GAclTbbMAhcNI4RkY+nMEV3hO2+Fu3LdpDcL3NwKFY1Akk6DeDHKigNJRWYubcvlrgXuly3LiBWtsxhGIknvF1IhhpuYHWpsP2kgxdTT7VuW96EZv4c1LaLehOro0NFR4e+rqGRgyncQZFZb/qN2hvYS1YTDBBdxOISwty4JS3mk5iOJ00HnviKaiJraK+X9iu3mJP6ZaxQN5sLYF9bptNh2dcubJctsPCxnQgQQDvrS4bt3YYqhVu8Z8oVCrhpvGwro5K5kLbmgCKKA1dFZHCf9QMO62yUuqX7qBCx9KWUQxYTDIwiJ0kCK7v9u7Fu9ctOjjLdS2jCCLpaVcrMaI6lG3wY5iigNXRWPwfb606qWsXgzZMqr3bzmQPvDwI3Ef2GvZ3tRYxrXFs5ptrZdswA0vKWTcTr4SCOEUUA3vYhUjOyrJgZiBJ5Cd5qSkfaJhmRW1BV5HmUAPuzUm2Ttv9HOV83dSQRBPdkcVA1yk6ZRMaRxpbRdYHKGpG1oqLC4lLih7bBlO4gyP+elS10gFFFFABRRRQAUUUUAFFFFABVLbOybOLtNZvoLltt6mRu3EEaqRwI1q7RXQEvZjsrhdnoyYW0EDEFiSWZomMzMSYEmBuEnma5GMDlmAaCd+VogaATHmf3jTtmAEnQDUnlWX/AEg5guZlAWVgAj2oAYbwIjQDieVSysvgjdku05yyOEH04/A1RW//AH5k/lTa9u1ikWOt922nskGOkmR7iPc3Spoqy7bv1ZtYiKSW7n/B/v8AvWpLeMExXQo0S4ipEvUiW/Vu3fjXoTQmK0T3tmWsUL1jEILlp1WVM7w9ySCNQR4dQZFc7D7I4fAW7owVsJcuKZd2ZyzAEJmZiTlB4DrU2w7ua7c+6P52P/xNO6tF7Gea3MYNg7TVITHW8yqFVmtBg/i9q4GBIOUn2WEtBM61d2Ns/HpiJxF+3cs+M+G2ituRbaaKDv7xmPRANJFOrG1LTvkVwWlhGupX2gCRBIg7uRq5TWK01yI9v7OJ+mtglgIuKN7qNxX766kcwSvERkcXiHB8IVgQGBVWIKn2WBB3EfjX0qsttnBGy8pGS4TlBMBbhlin7LxPRgftUkkbPGzV7WZ7ZvaY4d5ZGAY+NfqtwzCYh+vHceBG0v2cNtHDlHC3bL6EEEEEa+asPQ1icZizxQMvEEZSDuIIM8ak7ObUt2b6lWyI0LcRtBB0Vxw0aPIFq5GVbFc+FTWpcmpwfZy3g8Let4JMtx1chic7s8HKXe5OaDuzaUkwuM2rlyCxbLpbUl7qrLMwuFU+jZbcgos5CwHeqJOUk7oUVSzzjA322jeZg2DsHuLwNssiQ5W3Kuha5p4m1IiNACTmi6cVtaGb9Gw+mbKpjMfAhUk99CnOWldYy6MZDVsaKLAp7OZjatm8qJdKKXURCsQMwGp0nrVlSo3ZR7qxvaKyUxLkR9IFfUAjQBD7soPPxCocKQYYhYPhIgRPMe/574mkcjZDxdUU7GnaC59OBxNtSvJoZ82U7iRKyOopY6qR9IitwOZQT5EjWphbVrYsuqwhJWB4hqYIPLXh5edW3bZXyMSdCUbiY3oedTctzVhpR0S6PbDLhmmwxthgDBJdG1IhlY8CN4IMca1GxttC94WGW4BMTIYfaQ8tRIOo8oJyOPsyo0Iygg6agTmzDmNSD/ZFPAY7XwnLdTxDiJX6w5jeCOTGmUjmXBGafyfT6Kq7MxovWw4EHUMu/Kw0Injrx4iDVqqHlNNOmFFFFABRRRQAUUUUAFFFFACzHXM5yj2QdepB/D5/s1GLQEMsQVFR7RwzLcDWnIJksjapvmRxUkn56aGvMMCEAbeCd3Uk6dNahJ77muCWlUeX3j/gn8KWXkkkHVdw0iNZMe+reMduB95j8aX3rrSA286jURppvHOg0QhaJbOzsqs58TkSqn2QdAs+p3bqj2yZQQzNuZSSSwgwd+oIhpH3RV3CNnt792jCNSBET5fOd1eJazNJ3CfXefxOvU79DSS5J1WzFVppqW7d0jnp79P6+lQ4X2QfP3SfwrvDYZr1wIukzJ+yu4t5gGPNqdE3saPszZi2z/bbTyXT+bMfI04pUds4ay/cG4qMndpkMjLmR3TWIAyWnM7vCamxO28PbVma/bAQeLxgkeHNGUGScokACTV0qMrduzObRTub1xTIRm7xcu8SZ7xNPbV82nLKDvFM8N2hy+G+pmAVe2rOtwHcwUAlZHmNDrpFWdrYZMVZbumVnXNkZSDDgeySOB3EdeBANY/YuI7233baOGbJOkH2jbPKdY5FfSldo2QUcsfd1z/s1GJ7ToAe7R3PM+BZ3wS3iHoprO7Wx1y+ZeAFnKi+yARGaSJY7xOkTEca8c8eejdDzioXHvFTcmzXi8eEN0S27CXxmecyjxaxI3C558G8gap47Ya65Sw8/FXdm6UYMu8fHmD51fxN4CColWXMvpoyea/KKOUNJaX9HvY3alyzcXDXTKNpbM6A8FB+yd0cDEb6122FvG39AQLme3BYSsB1zg9CsjTXlrWA/SUbTNlYEEToQQZBHCQRu9K32ydoi8k6BxAdfsnpzU7weI9apBmHy8VPUuxFhsVtM6Pbs21AtSzw51gXActwDwyTMaxEa162M2ppFiwQQZJOUg5WMZQ5B1UKDmE5wdIIqDtffs3L1u3cu3reXvFm2uYFmRTlgeItlZdAD7dJLi4NmZRjcSgKLEhsiwE1CkSGnPck/bZtQBVDGPcRhcXeDPftqDbVCiJBzA5u9UHMSSRkMQIZQBPtGhgbqZAO8HHViATqddd4IO+tD2UdRYYh3uAXH8TK0kGDbCgjMVFsooMaxm4zSHtDhwt5igKi4C6nKyw2gcEEbpKmebHpU5rs2+Ll/B/wWgJ0MHkR858q4uLm8MwwgqeR1g+R1B9edL9n4wMsQ2mo0YxqMyyBzKkeZq814Sp13EHwt6HdzgVOStGqVNWRYW7MySpU6jip5zy61V2rscPD27YLQScnhMjc0A8dRMHd1q3tFcpW+o6OI3jy93wqS4wAkcACDzBriew8XrSaI+zHaJbTlL4a33hBlgQAQMpJkDQgL4umsVuhXz3FYkFmRxIzNEjeRoT76cdmtp5Cthj4DpbJ+qdT3ZPLQ5fdyqsX0Y/IwN+9GqooopjCFFFFABRRRQAUUUUAKNuhgUdZESpIEjWMoYcpnXgfOuEY5RmiY1jdPOKaYy3mtuo1JUiOcjdSoXgehG8HQjoRwqM1Ts04pXGvg4aqmJwoYGBr8+h/Orhcf3NctTJp7Fk2naKOx4YGRPHXnJmZ47qaOuhA4g/Gk+yLwNx43Z2j94n/AOI99OwKmNm2kzLD2VHT+vyrTdmMLltl+LnT9ldB7zJ8iKpYnZVtiCc48YkByB4zlby0Y7q0lu2FAUCAAAANwA0AqkF2Zcr2oRbY2fgu+zX1He3UuAGbgLKqrnHhMCFURx3xvNVGwOzCrv3luGRVdv0l9UAZAGbvNxg+eXWYrvtRcsrdTvcJcvsV8NxFLZAuYsMw1TTfHtZgNap7I2XhsX3pfBd34EtiS6s6qAAuaRIHdrB5eZqxA0Gy9m4ZLZSyqZM+YgHMA2VRxJjw5dOUVm+2GxhYnE2PCCQLijcCT4bi/ZObLPnPOdLs3C9wrKlpvE73G1TVnMncfTyAqbFqbiMjWpDAqQzDLB0MwSfdStWPjnolZkbrh1F0cQA4HMiQ0cjv8+pqow+FWBhv0O4bdw5lgLmOk22kg9CpUzHKeVc4iyUYqd4+I4GpSR6+Gd7f2KbrUmGhg1ltzeyT9V4gbuB3HzoIqK4tKti0laoXYzBkTB0kjKwJII0K5ude7F23cwt1W9pQCpWd6ngD0OondruBNNcThzfUOsZpAuTziFflqND186T43Zl0fVBHTfXeN0QrUqZrbmOe/iFexhFuW2ZPpnEx4YYkH2SpgGIP0cHSKL9m8l27GBs3VzfRRbVdFgBc2usCZOmgXiKT9htuCxdNq4SEuEDX6r6AE+eik9F4Sa3G2MTdtgNbAYAOSuQsxyqzAKQ4AkgDUcatGVo8vNjeOVFTs1euHMr4dcOIzZFiAxe4pMrocwQMOIBE76t7d2f31vwxnU5kncTBBUnkQSPceFIsP2tvXFL28KWthkWVLEySc49jWAI6NzBmp17UXsqMcFehmC6SSPZLMQVHh8UKeJBmK60TjJxdoR7LTLecRGYTlIghwy51I5iAfU0z7sRB4T5ia8x1s4iw2Je0bVxG1Hi8VsBZLhlElQzaxplgEjUqlush0Zp3iSSNN/hmDvFSao9XFk9SNob5oBDaqdD67v8An+pqphRANo6ldw+0h3R5fgKtuQ0aQGQGOQYSRVW7YLoGWc6DeN/I/H50j2Z1e3f5K+0sCWJYSQxnTQg8xPXlrwqjhbjgZb6OgOguZSFPKW3K0xB5xV7D7WBOW4IP2h7J8wd3n8quIYYjhy4MDvBFd+yulrY1OxsUbtlHPtQQ37SEo3xBq7WK2dtP9HcgSbeZg6DWPEQXQcDxIG/UxO/Z2rgYBlIIIBBGoIOoINWTs8jNjcJfTOqKKKCQUUUUAFFFFABUN/Co/tKCeB4jyI1FTVxevKoliB5nf0HOhgr6FO0MJ3cFTILQQx6E6N6cZ38KpbUxAt255g+cAax13D16Ux2hiDcUqqmJUy2nskNAXfw4x60v2thM9hhxWWHXQhh6gn1ioutWxtxPjUJ9kKyXFLaC4FiNwymcg8gZ9TxmtTwrJYWw6myrKoOYmQfaGQkECJ5e+ta5oexbyd5IhurmkcwR76aYS9nRW4kajkRow9CCKWCurGINt9dUblqQw5DiCNYH2SaISpmXJG1sN6K5t3AwlSCOYMiuqsZgqre2hbVirOARvGpiROsdCPfXeMvlQMurscqDmTxPQCSegNdYWwEUKNd5JO8kmWY9SSTXQMh25xlq4i9283LZDNAYEW7mZN8RGbL7qrWn7y0OLW1BH3rZH+0z6edbnE4dbiMjjMrAhgeINfMtk3Ws3jb3921xSDqSF8OU89Fn3VOXJu8WVxpcouMK4Yf1q1ibOVio3aFTzU6qfw9KhX+lTPRTtWjjCXu7eT7J0byPH031cxNwAkMRIMcp0nTzBn16VRuJ/fyrq682iTJKAKwAkkE/RkDjBlfUV1PonNb6kV9oYBbgkRm58D0PSt1srHg4RLlx1UhId2IADL4CWJ+8K+YXHK6xcTkSrCtJ2S2ml4thrx/WFXUqSvjSDoRuPgUjqp56tB7mfyoOUL+Bg63kXKu0LXssCXa2CrK+Z2ELGijKQd2YnpVfPfaMu0bIdVKk5gVkMqNpELDrEmc2sRJifbuBwmHy2zYuP3uaIZjGRYA1MgQ0AClz7RwlsEnCYtSgFyfHp3mpVbmbVisaA/XjnVjzDU7ItXXw4LXrd0XMzB8uZXtuPDuK8OnGOFZnHbGdLqW2bwg5lcCMyAQQTOjSwU+YPONdsC+rWQER0S2TaAff9H4CN+sMCs8cvEQaodqCVey/1fpFPrkcf6ZpZGjxpNTr5F9w6Fvd6aRHpXuEuZdRqJMjoxJrxDO4gjh/e6osscY8o/sjpUWj0JR1Kil2j2cAO9TVDv6cwatYd5t233nIC0/dE/ganVolTuOjDgeR+fxFV8DbyTb+w8eat4gfLUj0pY80EJvTpfQjuX8rDMdG1zcDrrPLWth2TxnieyToQbieRI7wDpLK375rHbetOhyKAyqSSd51A0gajSJ/pXXY7aotYi2rGELFR93OIj9ktl8qeLpi5o68Z9Uoooqp5IUUVy7gAkmABJNAHVQX8Wq6TLfZGp93AdTpVV7jXN5KrwA0Y9WI1HkPXlQiBRoAPKuWUUPk8uYq425So/dLfEwPjUAEGSGnmQSf4tfdNTM9c5jUpP7LRVdHIM1JyNL7+1IJVAbjDQwYVTyLc+igxxioG2uykd6iqp0lWJjqQVGnMj3Uyg6sfRJi8yr4fQSCEjQaq+TUiTwpptI32tOLQVbhGVGzA5SxAzwyx4QS0QZjcaWbTO4/Zvv6ePOPnyq6+0XLMLYSFJEtJJgwSFUiBOkz7q5Tb2LZIuST/wC5F/fbSG61ZJlQQzDQZSWcMG1GZQApAPjngRUVzG7S8S9xazCWB4QGUBZ7yJbMx36C2ZHiFMsPteHm4mmUCUlgNSZKnX3Zqc27wYBlIIO4jUH1rrWnkzuLRGOYkNzUGfWAQ3rNWbeOce0sjmIU+oJj4jyqMtVPE/SN3f1RBueXBPXj08xSJ0clFPkY7NvC6TdnhCKdCq6GSp1BbQ68MvWmFJ3UHePI8R5Eaj0qaziintGV5nevnzXrvHGdSKKfySlirgZVjO1eyTbvDEp7LaXPutGVXjiDoD5Dnps6X9oMMbuGvIPaNtsv7QEr8QKZq0cwzcJpmTTxWutsxzOR9VJ8jpULD46etU9ibSTc7GGtsG0J0klW05bqvqJEcxPqKk9z14WrRHcGk++qt5fP0q8nz+Y31AU4elcKFMXGG4n51Bi0gC+gy3LbISRuYyCDHOYqw9vf0r27hy6rZUfSXmAA5AcfQCT5Gg5OqPpmGvB0VxuZQw8iJpLc7XYcZNX8eX6jQgYSCxOkcNJ1ppiQ1uw3dLLJbOReBKr4Rp1ArIXGvFMj7PtsO7geBiv1iq5MkjfEHTfJE1oR4LHuH7TYPL4LgCgaQjhd2aB4Yn7o1nSJrnF4+zjFezabM2XOjAHLKzlYMd4DAAxprHMBTbuPBQbLAUQSJEHwmcpywWklQdN0yARNzs9dc3wf0IYYG22ZsupgjKshQAJzabyRMRBPWjqdO0Z4iBn3CJPAjmD5VcwfiYqeR+BAI+PwNTdo8JkNxlR+7cNMrARm0P7rEzPAk8xWcwO1bmc+zoDBiTpA1kxu6b6g1TPXhkU0mjU3d4/hPnvU/h61V2peNo270SCmVxzGuU+jD50t/wAWukhSyy0AeFZnhw4U92+V7kGJARTHMEjNHvNK/lHJLRkSfZnbJzSddTJneTvkedUNs4QCHGk6Hzjf56Gu1w7b1bw7xqd3UbpqXaILBEUSzEQOplVHqTSmufB9Q2ZiO8s2rh3vbRv4lB/Giu8FYFu2iDciqo/dAH4UVpPnnzsTVRxz5mCcBDHqZOUe8E+gq9SktLOebn/2+D/bPrSzdIfGrZKWrhmrmipOVl1GgpdtLEGe6UkEjxMNCqnkRuJ16ga8quYq+ERmOoA3cSdwUdSYHrSrAqdWbViZJ4Sfw4DoBT4427KRXZ2E7tQFEQOHD8qR7fYjL1FwH3LTi9dJM1BtfChlU/YdX3alV3j1Un1NaLKxdPcj2q8I/PvGmDr+rTp+NQYd8t8rx71h6M5HxVviKs44Z7bgNp3hOkmQUtzA46Gqtw5r1pwCc4UkATDW2AeY5eEelQxvdD/iixiLUMfIfM1xhMW1tpXifEswG/Jvveh03XVs5nj7o+ZpfirEbt/4fhVn9ixaapmibGjuw6eLNoo3EtqMp5EEGeUHlUmFs5FiZJMs32mO8/04AAVm+z+J+kDN7D6J5mALnLxwF/g5mtVWacdLohKNMKKKKU4Wtm3NCn2Yj9kzHugj0q5SzCmLi9Qy+ujD+U++mdWg7RlyKpHy/bWzP0bFOsQlwFrZ4QTqv7raeRXnVy3i14+Egg7jHXUcPOt1tHZ1u+mS6uYbxwIPNSNQfKs5e7Gkfqr8DlcthvirLHupXB3sb8Plx01MW3LySYdeftDeP6VB3wO7xEncDp6nhV3Fdmb9tHfvLRCqzaK0nKCY+FXrHY0n9biGYcraC36Ekt8IrmllH5OJLkz1y74wAM9w+zbQak8/Tmd3Std2b2EbM3bsG8wjTUW1+yvM8z6ebHZuyrOHBFpAs7zvZv2mOpq7TxjRjzeS5qlshL2i2VexBt91f7pVz5xBOfMABOsEAToRxG6KWYjszjCrBNoXBKKFkMSriCXzZpMsXOU6QVH1a1tFPZlMzjdnXxYl8YbGW47s5IIFoEZELNAHhVJbq/OjYGyLiXmvXMWL8Z0jXw66qSWOoM6cJjhT7aGCS9ba1cEo4hhzHEUkXsZYAy5rsaEglWlgxfO2ZDmaSx15mu2BoTB0MGeHTjpXyva+yzhMQVjwSWtnmh0y+azB/dPGtxs7snYs3heU3C4UqJI9kqFCyFBgACNeu/Wr2N2NaurlcE8mLMWXqrEyvpv40ko2WwZnjlZ83tDXMOkGNdPl61duYt3kMFgkc9QOGp3TrTLH9jnthnt3gVAJhlKtoJ1ZTBP7oryx2MvMAWvqoIB3M+/hErUtDPS/U4Xu3uJLl8KDuAHuHU8vKtL2R2E2YYi8CD/21Ya6iO8YcDGgHAHyhpsnstZsEMZuONQzxCnmqjQHrv608p4wrdmXyPL1rTHgKKKKcwhSWwZUHmJ/i8X403vNCseQJ+FKbQhVHJR8hU8hbD2dMa5svmUHmJro1XwBhcsaKzBf2QxAHoNKkX6Km2bklE5yx9NFHqST+7Ud3wrHSo7z5sQ/3cq+gE/zM1cY55atcFUS0VwjkHnA5yY3ct/y/Opy+m8T+ywHThpG6OlL2aTK8I/vlVvDniZgHXnvmPMz86B5IoYW05d7auyqjFgRqfHBtjXhlgcNFq1grUd4WyqxaAVHhhQBMafWze6p8NOd54hD6zc09wWvRCkqQPGSVPMnVlPUfKORqUX/AOjQSm3sdWQBMN4joSFOg38ePX51HjLAy65SCDpJ1B0Ounzq1ZtgDy3Ry5a7+n9z5dWRG8HVY59PPkeMaVUS1YgCgDKBA1GhM6kkmSSZk761mz8R3ltWPtbmjdmGjR0kSOhFZTEQDpTns9d1deYVx5+w3wCUmRXH+g2WPtsb3HiOpiu6q3tbiDgAzDnPhWfcx99WqzmcFPiQ8nHxlf8AdTak9zh0ZD7nWnFWxmfNyIdobYe2zS9pFFxLa5rbEkvkCgkXBqWeN3KoLXaAsoZb+HIYwDkIk8hN6o9sYBL/AH1u4JU3NQCVOiJBBUgg9RSq/wBmsIBmZYUMG1uMFBEDTxQJAAjjWtRVEBnf2iMSj2Tdw9xXVkZQhOZWUZgIva6MNRzq8uNvAABrQA0A7pv/AC1j0TArcFxEuu4kB1zneuXezDgTTjD7btGA5KNAnOpAmNfENB6xSp4/op6WSrpjn9Pvfatf+k3/AJatbOxrs2V8pkMQVUr7JUEEFm+0NZ5+q+rOzf1q/sXPnars4pImhzRRRUBgooooAT4rHXRccKbYCsAJtsx9hG1IuDi3Ko/0+99q1/6Tf+WucV+tu/tj/StVHWiMVQtijavaW6ve2rqWzbIKEqrGQyTqpuCBBjQnfxqC124W2AgICqihYss25hbC/rtDu0MGJMQCaq4vaOJ7+4obDrbBhCzIxP7QzzwHKJO+uRi8fAbubDKR9QhxmLZQsgzu4xAnXdRpidaaGZ7dCR4hrmj/APHbULpP6/QE6axzMDWn+wNrtfW2zhYuJmWBEaA5T4mB0nUGNOtZfajY4O4s2rLIFXIxjMToHBUkDiTv3L1px2XW8Cvfxm7x4AywFyaAZfWuSiqOGqoooqAxHifYb9lvlSq0ZVT0HyFMtoNFp+eVo84MfGqEVLJyXw8MKr4T2mH3vmFb8anJqnh7kO55GfciflU2WFOEOYuw+szN6MxP41zcOprjZ0raX9lR7hXLXN8/01ra9jUludLy+JE8gN419PhUyXwDE+GBl9waYA3k/Oq9tuI1gH8t/mZq3hiCSY0/4A+FIdkd4I5s7cC0CZBOUZSYPWR+6K52v+oueQg7iDIgg8CDxrnYblrKk781yfV2P417tuO5IP1ioHowY/BTWd75P5JflX2J9ndpMoy3lJGoLLG46ZiOYmdN/KtA2qAhpBOYEaggiVP4/GsTftaev4f8U17MYo+K0T95AeklwPfmjz61p5Kzh2ixjRJkcdfKdat7BeLq9VdR7g3+yq94E/CutmtF22fvqP4pT/dHpXHwzsv2j9Wm75A/E/8A1q5S/Dn6VvJf5rlMKyoxs4vHT95P51pzSTFeyTyBPu1/CndVxkM3RncZcCteZjCq5JPIC2hNZJnfFOCRIOtu2T4VX7b/AJ/0FNu2Nzwuv+ZiEQ+WRGP8tSbCSLbN9pjHQJ4Rp55vhV5XJqH0PhrHjeXu6RzZ2Ov1rhaOCwvQ8zv8q4ubIJBynSSAj6gwYnNwmNNDp51mO5wg1TG3TIuRk394ZZ3B0GbNL5W4t1pxg9gFhbupiLxVhbYhiZKmGIOpmVlY0jMTOgp/ShxRL9Tlu9RJs/EmwwUz3RbKVO+026eizvG7jznWbN/Wj9i587VZ7b1gE6j20cH9yCJ98elN+zN0sLLHUmy0nmQbQJ94pItpOD6KZ0pKORd8mjooopDOFFFFACHFfrbv7Y/0rVYram1HxDFUYrZGk/a8+c74Og461pe1d0pbxRG+VH8aWUPwasfhlhF8p9W1/IUZptJRRu8DDGTcn0eJg0HCfNjPnpU9hShz2iQZWVkkHURI+sOh9K0djZ69yE8Qkh5MZlJAEHTlodKX4/AlWJyQoiCBIgbmYj63Mn5VP03H3I0ryMWW4VQ22XtFby8mHtLy6jmp/pTTA/rE82/lasX3vdXEu8mh+oMZvhr5qDW0wQ+lTzb+Vq0wya4OzzvJw+lPbhjuiiipESrtI+DzZP5gT8qp1a2kfYH3j8Fb8YqrUp8mjF+0jvNpSwNpiDyV49LS/jNMMSJqpdT6G4edlm/jUsPnU+yyFiaJVcLodePP+9KkuTGnM1wn9/OtrNaO9wHX+/kKDdyqz8lPwE/hVfEYtE9pgDB8I1bXoNaX3cQ98ratKdSNDEtGusaKogE+XoeUdo0HZpPoSN8ORP7iT8a97QLCpyzH+Un5A1dsYH9HtAI05VJadzneWjepJ5e417jdmd4jAmXO5jwI1EDgvA8SDxrNa16jNr99mUdliPw/rXmzwBeQj7/+ncqG9ZYEqwIYGCDwP96zx0NcoCpBUwRuPpB0O8QSK0mx7odltTy/IfPfUeGPjU8ntH3XE/KqVvHaAOI+8NR5niPl1q5ht/qn8wrojWw7zReYfdH87/mKZoZFVLlvxk9QPf3jf7RVu0NKxJGJs7Aq9gGm0h+4vyFUgKt7P9gDkXHuYgfCqY+SOXgyPbCySl5hqbd5bnoqIG9wJPpXPZ/FAgpO8l06ggT6zrHnTnED6S7OoznTn4E0rI43Z74UyoZrMyrLq9qeB4levv66JJxamhsLjODxSddofnZFg/8AZt6GfYXfAE7uQA9Kt20CgAAAAAADQADQAUjw3aIMBojcyGyz1gjTyoxG3tN6LPIlm8hwmm9eAv6PLfH+Tvb2JAJ45EIMfafTLHOBNPez1g2zaQ71tMD5/RT8ZpDsvZzMy3Li5VUyiHeTvDuOEbwDrPKNdLs39av7Fz52qVJ05PsM0opLHHehzRRRSEAooooAyfaayXt4pQJJ1A6ratMPiKx2BuTbEeXlBkH3Vv8AE/rbv7Y/0rVYnbOzjh3Z7Ym0wllAJySdx5LMwfMcK7mg3FSRt8HNGMnGXZc2RiskkzEbuZnT4ZvdXV/aTPKgwsQQANeB3yf79aU2cTbIHijoZFdNiEAENPKPzNZkzfPDjc9ZNi0LBUG92AHr4R863WD/AFqebfytWY2FgWZ++cRlkIp3zESRwgEwDrrPInTYH9Ynm38rVrxQcYNvs8zzMqnNJdDuiiikMxUxwkr+8fkPxqDJVy8kkdAfjH5V4LVTkrZWMqRRvW9CehjzjSjEYac6D7CqP4StXza+Y+c149vxE9B8J/OjSd9Tc+cXdoAKABmMA8gJE6nn0APpVRr7tPiIB4Lp8fa+NbjG9lrNxiwzISSTkIgk6k5SCBrrpG+obXZG2Drccjl4R8Y+UVbWjcvJx0ZDCbNa42RFknWNwH3mPAdfma2Wx9jrYXTVyPE/+0cl6ceNNcLgUtrlRQo6cTzJ3k9TUvdVOTbI5PI1bLgz+M2fiCW7u6EDXM0mSQMipljdoVzetLbuyMdnhcScgWc5jfI8OUCT9YzyIHlsu6o7qkpkNSE21NkreE+y4EBo4fZYcR8uHGcvi8E9ow6xyO9W/Zbj5aHpX0Huq8awCCCAQd4OoPmKeLa2LQ8hxPm/d1LgbZFy2qic1y2Cv76lmA4QJJ6TW1bYFg/9uOillHuUgVZwmzbdr2EVSd5+sfNjqafWUflRrZERtaOetv56/BjUq26sra0Yc/yivRbqWkyayvkqbBCAw+83x1/GpMlFpYnqZ+AH4UyVMWUrRktvXcQtw/o9vP8ATA3Dp7AW0Cqz9YzPkp6Us/TtorA/RVbwk5g0ayAAVkSd5MREiJjXd3dn2mJZrVsk7yUUk8NSRXP+F2P8m1/Av5VdZKRKjBGxcu287YG33mdUIyx//RywIJC7uZKngQa9AxNq4RZwFoARD5hJEagPEzPQDdxOm8/wuz/k2v4F/Kj/AAux/k2v4F/KjWuaO3Kqsw4xuPDNOHzLplAAWRAne519o744Vo+zzXCy96oW5ku5gJgDvECHUmMwWdevKmv+F2P8m1/Av5VPYw6IIRVUclAA+FDnao5RJRRRUjoUUUUAY3tM2JFx/wBGXNq4OgME2rIQ68iSY4gGlwxuOzf/AKm8BWY6mRGoGbVRLaaE6edbu7gLTHM1u2xO8lFJ5byK4/wux/k2v4F/KqrJSOUYPZWyGus36Rg1tgAFSrMpJJ1lbbZR6cutTbWwt3D5Dg8MrMc4ZipZkJUC22YmcocgsJnKGjWtt/hdj/JtfwL+VH+F2P8AJtfwL+VGuPwM5SaptmNG0L4JIwtzVvGYeTAVSygIZ016xpNM+zOMu3XHe2TZZSxCkkyuWM2oHFgPfvg0/wD8Lsf5Nr+BfyqaxhkTREVZ35QB8qHktULRLRRRUjp4RXsUUUAFFFFABFeRRRQARRFFFABFEUUUHQiiKKKDgRXsV5RQB7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4744"/>
            <a:ext cx="4825752" cy="319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21297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61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Hay fever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2371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84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Lung cancer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2" y="180784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82" y="1340768"/>
            <a:ext cx="2674140" cy="27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7449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57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tb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04" y="4386314"/>
            <a:ext cx="1676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583160" cy="304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0346"/>
            <a:ext cx="2812206" cy="275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5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bronchitis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0461"/>
            <a:ext cx="39815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7481"/>
            <a:ext cx="3569002" cy="33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15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n-ZA" dirty="0" smtClean="0"/>
              <a:t>Emphysema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395936" cy="19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3973"/>
            <a:ext cx="4072510" cy="22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25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TB (video + PG 231-234)	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CAUSES</a:t>
            </a:r>
          </a:p>
          <a:p>
            <a:r>
              <a:rPr lang="en-ZA" dirty="0" smtClean="0"/>
              <a:t>SPREAD</a:t>
            </a:r>
          </a:p>
          <a:p>
            <a:r>
              <a:rPr lang="en-ZA" dirty="0" smtClean="0"/>
              <a:t>SYMPTOMS</a:t>
            </a:r>
          </a:p>
          <a:p>
            <a:r>
              <a:rPr lang="en-ZA" dirty="0" smtClean="0"/>
              <a:t>TEST</a:t>
            </a:r>
          </a:p>
          <a:p>
            <a:r>
              <a:rPr lang="en-ZA" dirty="0" smtClean="0"/>
              <a:t>VACCINE</a:t>
            </a:r>
          </a:p>
          <a:p>
            <a:r>
              <a:rPr lang="en-ZA" dirty="0" smtClean="0"/>
              <a:t>TREATMENT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2795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SMOKING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81"/>
            <a:ext cx="30489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9261"/>
          <a:stretch/>
        </p:blipFill>
        <p:spPr bwMode="auto">
          <a:xfrm>
            <a:off x="5971008" y="332657"/>
            <a:ext cx="3131730" cy="311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75" y="4347272"/>
            <a:ext cx="3533644" cy="23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5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the difference between breathing and gaseous exchange?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Discuss with a peer. 1 and </a:t>
            </a:r>
            <a:r>
              <a:rPr lang="en-ZA" smtClean="0"/>
              <a:t>half minutes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05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ARTIFICIAL RESPIRATION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8" y="836712"/>
            <a:ext cx="8013852" cy="60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54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0941"/>
            <a:ext cx="6048672" cy="437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/>
          <a:lstStyle/>
          <a:p>
            <a:r>
              <a:rPr lang="en-ZA" dirty="0" smtClean="0"/>
              <a:t>After respiration the oxygen gas </a:t>
            </a:r>
            <a:r>
              <a:rPr lang="en-ZA" smtClean="0"/>
              <a:t>is changed </a:t>
            </a:r>
            <a:r>
              <a:rPr lang="en-ZA" dirty="0" smtClean="0"/>
              <a:t>into ______________, 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If CO2 accumulate it joins with water forming carbonic acid </a:t>
            </a:r>
            <a:r>
              <a:rPr lang="en-ZA" dirty="0" smtClean="0">
                <a:latin typeface="Calibri"/>
                <a:cs typeface="Calibri"/>
              </a:rPr>
              <a:t>→ change pH → affect enzymes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Cloud 3"/>
          <p:cNvSpPr/>
          <p:nvPr/>
        </p:nvSpPr>
        <p:spPr>
          <a:xfrm>
            <a:off x="1780099" y="1628800"/>
            <a:ext cx="460851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Carbon dioxide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92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Requirements for an efficient gas exchange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See table </a:t>
            </a:r>
            <a:r>
              <a:rPr lang="en-ZA" dirty="0" err="1" smtClean="0"/>
              <a:t>pg</a:t>
            </a:r>
            <a:r>
              <a:rPr lang="en-ZA" dirty="0" smtClean="0"/>
              <a:t> 205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Large, moist and thin surface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A transport system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Ventilating mechanism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protection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39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requirements are satisfied in different organisms (see </a:t>
            </a:r>
            <a:r>
              <a:rPr lang="en-ZA" dirty="0" err="1" smtClean="0"/>
              <a:t>pg</a:t>
            </a:r>
            <a:r>
              <a:rPr lang="en-ZA" dirty="0" smtClean="0"/>
              <a:t> 206-207)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7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http://t1.gstatic.com/images?q=tbn:ANd9GcRKmUcZMfggJR_-WZOScRGrmctaOlZTTMoBSxWADv-uiFMXkw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28836" cy="55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AutoShape 2" descr="data:image/jpeg;base64,/9j/4AAQSkZJRgABAQAAAQABAAD/2wCEAAkGBxQSEhUUExQWFRUXGRwbFxcYGRoaGRoeFxoXFxodIB4YHCggIRslHxgcITIhJSorLi4uHR82ODMsNygvMSsBCgoKDg0OGxAQGzciICQtLTcyNiwrLDAuLDAvLiw0LTI0LCwtMC40MjQsNDQ0Lyw0LTQsNDQvLDQsNy8sLCwsNP/AABEIAO0A1QMBIgACEQEDEQH/xAAbAAACAwEBAQAAAAAAAAAAAAAABQMEBgIHAf/EAEEQAAIBAwMCBAQDBQYFAwUAAAECEQADIQQSMQVBEyJRYQYycYFCkaEUI1JisRVygsHR8DNDU5LhB2OiFiRzssL/xAAaAQEAAwEBAQAAAAAAAAAAAAAAAwQFAgEG/8QAMhEAAgECBAIIBgIDAQAAAAAAAAECAxEEEiExQVETMmFxgZGh8AUUIrHB0eHxIzOikv/aAAwDAQACEQMRAD8A9xooooAoopZ8QdW/Zravs3lnCASRkhjOFJ/D2FAM6KzzfF1gPs80ghW+pdrQjtBdGGY4ngg1HovjSxcQMFufJvYbePLuOcAxBGP6EEgTa7rF63fZfCZra7MLauMWVioa4HUFPJJ/dRuO2ZEiq+j+I77bC2ldQ5t423ZTxE3nd+7mR8pAWASJIzHZ+NNOCJDgSASV4LKriewXawO6fanHWHK2LzKSCLbkEcghSQaAo/DfV7uoBF7TvZZUtElgQGa4m5goORtOMz75p1RRQBRRRQBRRRQBRSjrd+4w2acuWVk8Xw9m8I0mFN793v8AlJBztJ7laVpqepyB4NsjeoLEru2S4ZvK8E7QhJ2rDEgKwyANXRWUtX+qQAUtAjbLMA0/Nu+W6JOFMwsEsACADWj6c9w2rZvALdKKbijgMVG4DJwDPc0BYooooAooooAooooAooooAooooAopV8QLfKp4Bf5vN4ZtBo2ttzeBXaGgmBMcTwVi3epgMNlo5cJIE4RChY+KPKXLgkCRtXymSwA1FcXrKuIZQw9CAR+tZo6rqUgiwkEvKsUlQGYW+LnJUgnJyMRVvVPrg6BBZKBbW8lTJYm54sfvfKAAkfN8xyYoBra0NtQQqKASSRAyWJLH7k12NOn8K/kPSP6ACs2us6n5ZsWx5fOPKSGCidv76DLTAJGOSO1vpt7WC8FvLb8JlJ3SN26flADHyx9e8nAkC7btAX3QqsFVdZA5BKtHsNts/Vq766Y01/8A/Fc//Q1F1jVLZNu8+FBZGPoHEjHcl0RR7mst1TVNq7d1nMWxbcpbnAhTBb+Jv6du8wVsRGnZbtk1Ki5pvZIbdY69dD7dMguAfi/DMT80gRkDE5mo9N1nViN9lT6w4/pTMWAKodY6jb04G+ZY4AyfrVF9NKTlmLkFB2hGF/uW7fxAPx23T3iR+Y/zimWl1yXBKMD9KydnrNm5gNB9DH+U18uWQfMp2n+Jef05/WvPmq1LrK698T2eDi9LZWbaqet1JkW7ebjfki8b2/UAfiOOASMtY+K3tMLd1QzNi2ZgMff+EDkkT7CYFabpe0LO7e7GXaIk+w7KBAA7AckyTeo4mnVWjKVXDzpvUs6TTC2u1Z9STkknJJPck1NRSvX613tXP2cMWEBXAUgmQG27yAxAnOR/eIK1YIRpRWQ/tfqKhFbTCWZFBkOT+5uXHLbWVR50CTgCZgyBU9rX9QCBTYUvskuQNpb92I2i7M5ue0KpnMUBqKKzOv6pq0S0fCG9iwYBdwnx7VpMbxg23e5G4fJzzXH7f1Fg4/Z0tELIOHztyoi4ATumG4gjFAamiskmt6ku4myHyYEJx4dgj/mDcfE8ReVjJgwAXvSr19i/jIqgHybfSWEHJkgAGcfNxigGFFFFAFFFFAFFFFAFFUeoPdDWjbUuu4i4AVGCpAPmIwDHGaQM/UxbLN4e4DKqAZ8p3R9G+Qdxt3Z3UBraKx2ludRJL8ysi0fDETsAJByGkOeYw3eKnW31IuxLKoJUD5CAPEO4qPXwyPm7g4oDVVU6nZLJKCXQh09yvae24EqT6MaVdK/bjcm+ECbThSI3ELjEmJB/M84qXX/EC27YIH70kr4Z5VhE7o/CJBnuCsciuZzjCLlLZHUIuTyx3MZ/6g9X8YKEyghra/xMMgx7kAAek+tR6VdQ2mustqF8JoLHbI2kyBk/5cU56D08W3YNBfDKx9G5A9ArTgcAr61edNujvJ/Al1B/dUME/wDhtrGVN1ZupJ8TUlWjTh0cUR6htSilma2oAk8/1j/KsX1PVPedj5pjlQccBFkcAt5ifQD3p58e9XC+SfKuW7yzfKvv6/SaUdKcOqkGfrM8/X1/zqXLGOl/Ut0ZSowVVx37NP7H1vowNkMxnA5zPv8AWlNrWBZNpycx4ZMluw2HvPof0GavrbfYVVzBGTM/Q57/AJ1m7WkazcAft8jcc/fBx/XJzViU4T6qtzIfmZrfUtahS25nyzYYfw8kJ9vXvzxAF3ofxEbXkdpYRHcsMkQPX19Injjm7e8YFUG66Bk8LAyQxHLDsBnjgSazerQ23D7iX/iOJU5gDsPp6d6zKtLo5Z4+/wCC0nCrDTY9e6dd/ahL4Qf8oHk/+4Rz/cHl5ktiLvWNCbtk20bYZQgiRGx1eJQgiQsSCCJrH/8Ap/rWYkTI/wDA/wDP5Vv618JWdWnd7mFiqKpVMqMe3wtqiJOucuANh80KwsvbBgPkb2ViDMhc5JNdN8MavbH7fc+QJ+KTF3dJIadxtgIWEGZPeK11FWiuZ1uhajwryDVPuubSry0qVuOxIhvKGQokLA8pPc1Q1nw/rty7NWzTdLGWZAql7TYAbMIrptyDunBzWxooDKr8NakMI1t0KGBgs7cNcPLMcFGVI4xPMGvlv4Z1CurDVuYNrcC1w7hbe+zKZfIYXQP8AmRitXRQFPo+na3YtI5l1RQ2ScgAcnJ9JPNXKKKAKKKKAKKKKAX9Y6SuoCByQFYNA7wQYPsYj6E0qT4RACA6i8fDKFSSJm3uycZJ3E5mMelaWigM1b+EEBtnxrv7s2zggbvDLsCYzJLkk9yW/iNaWiigItVfW2jOxhVBJPsM15c3UWu6h9QwzIBT+ReAPVlkn383qI2nxpqSLPhry+fssf5kH7GsNotGArS21VH7x+OOQD2A7mszF5qk8i6q37+Rr/D6CyOb4jTU9aZmX9mXcyyC/wCHa0Tnjsre+0VUvXXO7xLxljLKg3ZhV/FI4A4AqHT3Nw2202W87UHJk8tnEzO3t39Bf0+lgMxGBJwJ7fqa6isqstPfMldWMXanHXm9TJ9S0/iX7ayxTLndyY2yTH6fU+taDofS3W1434WO4gdgQAPtAX9aoXm/aDCLhyLc5wJ8/IAiBGPet3eASzHGK7oUVUcpMv4urPoIUpKz4+/exT01oR/s0t65043QRO1eQR85PpP4RHpkzyMzbGsFtNzzEwABkzkAD6f0qxfYMoIgg5HpnM5qOUcrtyMRtKbjfYxXT9Z4bhYgoYgD7cfT+tRdaQFxGcvjmQGJj9TV/WWVW6139cQCAzFoPJAB/MelffhrRftF5WK+UsABziZJnueSfvUGIacbLd6LzRo4ddHTcpd5svgrpYtrPMd+0mce5Hf7e8ayuUQAAAAAYAGAK6rToUVShlRh1qrqzcmFKNV1JmE2yAgJBc8mP4cERPc/lEGrfWL2yxebjbbcz9FJrJiwl7Ti2pEKgBYgMxMcD3xP3ED0hxVZw+mO9iXD0lL6nzIeofE+wttu3JgxJGGX8JEbYPrE+hMinPQ/iVr5dFtM5U4bCjbiC0xGTHlmYJgcVmen9OGncePpjdkkghwzR7rGRBzLRkD66zp/xJpfkkWCPwuAn6glZzxM1WwtSblec/B/yWcTTgo2hC/b/RP1Xp9/UWLlpnS34m0HaHMLI8QbgyklllQQFImaXDoOsCQNad+3aWKnbPh+GGC7sGSXweY9K1ANfa1TMF3RdHdtK4u3fFJcspMyFIXBk+oJxAEx2ksaKKAKKKKAKKKKATfE/UL1lFNhd7Etjw7lyYRmVf3ZBXcwC7zIE8GqT/Et8bo0Vw7d85cfI1tQB+6yx3ziVhSQzQQG/V7V9gngOqHeN5YT5IMxg+aYj70i/Yuq7R/9xY3eHBMY8TfM/wDC+XZj6/nQF7p/Wr129s/Z3toFY7nDgEjbtElRGd3riD6imO7UH8Npffez/psX+tLuk6PWC/v1F1HtgXgqpIw72TaldoBKqjiSSROJkw41GrS3G91SeNzAT+dAYP4qu3mvFPETcSFUrbIxG4nNw8S35CkB0pvXPCW6/hWjDQE8zrmPlyFMczn3WmnxHrwL2pvIQ3hW2KwZG4iAcf3R+dSdD0XhW0Qdhkn8RPJM5mZP1NUJ9d+/f8G5L/HQjFcV799rJendFEZLmP8A3HH6KQO57VY12nsIhFwDYcHdLTPYAkk1ftrH1rP9QfdqRPyowH5EFvuTP5VNQpqWrIKFPpJdxNY6XZ05LDCpBAAGC+OFHP8ArU3xLdLKjo2QMCcNMcfWI+pHpVq9pixvEwVuAbTMyYAWPee/0r51PRjw9nYAR9xB/pNWZU0oNLQ7xC6WOstft7Yi1mp8QK6nBjb7HcQR+ZUT6VZ6Prd6lP4cr9JyI/lJA+hFUBYi0GAIbftaOATgH6glfSvmkkahe+IE9wU359TMZ+lZcn9V3xMGFSarqT42v4h1lZXGJ3cf3kQ/pIrWfA/S9g3RgcfUjH5Cf+4Vn76gsk5G51I45Icc+wmvR+n6bw7YXk9z2k8x7entXVKi51VN7L7m/jKuWjGK4os0UUVpGMQ6vTi4jI2QwIIkjBx2zXnet076K5AbeN2YG3d5BwCTkFgee4+3pVVuoaJb1trb/K3pyIIII9wQDVbE4aNZcmtixh8Q6T5p7mW0XWFuKMjc5KL7BZJ/MAn7ip9YtprZ/AgwSFlmMxiZzOOCSaUdb+Frttmez8m4HuxAg7vKFwcTjttAqv0K89wAXPwSfYkkyZOD7H0Y+tZ2SopZKiL6ySWeD2L3T9ff0xAtqz2F5R43AfykHHsDj6VttJqVuoroZVhIwQfuDkEcEHisB0y65d3faCzBSIzCm4AT3wu39e1af4XeDdtj5VIYf4tw/Lyg/Umr9BOm8jehXxUE05Jar19viPqKKKtlAKKKKAKKKKAKKUdU+ILenui26vld0qJAHnJnPACE/wCpqhZ+NtOwyLikbAwKjyl1D5IYqIVlJMxnEmRQGmqj1XSvcWFFlvVbqllb7g+X6waT2vjWxt3uly2AodpAO1TbS75thPZwMTTW31ZHto6K7eIDtUKd2MGfwrnEkge9AjyXqygLcHhqni3VRNhhAd3n2gdtk5j2rY6MYB+5/qax/VvEi05UIlq63iE+Zl3qRJAwACwzJ/StR03TIVlpuH+fI9RC/KP8IFUJat95s4pZbJbe/wAF19Yp+QG57oAV9/O0J9pn2pRrdHe3+JChSfMqyxEepIGDzO3uc0w6b1I3fcZggenHf5eQDGY/NgB3/wB8VLRrKJVw2It9S2KPTgMNP049IqTq+rHy9+T7Dt9zJNIb3Vb1+4EsXNgDqrrtWYeCCGMn5M8DvBNIdV8SO125tRCN5CmTkLKqZHqAK8njYSlkiuHv8mlVwtSWvHlfYdbiVYGYLtJHMQY59f8AWvlsAC2+4HaoDH0Kgr5vTEAzxApWmrvOu63sU5DA59SNucmJMQeDSnqFh3lrjNu9YgYnlcCBx2PuKqOSZl4b4b0zleVmn4ppmmu60tda1tglQ9skiGZMkfdcT9a3/QOupc03iMf+GvmjJgcGPt+YNeW9A0cMjsp3su2wpyrSPmGOAOFwTkjBBr1bofQxZsMjRucHef704/U/cmreGza8i1jFGNBQm7yT4ev48Skfi4M6rbSASBuuMABPeB/rWmBrzy18Nahk3BQckbZhsGJziMetSafT62zhFur7DzL+WRVsyD0CishZ1HUj+H7sqD+sVetaDWv/AMTUBB6IAT+gH9aA0DsAJJgeprN9Y6QHPiWEDhsOoIE5J3CSByTOcwD2ILTS9GtodzbrrfxXGLH7A4H2FMa5lFSVmdQm4sxd/R3CWY2nAKbW3MAgAmTkiOckHtTToyrYUnazFoJIgKAMBRvIMCSZjufaj42ZhpxtMfvFnmMAkYHMMAY7mK+acHwgTJMdz9vWKozn0dRxjyuXf9lNSel9PIc6TWJcnYwMcjuKsV5u2rbT6tHQEAmGUsQIJ82c4784ivSKmwuI6aLvuiDEUOiatswoooq0VwooooCO5p0YyyqTESQDjOM9sn86j/YbX/TTsflH4TI7diSR71ze6haV/Da4oeAdpImCSoMekgia+XOqWVEm7bAxncv4iAvfgkjPvQEi6O2OLaD6KP8ASq3U7TraAs3EsARLG3vheIVQwAPpMj2NWDrbckeIkiZG4Y2/N37d/SuU6jZaYu2zBIPmGCoDHv2BBPsRQI8013Twt43GW5cR5BuXla3M4uHbAO0yRxHB96U9JZ7SeG4fwASEdVZhcTO2SgwgHrE4/Dz6lqlt6o+G5Q2ZgLuUm6QNxGDhADkDLd4X56N/4U2ybF0r/I0Ff6YH0qvVpNu8TTo4mnKGSpoZbSdXDZUoB7wgwM8kcAccxVsa8t5UdSfxMIIQH64LHsp+pxEzazo+pZjaC2brR5yQSFHIHmJG49l+57A10+FLirH7HZI7ncpJnkztyap/L1ePoTZKMtpLzX5sU+o63TacMqF1uENB27iPEGbnzes5nkGsvpNFAYowuACTAIIGMlTmPcSPetVqvh5ki5+xgBJ3Be69+ByOR9x3qza6GwymkyYMzj1HaoI4KpBtptt73/pFylVhTVlK771+zL6diJVCSWxtUSfTA+xq7Z05sp+/QDdIVQwwYkE9u3vHJrVaXo+qOFtW7QPfH/jP2NNtD8JWgG8cm8zAht3EHsI/yj6Vbp4eTf1EVXF0oXatd8tW+9iz4Z6cFfbrEPiuP3ZYSjrG4BT2uAT5TDeUkTki/wDEv7dZRRogbuLmH2kqSoW15mIJCudxmSQrDOKm1dq5p7AXz3ktbSjiWuxbIba4GXkLt3jPmyOWpqvVLJZl8RZQhWkwJPAk4J9hV9JJWRh1ajqSzMz9/qfUQXK6ZYUXAi87iLloWySHEAp4jY9QMbcy3+ra5ZP7KhWSZ3cKGuCDkkttVXkCPMFgHNO9P1Sy6qy3bbKwUqQwyHEp37jI9auV6RmV0/UeoFp8BNjbAJERuZ9zxvmAu3ynPf2rkdQ6hAPgSVU+Xy+Yi1uEndGbnlgREc5rWUUAg0+v1jXgDYVbO5sn59oNsKfmiTvY8Y8Mj8Qh/RS7V9atW5828ggFUG4yTEGMA/UiuZSUVds9jFy0RS+Lrh8NEUEl3HHI25MTie2cZ9Yr5cAW2BDLgcmY/UiofCa8we+FBA8tsiQoJBJDBoZsCT7DA7w9Q1WwGJxnbMyOTE5rLr1E5OfgjQpQdlBGY680xwx7Ec8QR6dz/pXp9lYUCSYAEnk4rybTgXtSqksVdgAEw34i+09vKGP9MxXrNq2FAVQAAIAAgADAAArr4ZF5ZSPfiLV4xO6KKK1DNCiiigE/WPhuxqW3XQxO0LhiuALojHYi6332nkCqln4NsAtJZgeBIESLYbgZJNsGffitHRQGfufB+mIja0SxicEu11txkZIN+5HbzZmBA/wfpiu0hyNu0guTI8Pw8k5JiTPqTM1oKKAzTdD0dm/bcnbd3M6AtyWa1bOO/na2Pqw9aZ6/qSBRtvWl3FRuZhgOwRSB3JYhR2k9+Cu+LtVpU8L9qDGN7JtnO1fOpgiYU+JB/wCnu/BWftXumptAS6pU2yCcEEt+0gkk8Bsk8T60BtdJesoFto6ksYHmBLMQ7kn1YhHaTzBqfX6kWrVy4RIRGYj12gt/lWW+GNPo7l/xLCXFNtUKliQMI+nUBfTYJ+/rNa50BBBAIIgg5BB5FAZzTfGlhpBFxWB27Nstu2qSpC/iBLL9UPqJl6V1/T7006M5bc6gFflKeYof7gIX7Ac04Oitzu8NJ9donMTmP5V/IeldDSpIbYsgkg7RILfMQY5Pf1oBN/8AV2ngN5yCu4Qh4YMyH/GFMfrFXOldaTUXLiIrDwwJLCJl7tsgDnDWmE1aHT7WP3VvG6PIuN/zdvxd/WpLOmRCxVFUsZYgAFj6kjk5PNAS0l1Xwxp7lw3XUs5YNJY8qGA78Q7COwOIplrdWLYnljhV9Tz/ALNKfCZ/NdYmfwidoHoB/mahq1lDRaslhSzavRC9+gdPBAMuV2QNz3IFtPCUYnG2RB9SeTNOf7aDHyWrjD18qj/5MD+lV7162gyQvucD25iqo6kqsVJyAJ+h71Uni5J7pFiOHTWibLy9ZYvsFkrgEb2An1jaGBj6z7VHe1epdTt8O2f4Y3MPoxO2T/diqWo1oYfrPoapL1lSm+RIww+kev1DfQ+9QSxj2cvwTRw3FR/Iye0z7XuXndQMoYAB74QKCR6GfaO/1Gt2oVAAhkRzH59u0fSkeq6uoYyexP3GCI98Un1PXSyYPBP0wTH9JzVeWKvsTxwre5rb2rCjaTA5X7YI+mR/Sst1rqu5VIOSDI+0QPf/AH3pVqusnBJ+WQSOBujGM+mPem/w98NXL7xdR1tRJaCphw0bd0QwIycx6ZqOKqV5JImtCgs0jQf+n/S3RTdbbtdfKBk4YmQZx9COy8ZFbKotLpltoEQBVHAFS19BRpqnBRRh1ajqTcmFFFFSEYUUUUAUUUUAUUUUByyA8gH6/lXPgL/CvbsPw8fl2qSigOUtgcAD6D3J/qTXVFFAFFKuv6y9bCG0pILEMRba6R5WK+RWUwWgEzAHMchIeva5S06UuOwCOCTtsnnIAl2X7E5CmgNhRWVbrurTeDpWcy/hwjgHaqkAkAxJMA9+0waZdO6jqGDeJp4YMQIaFIEjcS4Bgx2DcigKGp1W/VP6W4Ue2FZvzJH5D0q/auDisbrtTdta+4HFtQxDQNz4KiQCdvefwmnKa0f7/OsN1stSV+bNbobwjbkhrrbIdWkwIMnH074rz3XaR7dybYcqJicA+sDBjg+mK1un14u3dpPlQAkdiTMflz9SPSmKsCN0STwfrXE1GtqjunKVHRnnmr6k/BBHsfT3ke0UsOoIDyR5oOCDkMBOTzn64r0+7obVweHAA5Puff3mlzfDts7jGDgLJC/cT/sVD8u1tqTrFRtqrGN03T9ReB8O2xHAO1mBlmQ5A2ggqJzHIMc070PwJebZ4g2fKW8/Eh5AUckGAZPBkboAp2vw6UXbavXFJ9GIHrJANfW/arI2peZ47MA3b1aT29fWp4Qpw/2RfgRTrTn1JI5t/D+n6fZN++pubXT5J8u5ltjBaGWWkzMCRkACmmi+KtKQiISCcLb2kkL4hshsSAsiecLBIFUV+J0ZfD1dknInyqy4hgdpYnBE4ngH6Nbmi05FtktWSGZVnw143F44xDjdHY+9auHnRkrUv5MzEQqp3qHI+LtHt3+N5YndsePnNuJ2/NuBG3n2rsfE+mLBQ7GW2yEeB5mSZ2/LuVl3CQCMkVaXounC7BYtBf4fDWMkk4iOST9Sa+abomnt7ttlJZizEqCSWZnyTnBYwO3arJXFz/GWmCM4NxlEHCHIKJcDeaNqkXFjdE9pqzqPibTIYa4ZgnFu42AQD8qnuwH3FTt0LSmJ09kwIH7tMDatuBjjair9FUcCu16NpwSRYtAsSWItrJLEMxOMklQT7gelAXVaRI4NFAEYFFAfaKKKAKKKKAKKKKAKKKKAKKKzWn+Mbcbrtt7QL7EJBhz4i2sbgsncy8SIOCYMAaWis9a+MLBIEOCdpAIUYffB+b+RsDOOKjX41seGLjBwCobgZ8jXDBJEwFPoT2BoCv8AHXRfEA1CfMgho5K5g/4ST9ifSsYvUiCQewHoOMR9OPevXyJrM9S+EEYk2iqTMqwJGRESCCP1jEYxWXjcFKpLPT8TTwmMjCOSfgYTo/VoF4ngnnvO3HHpj9K0Fjqo8gkGQSf9/elXUPg+/aabSOQcFVgznsZiOR5oME0ru9F1SFTsubWUEHaeG3nIElWIEQ3G3883oaseD8maDqUp8V5mx0/Vlgme/P5frUg6kJiRAx+f/ivPhduLb/KDBXJ2s3zgRAYH/EBiu/7RbcQwPmG4Zk/iI4P8v0k44rlymtB0UHqeiL1NQCZyePy/8E/Y1YOuUISzEL3P4j9P9/lXmv8AaZAVd2QTz2IGc8ckCtfoD41ktAMiFB/lAH6kTj2n2noTnKVmVsTSUIZludXfBvk7LStEGXMkzPEqfT15pdqNfqNGVKg7N4YoxBQxAwclcRx6cHv11Gy1pVW27BoG8Ky7juO1FXdxLMTgTjECuJZmNm4SzW0DecZVl2gyQSHRpMGZlc+1pUknmjo+w5hCq8L0k7Pd21vY9D6H1ZNVaF1MdmU8qw5B/wB5BBphWF+AUFi7etl123AjoJjmQYBPvH2FbqtKjNygm9zLqxUZfTsFFFFSkYUUUUAUVFqdQttWd2Cqokk8ACobPU7LAEXFzHJ2kSSokNBB3AiCOQRQFuiqY6pZkjxbchQ3zD5SSoPPEiJ9a6XqNo7ouJ5V3MZEASVknjlSPtQFql3Xtbcs2t1pPEcvbULBPzuqEwCOASeRxVj+0LX/AFbfYfMvLZXv37etRnq1ncF8VJyMGY2glpIwICnn0oBMvxPcWBd0zhjcRPKdwG9ihMx+EjPqMiol+Mjtn9lvbgi3GTBYK9pry+24hLix/Ekdwa1KMCAQQQcgjgg1U6oNlm+6+VtjHcMGQhgyO4gUBx0jqfj+L5GTw7jW/N+LbHmH8hnB70k1Gr1+4gaWyVBu7SfVF/dsAGwGbtzB7HnUpwK+swAkmB6mgMaup1rOhOkskq1rOPIGQm5gXD5gYA9A05zV7o+mu6hSmt06BVForAA3NtO8HaxBg9o2we+Yi13UbK6ovbufvGQA7FZ1JtsfI/hqZkOc8oU9yDYt/F9oqW8O75R5vKMH0yQYPZoj3qKVenHeS8yRUaj2RoqKz9zr92VC6ZvMeWcBRyRJAJk/SPf16/tu/u2/swOJJF0RyRiUE8d4rj5qlz9H+jr5epy9V+zi9+2+Nc2fJuXYW8M2th8OYAi74nzySYEiA3Ar9O1vUGuql2yoXYGYlQoki8I3C4wB3KmFD+UyYJAqwOq6q5OyylvkDxCWPtIQY+xP1qDVaV/D36rVOqyCwBVU9NvlQMQSYAmTjmvPmYvqpv0+50sO72b/AC/QbNf07JNwIgaVZbm1SDjcpnvgeoIAIkRSjq+o0Nwy9o3yCI2W2ZTAKgF42bQGPJjvWa1925bddTp9MqWiQjMRvulD8twITtVhOBkkEA9obW7+pseHF+3dS60K9y2sAtlAPCKYIgd8ycCuZTnJaK3r+v0XI4HLa8teV/Pa/le5He+FUuuP3KWbR8zFbjMxPlidy7QBE98yaoavqa2QbVoOuwwreHuEEnbIDrtn1bbjI7Uy1g1F+6LF68LIChx4G5N8NByxMFTGJI7xxFS1qbduxf0rkGG2kxlvF+Use7Enk54ySDUUaH1dvh5WRbpU0lef1baK+ivvd79xBpumxcY6u2iuQSmwnJb5iWmS4gKBJCjA5E89GtEsReJfdvQOx58M5B9yqgx2KOe9RrduarS2nG4spTbGSSjhTMniASf9ab9QXbbZo2hfMGOFBXzSTxGIPcifWuajSywXHV93b4+h1jJyy5Hve1uVuXY7jXonTEN4vt/4aqqnty849R5TPI9cmdLS/oJU2VZTO7J4+bgjGPLG3/DTCr8I5Y2MCbuwooors5CiiigINbpFuo1txKsIMEg+oIIyCDkEcGlf/wBK6YuXZWZz8zM7MT8pySZztX28oiIp3RQCGz8IaVdkIYQqVG4xKXDdDEdzuZvqCa+p8K2Ut3Et7l3hckloKEMpyZkEA8yae0UBnNJ8FaZAshmYKq7ixzttvaB/7Xb8640nwVYUMGLPuJIyV2jwvACiDwEx9a01cXroRSzEBQJJPAAoBd0+6thLdhlNoKAiSdyGIVQHxnjDAE9gYqH4i6rbSzeQks3hvKqpYjynnaIH3iqfUL7awPbUi3p+Gdwf3kxiCR5Dwf4vpyu/ZxZa7asWx4dywwEGF8UHbGRgEOAAT2wAAapVMZFSUU0ru13x7v3sWFRt1t+X7GzajVXlHhqtlSRnduubY7eXaD+f170N8NoxU3HuXAOVuXGuKZjMOSAcdqp6bV6u4XBuIgRipNu1knn/AJjEcEZ9+0VR6r0J9Rdtm5ea5ZVW3rcCElmBAKhRtWJmecCveicl9V5fYtxpZZWzKPcm378Rh1G5o9KwAa1buIyMyyBgypn3KM0T7VV6l8U6Qz4Jd74MIq22JeeVhoDJiSJkciDWV0OgttZ1dq6oZ0UsjEnld9srkk7d1rjiGipuo6kJpdLd3A3bJKlojcLas6kj+bwwI/nYd64Umo3ikl3dtmaC+HUukyycpPbeyva65uz23uaSz8aeIPCtaW4NQMG3cKhUMAySCWKQZBC59sxxY+Lb7SP2NTcSd48QiACwJAKZgqBAk+YESCCVfX+oJ41vUWwAyEKTAk+ZGiT/ACM4+jVU1/VzZ1+6VQOAxYgEbdlxWMj1Nq3/ANoqSV07N8UuHE9pYOnKF1Dg3q5Xut1ozQ3/AIg1WxbyJZFkgbjDs6ydvG5Zg8+/tJqvqvLctvqbw1KkkAEDYhcHaQq+UzO2TJAnOaV6Bb9yxdSxZuXkNy4EIK27e08MrOQG80wBimK/BWqe3aS5ftW1ATeFQs42QZDsYLSI4AHvXq17ftf7HLjRouzajq1229Wn9yTR61BavWDlZZVB/hYeUH8zSrUdVDdP3DD7RcJ7b1jcY7SVJx3JPJNNLfww9tWYayy7tlt1qASAFWNlzyiB6HJNcWvhSdOtncWWAGZUKlxMsAXbEnvHBrmVaCi12PTd9miuzqNbCqSlmv8AUns/HdcRf1PUXLmp020Mzxd8iCX2kDMSAAWAySB71asdDulr73EW2LgVUW4/n8gaWItBhG5seYcD1rTaexbsliuy1iXKgFyM/NcYSeOZ7VTt9VDsqWLbO7E+ciQo3bS5J5AkYXOR7mop4iUn/jVm3x7rbb+divLFyccsI2Vret+77lLpbDR6ZUYFmQlWUAb3eS7EiYCmdyr6Ms1d6boDrf314Oqh1NtCCsptDKWDCd3mOVPETmQLeh6R+zXxee411rkoXOAu7aUEAwASpEmTJQdq0CIAAAIAwAOBUlLDa5p+Xvl711M6riLt21b3fMpWV8K6VA8lzzD2dRDD23KAw9SHJ5q/WVv3uogkKq7fFwSqltn7Qe+8CPBERG7MzOKjXXdTYW5sIkm2XKhWIHjqLgg3Y/4U8SfTPF0qGuorJ6XW9TC2t1m2xPhC5MBlEN4pMPDGQPlAAk4atZQBRRRQBRRRQBRWL0PxPrfP4uiYhdoG23dUlm8ZyRIaV2iynEB2eSAMTn4k1bMAmjYCDuDrdHmUWiQG2RHndQ0EMUxImgNbWb61qhcu+Gwbw0+YcB3wVGDuIXmOJ74psRduR5haUgHAm5kT+IbVjiIb7VQf4eC3DdssVcxu3ktujGWMtx24HpzUVVNx0V/yTUJRUryK91blwj91cMcAkKB/v1qK7ae23yBTG5YkzkCP1PHqKsam7rk3EW0dVEwrQzc4Xd3wBmOScwAVXVuuOblu3e018EFnVUXezCfCUkjyifEBIPG2qeJWaH0xtJNNXXL7bWLUZu+lrd5e8HUXcbdg95H+X+v0pdqOia5FLKNPciTsVriufYFgVn6xVmx8UWmiNQUx/wA1SonarRLgSYYdsd6Y2utAoCL1r2JwTwP/AOl7dx6128cm+q1/5/ZIqtWD0irdzMBa6D1E+LeGlXzh7a22cBwHZn38gEAkjkT6U2t/AOqe3btXb9oWid10Kh3iQRtDEww8xEmAMYNa06/zAHULJ7KF7ZPPAyMn1HrVa51PTSwfUBo5l1AxMiJ5G047RUHSq2ifHeSS9LvXuLM/iOJl1Ul3Rb7FvyE6/Bllrrte1F25aS6Cbb7Yc+FZP4VHl/lA/wA6u9L+GNHp7huaewXb8Jckonby78T7nPoai03W7Ie8tlPEuG4u3EjzWrQVi5wqFhEzBxHIq9t1t5h5FshSJLMGLA4LALiQMwcZHoY6vOeqXlr/ANPT0KrxFfLllNpcr2Vu5F3UdQZE3tcRQMEKN2ZiBn5u0evrS3VdZ0qs2+5vKied2ZAMbRMiR3gT7YuaX4SsKVZ5uMoE7iSrGGDEqxI826YzBAiKa6DptqyoW2iqAABAzgBRnkmABNdfKSn13fvu/R6ehW6SnHZfgyuh197xPDXTtba6cO48qNs3EbpJI2iREyQ/E1dPStZdJ8S5btR8uyXkg4JmPLHbGZ9jWg12m8RCoMHBU/wsplT9iBjvxRodT4iBog5DL/CymGHvBBz3571PHCQSs9fT7HHzDv8ASre+0T2/hHTyDc33WDFiXYkNIZYZRClfMcR2HpT21aCgKBAAgewHau6KnjCMOqrEUpyl1ncR9R61YLPp33zuW2WECHfwoCyZ3KL1tpAgSMziu1+JtNibhGJlrdxfxeHOUA+YEfY9gauX+kWHfxGtW2fHmKjd5YIz6iB+Q9KrW/hrSKABp7UAAAbRACghQPoCQPQE+tdnJ3pOu2btxbdtixZWYHawWFIByQBPmBj0IPBEs6qWemWUcOtpFdV2KwUAhceUH0wPyHpVugCiiigCiiigCiiigCiiigCiikPV9Dqmvi5YuBVCEbWdgpMP+AKVkkr5zugDCzmgH1UtCJe7c5lgi/3bYiPrva5+lZi5ouqq0reTzt5oZSF/cKs+ex5VF1CYAO7cMLmpU0vUDbPgau04Y3GDkq0eJ5rYB8MyoBBEk9uRFAajU6RLgAdFcDgMARkFTg+xI+hNVf7C025m8C1uedx2LJ3QDOO+0T6xSv8AZtebrxe220ZQm5bc3APCZidqcZuJA2nyg4maqaKx1VlJa4iGICvsLAhssSlvbBHAjEZmZrxxT3PVJrZjlfhjSBWQWLcPO7GTM9+RG4xBx2q2OlWQFUWrYCtuUBQAG5kQOT+tcdFsXUtAX2D3JJJBJGTOJAx7VJ1ew9yxeS02y41t1RpI2sykKZGRBIMivFCK2R65ye7I+n6UI92ECjcAkADyi1aED+WViPar9ZSz07qCBVS6oUJlWub3LeJJPiPYJyuMqY4jvRptD1FmDPfA2NgDaA8bwTtFswjeXBLMImVOK6OTV0Vjls9VD21NxGEEsw2BJAuwp/d7sk2xIAgA4aTDro9nVrcc6i4jIVTaq8q20b87FkTMf7AAvdS1XhWnubd2xSxExhct2OYkx3rL2/jGwjuxS8GIVnUAbY8F74fzFZbwVG7+6FElTWl6s91bLtYVXugSqtw0ESORBIkA9jFZ3x+psV8iW5CAgKrKp8e2GOXBI8LeSJ74gxQFh/jO0oBa26kuLYyhG9sgSGnErJjG4ehiXqPxdasKGuJcgojyoDCbhgLyDPJmAABkioNZr+ohUNvTWyWs22cGDtusR4i/8QSFGRHPqe0FnqnUbjuos202solkYqAXdWg+Ku+FCvIjmI4JAt3/AIzspk270fvIO1ciy3h3G+aQA5VfNB869pIe6LUi7bS4shXVWEiDDAESOxzxWcsa7qTHzae0g8n8xgxvGLgzmZ7ZEHmvnR9X1FmtLftBVHh+IwCAsTYveJIDtAF0WoK/xek0Bq6KxvTus9Sux/8AbqoJgsybYJRWnabxJCsSuOcZBkD4Oq9Rd9nghCFJaEET4MgBmdgZuHiBEcsJNAbOil3Q9RfdGOoti24chQIyuCpwzCckc9qY0AUUUUBDd1KKYZgDE5PbP+h/I+lB1afxrzHzDtzXzUaNHMsoJ9f6cdxmD2kxzVW30SwoIFsAFQv0ChgI9IDEfl6CgJm6lZAJ8RIHPmHrH9a6GvtyRvWRzkdwG/oQfoRUVvpFkLtFsRAHeYXIzzIk55ya7udNtNzbXkHiMhQo49ABH0FASHWW/wCNMfzD3Pr7H8jWb670KzqdQXuXgo2LbZQqzkkqA7AwCG+UfXnNPE6NYERaUREf4TuH5GD9QD2FdP0qyeUHbGY8ogYnsAPyHpQGX1Pwhpht2XlVt6FtwtsWKvcfiB5/3sBuQIjvNlPhDSnY3iMwtoiZNsgqqFBPkwGDZAgNieBT7+x7H/TX/Zn+ufufU12vTrQkBBBEMM+YEls+pkkyc5PqaA56Xat2rKW7bApbUAGRhQMcYAj9KlbW2wQC6yeMjOYx964bp1uGG2A87gCRO4EHg+5+5nmuB0iz/wBNfXvHrx9ZP3PqaAmGutn/AJif9w9Af6EGuxqEMeZcxGRmZIj6wfyqqej2Ijw14j3g5/rmurfS7Q2eXKBQpJJPkEDk5PuaAkt9QtMoYXFIPGRnn/Q/ka6Ott/9RPX5h+f0qqeh2Ijw1GI9/wDfv7D0FdL0awP+Uv5fegLJ1SSRuErznjAP9CD9x6ivn7bb/wConE/MOPX6e9R3OmWm5QHj1jAAGOOAPyX0FfF6XZHFtRmeO/NAWEvqxgMpI5AIJqSqWk6XatMWRYJnMngxj6YGKu0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AutoShape 4" descr="data:image/jpeg;base64,/9j/4AAQSkZJRgABAQAAAQABAAD/2wCEAAkGBxQSEhUUExQWFRUXGRwbFxcYGRoaGRoeFxoXFxodIB4YHCggIRslHxgcITIhJSorLi4uHR82ODMsNygvMSsBCgoKDg0OGxAQGzciICQtLTcyNiwrLDAuLDAvLiw0LTI0LCwtMC40MjQsNDQ0Lyw0LTQsNDQvLDQsNy8sLCwsNP/AABEIAO0A1QMBIgACEQEDEQH/xAAbAAACAwEBAQAAAAAAAAAAAAAABQMEBgIHAf/EAEEQAAIBAwMCBAQDBQYFAwUAAAECEQADIQQSMQVBEyJRYQYycYFCkaEUI1JisRVygsHR8DNDU5LhB2OiFiRzssL/xAAaAQEAAwEBAQAAAAAAAAAAAAAAAwQFAgEG/8QAMhEAAgECBAIIBgIDAQAAAAAAAAECAxEEEiExQVETMmFxgZGh8AUUIrHB0eHxIzOikv/aAAwDAQACEQMRAD8A9xooooAoopZ8QdW/Zravs3lnCASRkhjOFJ/D2FAM6KzzfF1gPs80ghW+pdrQjtBdGGY4ngg1HovjSxcQMFufJvYbePLuOcAxBGP6EEgTa7rF63fZfCZra7MLauMWVioa4HUFPJJ/dRuO2ZEiq+j+I77bC2ldQ5t423ZTxE3nd+7mR8pAWASJIzHZ+NNOCJDgSASV4LKriewXawO6fanHWHK2LzKSCLbkEcghSQaAo/DfV7uoBF7TvZZUtElgQGa4m5goORtOMz75p1RRQBRRRQBRRRQBRSjrd+4w2acuWVk8Xw9m8I0mFN793v8AlJBztJ7laVpqepyB4NsjeoLEru2S4ZvK8E7QhJ2rDEgKwyANXRWUtX+qQAUtAjbLMA0/Nu+W6JOFMwsEsACADWj6c9w2rZvALdKKbijgMVG4DJwDPc0BYooooAooooAooooAooooAooooAopV8QLfKp4Bf5vN4ZtBo2ttzeBXaGgmBMcTwVi3epgMNlo5cJIE4RChY+KPKXLgkCRtXymSwA1FcXrKuIZQw9CAR+tZo6rqUgiwkEvKsUlQGYW+LnJUgnJyMRVvVPrg6BBZKBbW8lTJYm54sfvfKAAkfN8xyYoBra0NtQQqKASSRAyWJLH7k12NOn8K/kPSP6ACs2us6n5ZsWx5fOPKSGCidv76DLTAJGOSO1vpt7WC8FvLb8JlJ3SN26flADHyx9e8nAkC7btAX3QqsFVdZA5BKtHsNts/Vq766Y01/8A/Fc//Q1F1jVLZNu8+FBZGPoHEjHcl0RR7mst1TVNq7d1nMWxbcpbnAhTBb+Jv6du8wVsRGnZbtk1Ki5pvZIbdY69dD7dMguAfi/DMT80gRkDE5mo9N1nViN9lT6w4/pTMWAKodY6jb04G+ZY4AyfrVF9NKTlmLkFB2hGF/uW7fxAPx23T3iR+Y/zimWl1yXBKMD9KydnrNm5gNB9DH+U18uWQfMp2n+Jef05/WvPmq1LrK698T2eDi9LZWbaqet1JkW7ebjfki8b2/UAfiOOASMtY+K3tMLd1QzNi2ZgMff+EDkkT7CYFabpe0LO7e7GXaIk+w7KBAA7AckyTeo4mnVWjKVXDzpvUs6TTC2u1Z9STkknJJPck1NRSvX613tXP2cMWEBXAUgmQG27yAxAnOR/eIK1YIRpRWQ/tfqKhFbTCWZFBkOT+5uXHLbWVR50CTgCZgyBU9rX9QCBTYUvskuQNpb92I2i7M5ue0KpnMUBqKKzOv6pq0S0fCG9iwYBdwnx7VpMbxg23e5G4fJzzXH7f1Fg4/Z0tELIOHztyoi4ATumG4gjFAamiskmt6ku4myHyYEJx4dgj/mDcfE8ReVjJgwAXvSr19i/jIqgHybfSWEHJkgAGcfNxigGFFFFAFFFFAFFFFAFFUeoPdDWjbUuu4i4AVGCpAPmIwDHGaQM/UxbLN4e4DKqAZ8p3R9G+Qdxt3Z3UBraKx2ludRJL8ysi0fDETsAJByGkOeYw3eKnW31IuxLKoJUD5CAPEO4qPXwyPm7g4oDVVU6nZLJKCXQh09yvae24EqT6MaVdK/bjcm+ECbThSI3ELjEmJB/M84qXX/EC27YIH70kr4Z5VhE7o/CJBnuCsciuZzjCLlLZHUIuTyx3MZ/6g9X8YKEyghra/xMMgx7kAAek+tR6VdQ2mustqF8JoLHbI2kyBk/5cU56D08W3YNBfDKx9G5A9ArTgcAr61edNujvJ/Al1B/dUME/wDhtrGVN1ZupJ8TUlWjTh0cUR6htSilma2oAk8/1j/KsX1PVPedj5pjlQccBFkcAt5ifQD3p58e9XC+SfKuW7yzfKvv6/SaUdKcOqkGfrM8/X1/zqXLGOl/Ut0ZSowVVx37NP7H1vowNkMxnA5zPv8AWlNrWBZNpycx4ZMluw2HvPof0GavrbfYVVzBGTM/Q57/AJ1m7WkazcAft8jcc/fBx/XJzViU4T6qtzIfmZrfUtahS25nyzYYfw8kJ9vXvzxAF3ofxEbXkdpYRHcsMkQPX19Injjm7e8YFUG66Bk8LAyQxHLDsBnjgSazerQ23D7iX/iOJU5gDsPp6d6zKtLo5Z4+/wCC0nCrDTY9e6dd/ahL4Qf8oHk/+4Rz/cHl5ktiLvWNCbtk20bYZQgiRGx1eJQgiQsSCCJrH/8Ap/rWYkTI/wDA/wDP5Vv618JWdWnd7mFiqKpVMqMe3wtqiJOucuANh80KwsvbBgPkb2ViDMhc5JNdN8MavbH7fc+QJ+KTF3dJIadxtgIWEGZPeK11FWiuZ1uhajwryDVPuubSry0qVuOxIhvKGQokLA8pPc1Q1nw/rty7NWzTdLGWZAql7TYAbMIrptyDunBzWxooDKr8NakMI1t0KGBgs7cNcPLMcFGVI4xPMGvlv4Z1CurDVuYNrcC1w7hbe+zKZfIYXQP8AmRitXRQFPo+na3YtI5l1RQ2ScgAcnJ9JPNXKKKAKKKKAKKKKAX9Y6SuoCByQFYNA7wQYPsYj6E0qT4RACA6i8fDKFSSJm3uycZJ3E5mMelaWigM1b+EEBtnxrv7s2zggbvDLsCYzJLkk9yW/iNaWiigItVfW2jOxhVBJPsM15c3UWu6h9QwzIBT+ReAPVlkn383qI2nxpqSLPhry+fssf5kH7GsNotGArS21VH7x+OOQD2A7mszF5qk8i6q37+Rr/D6CyOb4jTU9aZmX9mXcyyC/wCHa0Tnjsre+0VUvXXO7xLxljLKg3ZhV/FI4A4AqHT3Nw2202W87UHJk8tnEzO3t39Bf0+lgMxGBJwJ7fqa6isqstPfMldWMXanHXm9TJ9S0/iX7ayxTLndyY2yTH6fU+taDofS3W1434WO4gdgQAPtAX9aoXm/aDCLhyLc5wJ8/IAiBGPet3eASzHGK7oUVUcpMv4urPoIUpKz4+/exT01oR/s0t65043QRO1eQR85PpP4RHpkzyMzbGsFtNzzEwABkzkAD6f0qxfYMoIgg5HpnM5qOUcrtyMRtKbjfYxXT9Z4bhYgoYgD7cfT+tRdaQFxGcvjmQGJj9TV/WWVW6139cQCAzFoPJAB/MelffhrRftF5WK+UsABziZJnueSfvUGIacbLd6LzRo4ddHTcpd5svgrpYtrPMd+0mce5Hf7e8ayuUQAAAAAYAGAK6rToUVShlRh1qrqzcmFKNV1JmE2yAgJBc8mP4cERPc/lEGrfWL2yxebjbbcz9FJrJiwl7Ti2pEKgBYgMxMcD3xP3ED0hxVZw+mO9iXD0lL6nzIeofE+wttu3JgxJGGX8JEbYPrE+hMinPQ/iVr5dFtM5U4bCjbiC0xGTHlmYJgcVmen9OGncePpjdkkghwzR7rGRBzLRkD66zp/xJpfkkWCPwuAn6glZzxM1WwtSblec/B/yWcTTgo2hC/b/RP1Xp9/UWLlpnS34m0HaHMLI8QbgyklllQQFImaXDoOsCQNad+3aWKnbPh+GGC7sGSXweY9K1ANfa1TMF3RdHdtK4u3fFJcspMyFIXBk+oJxAEx2ksaKKAKKKKAKKKKATfE/UL1lFNhd7Etjw7lyYRmVf3ZBXcwC7zIE8GqT/Et8bo0Vw7d85cfI1tQB+6yx3ziVhSQzQQG/V7V9gngOqHeN5YT5IMxg+aYj70i/Yuq7R/9xY3eHBMY8TfM/wDC+XZj6/nQF7p/Wr129s/Z3toFY7nDgEjbtElRGd3riD6imO7UH8Npffez/psX+tLuk6PWC/v1F1HtgXgqpIw72TaldoBKqjiSSROJkw41GrS3G91SeNzAT+dAYP4qu3mvFPETcSFUrbIxG4nNw8S35CkB0pvXPCW6/hWjDQE8zrmPlyFMczn3WmnxHrwL2pvIQ3hW2KwZG4iAcf3R+dSdD0XhW0Qdhkn8RPJM5mZP1NUJ9d+/f8G5L/HQjFcV799rJendFEZLmP8A3HH6KQO57VY12nsIhFwDYcHdLTPYAkk1ftrH1rP9QfdqRPyowH5EFvuTP5VNQpqWrIKFPpJdxNY6XZ05LDCpBAAGC+OFHP8ArU3xLdLKjo2QMCcNMcfWI+pHpVq9pixvEwVuAbTMyYAWPee/0r51PRjw9nYAR9xB/pNWZU0oNLQ7xC6WOstft7Yi1mp8QK6nBjb7HcQR+ZUT6VZ6Prd6lP4cr9JyI/lJA+hFUBYi0GAIbftaOATgH6glfSvmkkahe+IE9wU359TMZ+lZcn9V3xMGFSarqT42v4h1lZXGJ3cf3kQ/pIrWfA/S9g3RgcfUjH5Cf+4Vn76gsk5G51I45Icc+wmvR+n6bw7YXk9z2k8x7entXVKi51VN7L7m/jKuWjGK4os0UUVpGMQ6vTi4jI2QwIIkjBx2zXnet076K5AbeN2YG3d5BwCTkFgee4+3pVVuoaJb1trb/K3pyIIII9wQDVbE4aNZcmtixh8Q6T5p7mW0XWFuKMjc5KL7BZJ/MAn7ip9YtprZ/AgwSFlmMxiZzOOCSaUdb+Frttmez8m4HuxAg7vKFwcTjttAqv0K89wAXPwSfYkkyZOD7H0Y+tZ2SopZKiL6ySWeD2L3T9ff0xAtqz2F5R43AfykHHsDj6VttJqVuoroZVhIwQfuDkEcEHisB0y65d3faCzBSIzCm4AT3wu39e1af4XeDdtj5VIYf4tw/Lyg/Umr9BOm8jehXxUE05Jar19viPqKKKtlAKKKKAKKKKAKKUdU+ILenui26vld0qJAHnJnPACE/wCpqhZ+NtOwyLikbAwKjyl1D5IYqIVlJMxnEmRQGmqj1XSvcWFFlvVbqllb7g+X6waT2vjWxt3uly2AodpAO1TbS75thPZwMTTW31ZHto6K7eIDtUKd2MGfwrnEkge9AjyXqygLcHhqni3VRNhhAd3n2gdtk5j2rY6MYB+5/qax/VvEi05UIlq63iE+Zl3qRJAwACwzJ/StR03TIVlpuH+fI9RC/KP8IFUJat95s4pZbJbe/wAF19Yp+QG57oAV9/O0J9pn2pRrdHe3+JChSfMqyxEepIGDzO3uc0w6b1I3fcZggenHf5eQDGY/NgB3/wB8VLRrKJVw2It9S2KPTgMNP049IqTq+rHy9+T7Dt9zJNIb3Vb1+4EsXNgDqrrtWYeCCGMn5M8DvBNIdV8SO125tRCN5CmTkLKqZHqAK8njYSlkiuHv8mlVwtSWvHlfYdbiVYGYLtJHMQY59f8AWvlsAC2+4HaoDH0Kgr5vTEAzxApWmrvOu63sU5DA59SNucmJMQeDSnqFh3lrjNu9YgYnlcCBx2PuKqOSZl4b4b0zleVmn4ppmmu60tda1tglQ9skiGZMkfdcT9a3/QOupc03iMf+GvmjJgcGPt+YNeW9A0cMjsp3su2wpyrSPmGOAOFwTkjBBr1bofQxZsMjRucHef704/U/cmreGza8i1jFGNBQm7yT4ev48Skfi4M6rbSASBuuMABPeB/rWmBrzy18Nahk3BQckbZhsGJziMetSafT62zhFur7DzL+WRVsyD0CishZ1HUj+H7sqD+sVetaDWv/AMTUBB6IAT+gH9aA0DsAJJgeprN9Y6QHPiWEDhsOoIE5J3CSByTOcwD2ILTS9GtodzbrrfxXGLH7A4H2FMa5lFSVmdQm4sxd/R3CWY2nAKbW3MAgAmTkiOckHtTToyrYUnazFoJIgKAMBRvIMCSZjufaj42ZhpxtMfvFnmMAkYHMMAY7mK+acHwgTJMdz9vWKozn0dRxjyuXf9lNSel9PIc6TWJcnYwMcjuKsV5u2rbT6tHQEAmGUsQIJ82c4784ivSKmwuI6aLvuiDEUOiatswoooq0VwooooCO5p0YyyqTESQDjOM9sn86j/YbX/TTsflH4TI7diSR71ze6haV/Da4oeAdpImCSoMekgia+XOqWVEm7bAxncv4iAvfgkjPvQEi6O2OLaD6KP8ASq3U7TraAs3EsARLG3vheIVQwAPpMj2NWDrbckeIkiZG4Y2/N37d/SuU6jZaYu2zBIPmGCoDHv2BBPsRQI8013Twt43GW5cR5BuXla3M4uHbAO0yRxHB96U9JZ7SeG4fwASEdVZhcTO2SgwgHrE4/Dz6lqlt6o+G5Q2ZgLuUm6QNxGDhADkDLd4X56N/4U2ybF0r/I0Ff6YH0qvVpNu8TTo4mnKGSpoZbSdXDZUoB7wgwM8kcAccxVsa8t5UdSfxMIIQH64LHsp+pxEzazo+pZjaC2brR5yQSFHIHmJG49l+57A10+FLirH7HZI7ncpJnkztyap/L1ePoTZKMtpLzX5sU+o63TacMqF1uENB27iPEGbnzes5nkGsvpNFAYowuACTAIIGMlTmPcSPetVqvh5ki5+xgBJ3Be69+ByOR9x3qza6GwymkyYMzj1HaoI4KpBtptt73/pFylVhTVlK771+zL6diJVCSWxtUSfTA+xq7Z05sp+/QDdIVQwwYkE9u3vHJrVaXo+qOFtW7QPfH/jP2NNtD8JWgG8cm8zAht3EHsI/yj6Vbp4eTf1EVXF0oXatd8tW+9iz4Z6cFfbrEPiuP3ZYSjrG4BT2uAT5TDeUkTki/wDEv7dZRRogbuLmH2kqSoW15mIJCudxmSQrDOKm1dq5p7AXz3ktbSjiWuxbIba4GXkLt3jPmyOWpqvVLJZl8RZQhWkwJPAk4J9hV9JJWRh1ajqSzMz9/qfUQXK6ZYUXAi87iLloWySHEAp4jY9QMbcy3+ra5ZP7KhWSZ3cKGuCDkkttVXkCPMFgHNO9P1Sy6qy3bbKwUqQwyHEp37jI9auV6RmV0/UeoFp8BNjbAJERuZ9zxvmAu3ynPf2rkdQ6hAPgSVU+Xy+Yi1uEndGbnlgREc5rWUUAg0+v1jXgDYVbO5sn59oNsKfmiTvY8Y8Mj8Qh/RS7V9atW5828ggFUG4yTEGMA/UiuZSUVds9jFy0RS+Lrh8NEUEl3HHI25MTie2cZ9Yr5cAW2BDLgcmY/UiofCa8we+FBA8tsiQoJBJDBoZsCT7DA7w9Q1WwGJxnbMyOTE5rLr1E5OfgjQpQdlBGY680xwx7Ec8QR6dz/pXp9lYUCSYAEnk4rybTgXtSqksVdgAEw34i+09vKGP9MxXrNq2FAVQAAIAAgADAAArr4ZF5ZSPfiLV4xO6KKK1DNCiiigE/WPhuxqW3XQxO0LhiuALojHYi6332nkCqln4NsAtJZgeBIESLYbgZJNsGffitHRQGfufB+mIja0SxicEu11txkZIN+5HbzZmBA/wfpiu0hyNu0guTI8Pw8k5JiTPqTM1oKKAzTdD0dm/bcnbd3M6AtyWa1bOO/na2Pqw9aZ6/qSBRtvWl3FRuZhgOwRSB3JYhR2k9+Cu+LtVpU8L9qDGN7JtnO1fOpgiYU+JB/wCnu/BWftXumptAS6pU2yCcEEt+0gkk8Bsk8T60BtdJesoFto6ksYHmBLMQ7kn1YhHaTzBqfX6kWrVy4RIRGYj12gt/lWW+GNPo7l/xLCXFNtUKliQMI+nUBfTYJ+/rNa50BBBAIIgg5BB5FAZzTfGlhpBFxWB27Nstu2qSpC/iBLL9UPqJl6V1/T7006M5bc6gFflKeYof7gIX7Ac04Oitzu8NJ9donMTmP5V/IeldDSpIbYsgkg7RILfMQY5Pf1oBN/8AV2ngN5yCu4Qh4YMyH/GFMfrFXOldaTUXLiIrDwwJLCJl7tsgDnDWmE1aHT7WP3VvG6PIuN/zdvxd/WpLOmRCxVFUsZYgAFj6kjk5PNAS0l1Xwxp7lw3XUs5YNJY8qGA78Q7COwOIplrdWLYnljhV9Tz/ALNKfCZ/NdYmfwidoHoB/mahq1lDRaslhSzavRC9+gdPBAMuV2QNz3IFtPCUYnG2RB9SeTNOf7aDHyWrjD18qj/5MD+lV7162gyQvucD25iqo6kqsVJyAJ+h71Uni5J7pFiOHTWibLy9ZYvsFkrgEb2An1jaGBj6z7VHe1epdTt8O2f4Y3MPoxO2T/diqWo1oYfrPoapL1lSm+RIww+kev1DfQ+9QSxj2cvwTRw3FR/Iye0z7XuXndQMoYAB74QKCR6GfaO/1Gt2oVAAhkRzH59u0fSkeq6uoYyexP3GCI98Un1PXSyYPBP0wTH9JzVeWKvsTxwre5rb2rCjaTA5X7YI+mR/Sst1rqu5VIOSDI+0QPf/AH3pVqusnBJ+WQSOBujGM+mPem/w98NXL7xdR1tRJaCphw0bd0QwIycx6ZqOKqV5JImtCgs0jQf+n/S3RTdbbtdfKBk4YmQZx9COy8ZFbKotLpltoEQBVHAFS19BRpqnBRRh1ajqTcmFFFFSEYUUUUAUUUUAUUUUByyA8gH6/lXPgL/CvbsPw8fl2qSigOUtgcAD6D3J/qTXVFFAFFKuv6y9bCG0pILEMRba6R5WK+RWUwWgEzAHMchIeva5S06UuOwCOCTtsnnIAl2X7E5CmgNhRWVbrurTeDpWcy/hwjgHaqkAkAxJMA9+0waZdO6jqGDeJp4YMQIaFIEjcS4Bgx2DcigKGp1W/VP6W4Ue2FZvzJH5D0q/auDisbrtTdta+4HFtQxDQNz4KiQCdvefwmnKa0f7/OsN1stSV+bNbobwjbkhrrbIdWkwIMnH074rz3XaR7dybYcqJicA+sDBjg+mK1un14u3dpPlQAkdiTMflz9SPSmKsCN0STwfrXE1GtqjunKVHRnnmr6k/BBHsfT3ke0UsOoIDyR5oOCDkMBOTzn64r0+7obVweHAA5Puff3mlzfDts7jGDgLJC/cT/sVD8u1tqTrFRtqrGN03T9ReB8O2xHAO1mBlmQ5A2ggqJzHIMc070PwJebZ4g2fKW8/Eh5AUckGAZPBkboAp2vw6UXbavXFJ9GIHrJANfW/arI2peZ47MA3b1aT29fWp4Qpw/2RfgRTrTn1JI5t/D+n6fZN++pubXT5J8u5ltjBaGWWkzMCRkACmmi+KtKQiISCcLb2kkL4hshsSAsiecLBIFUV+J0ZfD1dknInyqy4hgdpYnBE4ngH6Nbmi05FtktWSGZVnw143F44xDjdHY+9auHnRkrUv5MzEQqp3qHI+LtHt3+N5YndsePnNuJ2/NuBG3n2rsfE+mLBQ7GW2yEeB5mSZ2/LuVl3CQCMkVaXounC7BYtBf4fDWMkk4iOST9Sa+abomnt7ttlJZizEqCSWZnyTnBYwO3arJXFz/GWmCM4NxlEHCHIKJcDeaNqkXFjdE9pqzqPibTIYa4ZgnFu42AQD8qnuwH3FTt0LSmJ09kwIH7tMDatuBjjair9FUcCu16NpwSRYtAsSWItrJLEMxOMklQT7gelAXVaRI4NFAEYFFAfaKKKAKKKKAKKKKAKKKKAKKKzWn+Mbcbrtt7QL7EJBhz4i2sbgsncy8SIOCYMAaWis9a+MLBIEOCdpAIUYffB+b+RsDOOKjX41seGLjBwCobgZ8jXDBJEwFPoT2BoCv8AHXRfEA1CfMgho5K5g/4ST9ifSsYvUiCQewHoOMR9OPevXyJrM9S+EEYk2iqTMqwJGRESCCP1jEYxWXjcFKpLPT8TTwmMjCOSfgYTo/VoF4ngnnvO3HHpj9K0Fjqo8gkGQSf9/elXUPg+/aabSOQcFVgznsZiOR5oME0ru9F1SFTsubWUEHaeG3nIElWIEQ3G3883oaseD8maDqUp8V5mx0/Vlgme/P5frUg6kJiRAx+f/ivPhduLb/KDBXJ2s3zgRAYH/EBiu/7RbcQwPmG4Zk/iI4P8v0k44rlymtB0UHqeiL1NQCZyePy/8E/Y1YOuUISzEL3P4j9P9/lXmv8AaZAVd2QTz2IGc8ckCtfoD41ktAMiFB/lAH6kTj2n2noTnKVmVsTSUIZludXfBvk7LStEGXMkzPEqfT15pdqNfqNGVKg7N4YoxBQxAwclcRx6cHv11Gy1pVW27BoG8Ky7juO1FXdxLMTgTjECuJZmNm4SzW0DecZVl2gyQSHRpMGZlc+1pUknmjo+w5hCq8L0k7Pd21vY9D6H1ZNVaF1MdmU8qw5B/wB5BBphWF+AUFi7etl123AjoJjmQYBPvH2FbqtKjNygm9zLqxUZfTsFFFFSkYUUUUAUVFqdQttWd2Cqokk8ACobPU7LAEXFzHJ2kSSokNBB3AiCOQRQFuiqY6pZkjxbchQ3zD5SSoPPEiJ9a6XqNo7ouJ5V3MZEASVknjlSPtQFql3Xtbcs2t1pPEcvbULBPzuqEwCOASeRxVj+0LX/AFbfYfMvLZXv37etRnq1ncF8VJyMGY2glpIwICnn0oBMvxPcWBd0zhjcRPKdwG9ihMx+EjPqMiol+Mjtn9lvbgi3GTBYK9pry+24hLix/Ekdwa1KMCAQQQcgjgg1U6oNlm+6+VtjHcMGQhgyO4gUBx0jqfj+L5GTw7jW/N+LbHmH8hnB70k1Gr1+4gaWyVBu7SfVF/dsAGwGbtzB7HnUpwK+swAkmB6mgMaup1rOhOkskq1rOPIGQm5gXD5gYA9A05zV7o+mu6hSmt06BVForAA3NtO8HaxBg9o2we+Yi13UbK6ovbufvGQA7FZ1JtsfI/hqZkOc8oU9yDYt/F9oqW8O75R5vKMH0yQYPZoj3qKVenHeS8yRUaj2RoqKz9zr92VC6ZvMeWcBRyRJAJk/SPf16/tu/u2/swOJJF0RyRiUE8d4rj5qlz9H+jr5epy9V+zi9+2+Nc2fJuXYW8M2th8OYAi74nzySYEiA3Ar9O1vUGuql2yoXYGYlQoki8I3C4wB3KmFD+UyYJAqwOq6q5OyylvkDxCWPtIQY+xP1qDVaV/D36rVOqyCwBVU9NvlQMQSYAmTjmvPmYvqpv0+50sO72b/AC/QbNf07JNwIgaVZbm1SDjcpnvgeoIAIkRSjq+o0Nwy9o3yCI2W2ZTAKgF42bQGPJjvWa1925bddTp9MqWiQjMRvulD8twITtVhOBkkEA9obW7+pseHF+3dS60K9y2sAtlAPCKYIgd8ycCuZTnJaK3r+v0XI4HLa8teV/Pa/le5He+FUuuP3KWbR8zFbjMxPlidy7QBE98yaoavqa2QbVoOuwwreHuEEnbIDrtn1bbjI7Uy1g1F+6LF68LIChx4G5N8NByxMFTGJI7xxFS1qbduxf0rkGG2kxlvF+Use7Enk54ySDUUaH1dvh5WRbpU0lef1baK+ivvd79xBpumxcY6u2iuQSmwnJb5iWmS4gKBJCjA5E89GtEsReJfdvQOx58M5B9yqgx2KOe9RrduarS2nG4spTbGSSjhTMniASf9ab9QXbbZo2hfMGOFBXzSTxGIPcifWuajSywXHV93b4+h1jJyy5Hve1uVuXY7jXonTEN4vt/4aqqnty849R5TPI9cmdLS/oJU2VZTO7J4+bgjGPLG3/DTCr8I5Y2MCbuwooors5CiiigINbpFuo1txKsIMEg+oIIyCDkEcGlf/wBK6YuXZWZz8zM7MT8pySZztX28oiIp3RQCGz8IaVdkIYQqVG4xKXDdDEdzuZvqCa+p8K2Ut3Et7l3hckloKEMpyZkEA8yae0UBnNJ8FaZAshmYKq7ixzttvaB/7Xb8640nwVYUMGLPuJIyV2jwvACiDwEx9a01cXroRSzEBQJJPAAoBd0+6thLdhlNoKAiSdyGIVQHxnjDAE9gYqH4i6rbSzeQks3hvKqpYjynnaIH3iqfUL7awPbUi3p+Gdwf3kxiCR5Dwf4vpyu/ZxZa7asWx4dywwEGF8UHbGRgEOAAT2wAAapVMZFSUU0ru13x7v3sWFRt1t+X7GzajVXlHhqtlSRnduubY7eXaD+f170N8NoxU3HuXAOVuXGuKZjMOSAcdqp6bV6u4XBuIgRipNu1knn/AJjEcEZ9+0VR6r0J9Rdtm5ea5ZVW3rcCElmBAKhRtWJmecCveicl9V5fYtxpZZWzKPcm378Rh1G5o9KwAa1buIyMyyBgypn3KM0T7VV6l8U6Qz4Jd74MIq22JeeVhoDJiSJkciDWV0OgttZ1dq6oZ0UsjEnld9srkk7d1rjiGipuo6kJpdLd3A3bJKlojcLas6kj+bwwI/nYd64Umo3ikl3dtmaC+HUukyycpPbeyva65uz23uaSz8aeIPCtaW4NQMG3cKhUMAySCWKQZBC59sxxY+Lb7SP2NTcSd48QiACwJAKZgqBAk+YESCCVfX+oJ41vUWwAyEKTAk+ZGiT/ACM4+jVU1/VzZ1+6VQOAxYgEbdlxWMj1Nq3/ANoqSV07N8UuHE9pYOnKF1Dg3q5Xut1ozQ3/AIg1WxbyJZFkgbjDs6ydvG5Zg8+/tJqvqvLctvqbw1KkkAEDYhcHaQq+UzO2TJAnOaV6Bb9yxdSxZuXkNy4EIK27e08MrOQG80wBimK/BWqe3aS5ftW1ATeFQs42QZDsYLSI4AHvXq17ftf7HLjRouzajq1229Wn9yTR61BavWDlZZVB/hYeUH8zSrUdVDdP3DD7RcJ7b1jcY7SVJx3JPJNNLfww9tWYayy7tlt1qASAFWNlzyiB6HJNcWvhSdOtncWWAGZUKlxMsAXbEnvHBrmVaCi12PTd9miuzqNbCqSlmv8AUns/HdcRf1PUXLmp020Mzxd8iCX2kDMSAAWAySB71asdDulr73EW2LgVUW4/n8gaWItBhG5seYcD1rTaexbsliuy1iXKgFyM/NcYSeOZ7VTt9VDsqWLbO7E+ciQo3bS5J5AkYXOR7mop4iUn/jVm3x7rbb+divLFyccsI2Vret+77lLpbDR6ZUYFmQlWUAb3eS7EiYCmdyr6Ms1d6boDrf314Oqh1NtCCsptDKWDCd3mOVPETmQLeh6R+zXxee411rkoXOAu7aUEAwASpEmTJQdq0CIAAAIAwAOBUlLDa5p+Xvl711M6riLt21b3fMpWV8K6VA8lzzD2dRDD23KAw9SHJ5q/WVv3uogkKq7fFwSqltn7Qe+8CPBERG7MzOKjXXdTYW5sIkm2XKhWIHjqLgg3Y/4U8SfTPF0qGuorJ6XW9TC2t1m2xPhC5MBlEN4pMPDGQPlAAk4atZQBRRRQBRRRQBRWL0PxPrfP4uiYhdoG23dUlm8ZyRIaV2iynEB2eSAMTn4k1bMAmjYCDuDrdHmUWiQG2RHndQ0EMUxImgNbWb61qhcu+Gwbw0+YcB3wVGDuIXmOJ74psRduR5haUgHAm5kT+IbVjiIb7VQf4eC3DdssVcxu3ktujGWMtx24HpzUVVNx0V/yTUJRUryK91blwj91cMcAkKB/v1qK7ae23yBTG5YkzkCP1PHqKsam7rk3EW0dVEwrQzc4Xd3wBmOScwAVXVuuOblu3e018EFnVUXezCfCUkjyifEBIPG2qeJWaH0xtJNNXXL7bWLUZu+lrd5e8HUXcbdg95H+X+v0pdqOia5FLKNPciTsVriufYFgVn6xVmx8UWmiNQUx/wA1SonarRLgSYYdsd6Y2utAoCL1r2JwTwP/AOl7dx6128cm+q1/5/ZIqtWD0irdzMBa6D1E+LeGlXzh7a22cBwHZn38gEAkjkT6U2t/AOqe3btXb9oWid10Kh3iQRtDEww8xEmAMYNa06/zAHULJ7KF7ZPPAyMn1HrVa51PTSwfUBo5l1AxMiJ5G047RUHSq2ifHeSS9LvXuLM/iOJl1Ul3Rb7FvyE6/Bllrrte1F25aS6Cbb7Yc+FZP4VHl/lA/wA6u9L+GNHp7huaewXb8Jckonby78T7nPoai03W7Ie8tlPEuG4u3EjzWrQVi5wqFhEzBxHIq9t1t5h5FshSJLMGLA4LALiQMwcZHoY6vOeqXlr/ANPT0KrxFfLllNpcr2Vu5F3UdQZE3tcRQMEKN2ZiBn5u0evrS3VdZ0qs2+5vKied2ZAMbRMiR3gT7YuaX4SsKVZ5uMoE7iSrGGDEqxI826YzBAiKa6DptqyoW2iqAABAzgBRnkmABNdfKSn13fvu/R6ehW6SnHZfgyuh197xPDXTtba6cO48qNs3EbpJI2iREyQ/E1dPStZdJ8S5btR8uyXkg4JmPLHbGZ9jWg12m8RCoMHBU/wsplT9iBjvxRodT4iBog5DL/CymGHvBBz3571PHCQSs9fT7HHzDv8ASre+0T2/hHTyDc33WDFiXYkNIZYZRClfMcR2HpT21aCgKBAAgewHau6KnjCMOqrEUpyl1ncR9R61YLPp33zuW2WECHfwoCyZ3KL1tpAgSMziu1+JtNibhGJlrdxfxeHOUA+YEfY9gauX+kWHfxGtW2fHmKjd5YIz6iB+Q9KrW/hrSKABp7UAAAbRACghQPoCQPQE+tdnJ3pOu2btxbdtixZWYHawWFIByQBPmBj0IPBEs6qWemWUcOtpFdV2KwUAhceUH0wPyHpVugCiiigCiiigCiiigCiiigCiikPV9Dqmvi5YuBVCEbWdgpMP+AKVkkr5zugDCzmgH1UtCJe7c5lgi/3bYiPrva5+lZi5ouqq0reTzt5oZSF/cKs+ex5VF1CYAO7cMLmpU0vUDbPgau04Y3GDkq0eJ5rYB8MyoBBEk9uRFAajU6RLgAdFcDgMARkFTg+xI+hNVf7C025m8C1uedx2LJ3QDOO+0T6xSv8AZtebrxe220ZQm5bc3APCZidqcZuJA2nyg4maqaKx1VlJa4iGICvsLAhssSlvbBHAjEZmZrxxT3PVJrZjlfhjSBWQWLcPO7GTM9+RG4xBx2q2OlWQFUWrYCtuUBQAG5kQOT+tcdFsXUtAX2D3JJJBJGTOJAx7VJ1ew9yxeS02y41t1RpI2sykKZGRBIMivFCK2R65ye7I+n6UI92ECjcAkADyi1aED+WViPar9ZSz07qCBVS6oUJlWub3LeJJPiPYJyuMqY4jvRptD1FmDPfA2NgDaA8bwTtFswjeXBLMImVOK6OTV0Vjls9VD21NxGEEsw2BJAuwp/d7sk2xIAgA4aTDro9nVrcc6i4jIVTaq8q20b87FkTMf7AAvdS1XhWnubd2xSxExhct2OYkx3rL2/jGwjuxS8GIVnUAbY8F74fzFZbwVG7+6FElTWl6s91bLtYVXugSqtw0ESORBIkA9jFZ3x+psV8iW5CAgKrKp8e2GOXBI8LeSJ74gxQFh/jO0oBa26kuLYyhG9sgSGnErJjG4ehiXqPxdasKGuJcgojyoDCbhgLyDPJmAABkioNZr+ohUNvTWyWs22cGDtusR4i/8QSFGRHPqe0FnqnUbjuos202solkYqAXdWg+Ku+FCvIjmI4JAt3/AIzspk270fvIO1ciy3h3G+aQA5VfNB869pIe6LUi7bS4shXVWEiDDAESOxzxWcsa7qTHzae0g8n8xgxvGLgzmZ7ZEHmvnR9X1FmtLftBVHh+IwCAsTYveJIDtAF0WoK/xek0Bq6KxvTus9Sux/8AbqoJgsybYJRWnabxJCsSuOcZBkD4Oq9Rd9nghCFJaEET4MgBmdgZuHiBEcsJNAbOil3Q9RfdGOoti24chQIyuCpwzCckc9qY0AUUUUBDd1KKYZgDE5PbP+h/I+lB1afxrzHzDtzXzUaNHMsoJ9f6cdxmD2kxzVW30SwoIFsAFQv0ChgI9IDEfl6CgJm6lZAJ8RIHPmHrH9a6GvtyRvWRzkdwG/oQfoRUVvpFkLtFsRAHeYXIzzIk55ya7udNtNzbXkHiMhQo49ABH0FASHWW/wCNMfzD3Pr7H8jWb670KzqdQXuXgo2LbZQqzkkqA7AwCG+UfXnNPE6NYERaUREf4TuH5GD9QD2FdP0qyeUHbGY8ogYnsAPyHpQGX1Pwhpht2XlVt6FtwtsWKvcfiB5/3sBuQIjvNlPhDSnY3iMwtoiZNsgqqFBPkwGDZAgNieBT7+x7H/TX/Zn+ufufU12vTrQkBBBEMM+YEls+pkkyc5PqaA56Xat2rKW7bApbUAGRhQMcYAj9KlbW2wQC6yeMjOYx964bp1uGG2A87gCRO4EHg+5+5nmuB0iz/wBNfXvHrx9ZP3PqaAmGutn/AJif9w9Af6EGuxqEMeZcxGRmZIj6wfyqqej2Ijw14j3g5/rmurfS7Q2eXKBQpJJPkEDk5PuaAkt9QtMoYXFIPGRnn/Q/ka6Ott/9RPX5h+f0qqeh2Ijw1GI9/wDfv7D0FdL0awP+Uv5fegLJ1SSRuErznjAP9CD9x6ivn7bb/wConE/MOPX6e9R3OmWm5QHj1jAAGOOAPyX0FfF6XZHFtRmeO/NAWEvqxgMpI5AIJqSqWk6XatMWRYJnMngxj6YGKu0AUUUUAUUUUAUUUUAUUUUAUUU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134"/>
            <a:ext cx="6048672" cy="67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489</TotalTime>
  <Words>524</Words>
  <Application>Microsoft Office PowerPoint</Application>
  <PresentationFormat>On-screen Show (4:3)</PresentationFormat>
  <Paragraphs>124</Paragraphs>
  <Slides>41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Angles</vt:lpstr>
      <vt:lpstr>GASEOUS EXCHANGE</vt:lpstr>
      <vt:lpstr>PowerPoint Presentation</vt:lpstr>
      <vt:lpstr>PowerPoint Presentation</vt:lpstr>
      <vt:lpstr>What is the difference between breathing and gaseous exchange? </vt:lpstr>
      <vt:lpstr>PowerPoint Presentation</vt:lpstr>
      <vt:lpstr>Requirements for an efficient gas exchange system</vt:lpstr>
      <vt:lpstr>How requirements are satisfied in different organisms (see pg 206-207)</vt:lpstr>
      <vt:lpstr>PowerPoint Presentation</vt:lpstr>
      <vt:lpstr>PowerPoint Presentation</vt:lpstr>
      <vt:lpstr>PowerPoint Presentation</vt:lpstr>
      <vt:lpstr>PowerPoint Presentation</vt:lpstr>
      <vt:lpstr>Volume to surface area ratio pg 208</vt:lpstr>
      <vt:lpstr>Gaseous exchange system in humans </vt:lpstr>
      <vt:lpstr>PowerPoint Presentation</vt:lpstr>
      <vt:lpstr>Adaptations of air passages see table pg 211 </vt:lpstr>
      <vt:lpstr>The lungs (pg 213)</vt:lpstr>
      <vt:lpstr>Internal structure of lung </vt:lpstr>
      <vt:lpstr>Adaptations (pg 214)</vt:lpstr>
      <vt:lpstr>ACTIVITy 2.4.7 pg 220 no 1-3</vt:lpstr>
      <vt:lpstr>ACTIVITy 2.4.7 pg 220 no 1-3</vt:lpstr>
      <vt:lpstr>Breathing PRAC 2.4.4 pg 215-216</vt:lpstr>
      <vt:lpstr>Breathing see table on pg 217</vt:lpstr>
      <vt:lpstr>Act 2.4.5 pg 218</vt:lpstr>
      <vt:lpstr>TEST FOR co2</vt:lpstr>
      <vt:lpstr>Modification of breathing rate </vt:lpstr>
      <vt:lpstr>Gaseous exchange and transport</vt:lpstr>
      <vt:lpstr>….Gaseous exchange and transport </vt:lpstr>
      <vt:lpstr>Activity 2.4.9 pg 227-228</vt:lpstr>
      <vt:lpstr>Availability of O2 at high altitudes pg 228</vt:lpstr>
      <vt:lpstr>ACTivity 2.4.10 pg 229-230</vt:lpstr>
      <vt:lpstr>Diseases and allergies of the gas exchange system</vt:lpstr>
      <vt:lpstr>asthma</vt:lpstr>
      <vt:lpstr>Hay fever</vt:lpstr>
      <vt:lpstr>Lung cancer</vt:lpstr>
      <vt:lpstr>tb</vt:lpstr>
      <vt:lpstr>bronchitis</vt:lpstr>
      <vt:lpstr>Emphysema</vt:lpstr>
      <vt:lpstr>TB (video + PG 231-234)  </vt:lpstr>
      <vt:lpstr>SMOKING</vt:lpstr>
      <vt:lpstr>ARTIFICIAL RESPIRATION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GASEOUS EXCHANGE</dc:title>
  <dc:creator>Rashid</dc:creator>
  <cp:lastModifiedBy>Rashid</cp:lastModifiedBy>
  <cp:revision>35</cp:revision>
  <dcterms:created xsi:type="dcterms:W3CDTF">2013-07-15T05:13:14Z</dcterms:created>
  <dcterms:modified xsi:type="dcterms:W3CDTF">2013-08-01T05:16:21Z</dcterms:modified>
</cp:coreProperties>
</file>