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5" r:id="rId11"/>
    <p:sldId id="267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100" d="100"/>
          <a:sy n="100" d="100"/>
        </p:scale>
        <p:origin x="35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8CB1-C19F-42D3-AC4E-AFD33AB09E67}" type="datetimeFigureOut">
              <a:rPr lang="en-US" smtClean="0"/>
              <a:pPr/>
              <a:t>8/5/2015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0B8F9-63D8-48D9-9D79-2B85C8D8E0E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114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25</a:t>
            </a:fld>
            <a:endParaRPr lang="en-Z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26</a:t>
            </a:fld>
            <a:endParaRPr lang="en-Z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27</a:t>
            </a:fld>
            <a:endParaRPr lang="en-Z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28</a:t>
            </a:fld>
            <a:endParaRPr lang="en-Z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29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30</a:t>
            </a:fld>
            <a:endParaRPr lang="en-Z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31</a:t>
            </a:fld>
            <a:endParaRPr lang="en-Z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32</a:t>
            </a:fld>
            <a:endParaRPr lang="en-Z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33</a:t>
            </a:fld>
            <a:endParaRPr lang="en-Z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34</a:t>
            </a:fld>
            <a:endParaRPr lang="en-Z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35</a:t>
            </a:fld>
            <a:endParaRPr lang="en-Z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36</a:t>
            </a:fld>
            <a:endParaRPr lang="en-Z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37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0B8F9-63D8-48D9-9D79-2B85C8D8E0E6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D29142D-4D70-4B63-9AEF-15F81A404085}" type="datetimeFigureOut">
              <a:rPr lang="en-ZA" smtClean="0"/>
              <a:pPr/>
              <a:t>2015/08/05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C2E9514-4063-4153-9C58-9FB60CE085DC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045460"/>
            <a:ext cx="4320480" cy="428625"/>
          </a:xfrm>
        </p:spPr>
        <p:txBody>
          <a:bodyPr/>
          <a:lstStyle/>
          <a:p>
            <a:r>
              <a:rPr lang="en-ZA" sz="2000" dirty="0" smtClean="0"/>
              <a:t>The removal of harmful metabolic wastes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Excretion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41928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Malpighian</a:t>
            </a:r>
            <a:r>
              <a:rPr lang="en-ZA" dirty="0" smtClean="0"/>
              <a:t> body (242-244)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637012" cy="241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600402" cy="36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1417" y="29380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Glomerulus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521333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Bowmans</a:t>
            </a:r>
            <a:r>
              <a:rPr lang="en-ZA" dirty="0" smtClean="0"/>
              <a:t> capsule</a:t>
            </a:r>
            <a:endParaRPr lang="en-ZA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sz="quarter" idx="13"/>
          </p:nvPr>
        </p:nvSpPr>
        <p:spPr>
          <a:xfrm>
            <a:off x="6062858" y="5085184"/>
            <a:ext cx="123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Podocytes</a:t>
            </a:r>
            <a:endParaRPr lang="en-ZA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2627784" y="3122726"/>
            <a:ext cx="62363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31840" y="3705999"/>
            <a:ext cx="14972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91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Proximal convoluted tubule </a:t>
            </a:r>
            <a:r>
              <a:rPr lang="en-ZA" sz="2800" dirty="0" smtClean="0">
                <a:latin typeface="Calibri"/>
                <a:cs typeface="Calibri"/>
              </a:rPr>
              <a:t>→ descending limb (loop of </a:t>
            </a:r>
            <a:r>
              <a:rPr lang="en-ZA" sz="2800" dirty="0" err="1" smtClean="0">
                <a:latin typeface="Calibri"/>
                <a:cs typeface="Calibri"/>
              </a:rPr>
              <a:t>Henle</a:t>
            </a:r>
            <a:r>
              <a:rPr lang="en-ZA" sz="2800" dirty="0" smtClean="0">
                <a:latin typeface="Calibri"/>
                <a:cs typeface="Calibri"/>
              </a:rPr>
              <a:t>) → hair pin bend → ascending limb → distal convoluted tubules → collecting ducts 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Renal tubules	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645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STRUCTURE OF NEPHRON</a:t>
            </a:r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608512" cy="46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533" y="1988840"/>
            <a:ext cx="3810540" cy="40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6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Activity 2.5.2 pg 245-246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95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200" dirty="0" smtClean="0"/>
              <a:t>Renal artery → afferent arteriole → </a:t>
            </a:r>
            <a:r>
              <a:rPr lang="en-ZA" sz="3200" dirty="0" err="1" smtClean="0"/>
              <a:t>glomerulus</a:t>
            </a:r>
            <a:r>
              <a:rPr lang="en-ZA" sz="3200" dirty="0" smtClean="0"/>
              <a:t> → efferent arteriole → 2</a:t>
            </a:r>
            <a:r>
              <a:rPr lang="en-ZA" sz="3200" baseline="30000" dirty="0" smtClean="0"/>
              <a:t>nd</a:t>
            </a:r>
            <a:r>
              <a:rPr lang="en-ZA" sz="3200" dirty="0" smtClean="0"/>
              <a:t> capillary network → </a:t>
            </a:r>
            <a:r>
              <a:rPr lang="en-ZA" sz="3200" dirty="0" err="1" smtClean="0"/>
              <a:t>venules</a:t>
            </a:r>
            <a:r>
              <a:rPr lang="en-ZA" sz="3200" dirty="0" smtClean="0"/>
              <a:t> → renal vein → heart.</a:t>
            </a:r>
            <a:endParaRPr lang="en-Z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Blood supply to </a:t>
            </a:r>
            <a:r>
              <a:rPr lang="en-ZA" dirty="0" err="1" smtClean="0"/>
              <a:t>nephron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Functioning of the kidney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200" dirty="0" smtClean="0"/>
              <a:t>Blood has water, salts, normal corpuscles and plasma, useful substances (post-digestion) and harmful substances (nitrogenous waste) </a:t>
            </a:r>
            <a:endParaRPr lang="en-Z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Blood to the kidney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800" dirty="0" smtClean="0"/>
              <a:t>Afferent is wider than efferent arteriole→ pressure.</a:t>
            </a:r>
          </a:p>
          <a:p>
            <a:pPr algn="l"/>
            <a:endParaRPr lang="en-ZA" sz="2800" dirty="0" smtClean="0"/>
          </a:p>
          <a:p>
            <a:pPr algn="l"/>
            <a:r>
              <a:rPr lang="en-ZA" sz="2800" dirty="0" smtClean="0"/>
              <a:t>Water, gl</a:t>
            </a:r>
            <a:r>
              <a:rPr lang="en-ZA" sz="3200" dirty="0" smtClean="0"/>
              <a:t>ucose, amino acids, urea, uric acid and salts move through </a:t>
            </a:r>
            <a:r>
              <a:rPr lang="en-ZA" sz="3200" dirty="0" err="1" smtClean="0"/>
              <a:t>podocytes</a:t>
            </a:r>
            <a:r>
              <a:rPr lang="en-ZA" sz="3200" dirty="0" smtClean="0"/>
              <a:t> </a:t>
            </a:r>
            <a:r>
              <a:rPr lang="en-ZA" sz="2800" dirty="0" smtClean="0"/>
              <a:t>→ called </a:t>
            </a:r>
            <a:r>
              <a:rPr lang="en-ZA" sz="2800" dirty="0" err="1" smtClean="0"/>
              <a:t>glomerular</a:t>
            </a:r>
            <a:r>
              <a:rPr lang="en-ZA" sz="2800" dirty="0" smtClean="0"/>
              <a:t> FILTRATE → renal tubules. 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Glomerular</a:t>
            </a:r>
            <a:r>
              <a:rPr lang="en-ZA" dirty="0" smtClean="0"/>
              <a:t> filtration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143380"/>
            <a:ext cx="3637012" cy="241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642" y="836712"/>
            <a:ext cx="48101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7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Proximal convoluted tubules- Useful substances (e.g. glucose) and some water</a:t>
            </a:r>
          </a:p>
          <a:p>
            <a:r>
              <a:rPr lang="en-ZA" sz="2800" dirty="0" smtClean="0"/>
              <a:t>Sodium ions are pumped into the renal medulla. This causes water to move by osmosis out of the loop of </a:t>
            </a:r>
            <a:r>
              <a:rPr lang="en-ZA" sz="2800" dirty="0" err="1" smtClean="0"/>
              <a:t>Henle</a:t>
            </a:r>
            <a:r>
              <a:rPr lang="en-ZA" sz="2800" dirty="0" smtClean="0"/>
              <a:t>, distal convoluted tubules and the collecting ducts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Tubular re-absorption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059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Not an excretory organ because waste produced are not metabolic wastes</a:t>
            </a:r>
          </a:p>
          <a:p>
            <a:r>
              <a:rPr lang="en-ZA" sz="2400" dirty="0" smtClean="0"/>
              <a:t>Undigested and indigestible substances as faeces</a:t>
            </a:r>
          </a:p>
          <a:p>
            <a:r>
              <a:rPr lang="en-ZA" sz="2400" dirty="0" smtClean="0"/>
              <a:t> </a:t>
            </a:r>
            <a:endParaRPr lang="en-Z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gut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408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1513"/>
            <a:ext cx="7620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6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Anti-diuretic hormone has a negative feedback mechanism.</a:t>
            </a:r>
          </a:p>
          <a:p>
            <a:r>
              <a:rPr lang="en-ZA" sz="2800" dirty="0" smtClean="0"/>
              <a:t>See back of book homeostasis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Osmoregulation by </a:t>
            </a:r>
            <a:r>
              <a:rPr lang="en-ZA" dirty="0" err="1" smtClean="0"/>
              <a:t>adh</a:t>
            </a:r>
            <a:r>
              <a:rPr lang="en-ZA" dirty="0" smtClean="0"/>
              <a:t> (pg 250-251)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938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8420"/>
            <a:ext cx="4464498" cy="650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50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Wastes (e.g. ammonia, </a:t>
            </a:r>
            <a:r>
              <a:rPr lang="en-ZA" sz="2800" dirty="0" err="1" smtClean="0"/>
              <a:t>creatinine</a:t>
            </a:r>
            <a:r>
              <a:rPr lang="en-ZA" sz="2800" dirty="0" smtClean="0"/>
              <a:t>, ions [K, H, Na and bicarbonate] and some drugs) are excreted from the blood to the tubules</a:t>
            </a:r>
          </a:p>
          <a:p>
            <a:endParaRPr lang="en-ZA" sz="2800" dirty="0" smtClean="0"/>
          </a:p>
          <a:p>
            <a:r>
              <a:rPr lang="en-ZA" sz="2800" dirty="0" smtClean="0"/>
              <a:t>Kidneys regulation of pH see </a:t>
            </a:r>
            <a:r>
              <a:rPr lang="en-ZA" sz="2800" dirty="0" err="1" smtClean="0"/>
              <a:t>pg</a:t>
            </a:r>
            <a:r>
              <a:rPr lang="en-ZA" sz="2800" dirty="0" smtClean="0"/>
              <a:t> 253.</a:t>
            </a:r>
          </a:p>
          <a:p>
            <a:endParaRPr lang="en-ZA" sz="2800" dirty="0" smtClean="0"/>
          </a:p>
          <a:p>
            <a:r>
              <a:rPr lang="en-ZA" sz="2800" dirty="0" smtClean="0"/>
              <a:t>Regulation of sodium </a:t>
            </a:r>
            <a:r>
              <a:rPr lang="en-ZA" sz="2800" dirty="0" smtClean="0"/>
              <a:t>(salt) in </a:t>
            </a:r>
            <a:r>
              <a:rPr lang="en-ZA" sz="2800" dirty="0" smtClean="0"/>
              <a:t>blood see pg 253-254</a:t>
            </a:r>
          </a:p>
          <a:p>
            <a:r>
              <a:rPr lang="en-ZA" sz="2800" dirty="0" smtClean="0"/>
              <a:t>Aldosterone from the adrenal gland causes sodium to be </a:t>
            </a:r>
            <a:r>
              <a:rPr lang="en-ZA" sz="2800" dirty="0" smtClean="0"/>
              <a:t>reabsorbed.</a:t>
            </a:r>
          </a:p>
          <a:p>
            <a:r>
              <a:rPr lang="en-ZA" sz="2800" dirty="0" smtClean="0"/>
              <a:t>See back of book</a:t>
            </a:r>
            <a:endParaRPr lang="en-ZA" sz="2800" dirty="0"/>
          </a:p>
          <a:p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Tubular excretion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991" y="40604"/>
            <a:ext cx="4793038" cy="67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57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After re-absorption and excretion, urine </a:t>
            </a:r>
            <a:r>
              <a:rPr lang="en-ZA" sz="2800" dirty="0" smtClean="0">
                <a:latin typeface="Calibri"/>
                <a:cs typeface="Calibri"/>
              </a:rPr>
              <a:t>→ pelvis → ureter</a:t>
            </a:r>
            <a:r>
              <a:rPr lang="en-ZA" sz="2800" dirty="0">
                <a:latin typeface="Calibri"/>
                <a:cs typeface="Calibri"/>
              </a:rPr>
              <a:t> </a:t>
            </a:r>
            <a:r>
              <a:rPr lang="en-ZA" sz="2800" dirty="0" smtClean="0">
                <a:latin typeface="Calibri"/>
                <a:cs typeface="Calibri"/>
              </a:rPr>
              <a:t>→bladder → urethra → exterior. </a:t>
            </a:r>
          </a:p>
          <a:p>
            <a:endParaRPr lang="en-ZA" sz="2800" dirty="0">
              <a:latin typeface="Calibri"/>
              <a:cs typeface="Calibri"/>
            </a:endParaRPr>
          </a:p>
          <a:p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Urine to bladder and out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748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ZA" sz="2800" dirty="0" smtClean="0"/>
              <a:t>Excretion of wastes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ZA" sz="2800" dirty="0" smtClean="0"/>
              <a:t>Regulation of salt content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ZA" sz="2800" dirty="0" smtClean="0"/>
              <a:t>Regulation of blood pH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ZA" sz="2800" dirty="0" smtClean="0"/>
              <a:t>Osmoregulation 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Functions of the kidney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317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Structural suitability of </a:t>
            </a:r>
            <a:r>
              <a:rPr lang="en-ZA" smtClean="0"/>
              <a:t>the kidney pg 257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err="1" smtClean="0"/>
              <a:t>Undissolved</a:t>
            </a:r>
            <a:r>
              <a:rPr lang="en-ZA" sz="2800" dirty="0" smtClean="0"/>
              <a:t> salts form crystals, these can block tubes within the kidney causing pain. </a:t>
            </a:r>
          </a:p>
          <a:p>
            <a:r>
              <a:rPr lang="en-ZA" sz="2800" dirty="0" smtClean="0"/>
              <a:t>Treatment: Surgery to remove or shockwave therapy to break down.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Kidney stones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040560" cy="403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818" y="116632"/>
            <a:ext cx="3767730" cy="39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7108"/>
            <a:ext cx="2279848" cy="247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630" y="4035408"/>
            <a:ext cx="2835192" cy="282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CO2 excreted by exhalation </a:t>
            </a:r>
          </a:p>
          <a:p>
            <a:endParaRPr lang="en-Z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lung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889" y="3573017"/>
            <a:ext cx="4535262" cy="30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0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Caused by bacteria</a:t>
            </a:r>
          </a:p>
          <a:p>
            <a:r>
              <a:rPr lang="en-ZA" sz="2800" dirty="0" smtClean="0"/>
              <a:t>Symptoms: fever, blood in urine, frequent and burning urination.</a:t>
            </a:r>
          </a:p>
          <a:p>
            <a:r>
              <a:rPr lang="en-ZA" sz="2800" dirty="0" smtClean="0"/>
              <a:t>If not treated it can spread to the kidney</a:t>
            </a:r>
          </a:p>
          <a:p>
            <a:r>
              <a:rPr lang="en-ZA" sz="2800" dirty="0" smtClean="0"/>
              <a:t>Treatment: antibiotics. 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Infections 	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Cause: Parasite </a:t>
            </a:r>
            <a:r>
              <a:rPr lang="en-ZA" sz="2800" i="1" dirty="0" err="1" smtClean="0"/>
              <a:t>Schistosoma</a:t>
            </a:r>
            <a:endParaRPr lang="en-ZA" sz="2800" i="1" dirty="0" smtClean="0"/>
          </a:p>
          <a:p>
            <a:r>
              <a:rPr lang="en-ZA" sz="2800" dirty="0" smtClean="0"/>
              <a:t>Two hosts in life cycle, certain aquatic snails and humans</a:t>
            </a:r>
          </a:p>
          <a:p>
            <a:r>
              <a:rPr lang="en-ZA" sz="2800" dirty="0" smtClean="0"/>
              <a:t>Symptoms: itchy skin when infected. Eggs in bladder cause blood in urine.</a:t>
            </a:r>
          </a:p>
          <a:p>
            <a:r>
              <a:rPr lang="en-ZA" sz="2800" dirty="0" smtClean="0"/>
              <a:t>Prevention: don’t excrete near water.   </a:t>
            </a:r>
          </a:p>
          <a:p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bilharzia</a:t>
            </a:r>
            <a:endParaRPr lang="en-ZA" dirty="0"/>
          </a:p>
        </p:txBody>
      </p:sp>
      <p:pic>
        <p:nvPicPr>
          <p:cNvPr id="4" name="Picture 8" descr="http://t0.gstatic.com/images?q=tbn:ANd9GcTy3BiLC0_xCJI_Sk_GFiVt41VVq_DQXT0kbjtMaZ2YNgvenuLL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786322"/>
            <a:ext cx="3562949" cy="1809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6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2" descr="https://encrypted-tbn2.gstatic.com/images?q=tbn:ANd9GcQCABYfqNNDF7CiMcWRQtJ1CsIptqJpzwkFTxyNmk38dhA1hRM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7488"/>
            <a:ext cx="5133579" cy="30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578" y="30932"/>
            <a:ext cx="2751664" cy="20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911294" cy="278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61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Cause: injury to back, e.g. accident, fall, weight lifting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Injury to kidney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850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ZA" sz="2800" dirty="0" smtClean="0"/>
              <a:t>When kidneys don’t perform their functions</a:t>
            </a:r>
          </a:p>
          <a:p>
            <a:r>
              <a:rPr lang="en-ZA" sz="2800" dirty="0" smtClean="0"/>
              <a:t>Acute kidney failure: sudden</a:t>
            </a:r>
          </a:p>
          <a:p>
            <a:endParaRPr lang="en-ZA" sz="2800" dirty="0" smtClean="0"/>
          </a:p>
          <a:p>
            <a:r>
              <a:rPr lang="en-ZA" sz="2800" dirty="0" smtClean="0"/>
              <a:t>Chronic kidney failure: develops slowly</a:t>
            </a:r>
          </a:p>
          <a:p>
            <a:r>
              <a:rPr lang="en-ZA" sz="2800" dirty="0" smtClean="0"/>
              <a:t>Cause: high blood pressure and diabetes. </a:t>
            </a:r>
          </a:p>
          <a:p>
            <a:r>
              <a:rPr lang="en-ZA" sz="2800" dirty="0" smtClean="0"/>
              <a:t>Symptoms: can be without symptoms until functioning at 25%</a:t>
            </a:r>
          </a:p>
          <a:p>
            <a:r>
              <a:rPr lang="en-ZA" sz="2800" dirty="0" smtClean="0"/>
              <a:t>If functioning &lt;= 15% </a:t>
            </a:r>
            <a:r>
              <a:rPr lang="en-ZA" sz="2800" dirty="0" smtClean="0">
                <a:latin typeface="Calibri"/>
                <a:cs typeface="Calibri"/>
              </a:rPr>
              <a:t>→ very ill</a:t>
            </a:r>
          </a:p>
          <a:p>
            <a:r>
              <a:rPr lang="en-ZA" sz="2800" dirty="0" smtClean="0">
                <a:latin typeface="Calibri"/>
                <a:cs typeface="Calibri"/>
              </a:rPr>
              <a:t>Treatment: dialysis / kidney transplant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Kidney/renal failure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422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Haemodialysis: Blood is filtered by a machine see diagrams </a:t>
            </a:r>
            <a:r>
              <a:rPr lang="en-ZA" sz="2800" dirty="0" err="1" smtClean="0"/>
              <a:t>pg</a:t>
            </a:r>
            <a:r>
              <a:rPr lang="en-ZA" sz="2800" dirty="0" smtClean="0"/>
              <a:t> 262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Dialysis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70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/>
              <a:t>Peritoneal </a:t>
            </a:r>
            <a:r>
              <a:rPr lang="en-ZA" dirty="0" smtClean="0"/>
              <a:t>dialysis (Pg 261): </a:t>
            </a:r>
            <a:endParaRPr lang="en-ZA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6" y="2924944"/>
            <a:ext cx="3007222" cy="30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1.gstatic.com/images?q=tbn:ANd9GcT6gxczUE2VoY5Aab9yto0P21ZHWOd4Wt1W-LEy3wmuMJ4U0jZ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998" y="3583167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156" y="3212976"/>
            <a:ext cx="2223120" cy="29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38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Kidney obtained from a matched donor. It is inserted as close as possible to the kidney that is damaged. 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Kidney transplant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357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Excretes mainly water, also excess salts and urea (nitrogenous waste)</a:t>
            </a:r>
            <a:endParaRPr lang="en-Z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skin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547" y="2924944"/>
            <a:ext cx="5553356" cy="37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3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ZA" sz="2400" dirty="0" smtClean="0"/>
              <a:t>Excess amino acids </a:t>
            </a:r>
            <a:r>
              <a:rPr lang="en-ZA" sz="2400" dirty="0" smtClean="0">
                <a:latin typeface="Calibri"/>
                <a:cs typeface="Calibri"/>
              </a:rPr>
              <a:t>→ urea (de-</a:t>
            </a:r>
            <a:r>
              <a:rPr lang="en-ZA" sz="2400" dirty="0" err="1" smtClean="0">
                <a:latin typeface="Calibri"/>
                <a:cs typeface="Calibri"/>
              </a:rPr>
              <a:t>amination</a:t>
            </a:r>
            <a:r>
              <a:rPr lang="en-ZA" sz="2400" dirty="0" smtClean="0">
                <a:latin typeface="Calibri"/>
                <a:cs typeface="Calibri"/>
              </a:rPr>
              <a:t>) → kidneys</a:t>
            </a:r>
            <a:endParaRPr lang="en-Z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liver</a:t>
            </a:r>
            <a:endParaRPr lang="en-Z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203" y="2447925"/>
            <a:ext cx="61055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95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smtClean="0"/>
              <a:t>Urea and uric acid + water + salts = urine </a:t>
            </a:r>
            <a:r>
              <a:rPr lang="en-ZA" dirty="0" smtClean="0">
                <a:latin typeface="Calibri"/>
                <a:cs typeface="Calibri"/>
              </a:rPr>
              <a:t>→bladder → urination</a:t>
            </a:r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kidneys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80672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60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Urinary system (pg241-242)</a:t>
            </a:r>
            <a:endParaRPr lang="en-Z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4" y="1772816"/>
            <a:ext cx="58580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08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INTERNAL STRUCTURE (PG 242/3)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756" y="1916832"/>
            <a:ext cx="573849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9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 smtClean="0"/>
              <a:t>DRAW AND LABEL A NEPHRON (similar to pg 243)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84" y="785794"/>
            <a:ext cx="4572032" cy="1080172"/>
          </a:xfrm>
        </p:spPr>
        <p:txBody>
          <a:bodyPr>
            <a:normAutofit/>
          </a:bodyPr>
          <a:lstStyle/>
          <a:p>
            <a:r>
              <a:rPr lang="en-ZA" dirty="0" smtClean="0"/>
              <a:t>The </a:t>
            </a:r>
            <a:r>
              <a:rPr lang="en-ZA" dirty="0" err="1" smtClean="0"/>
              <a:t>nephron</a:t>
            </a:r>
            <a:r>
              <a:rPr lang="en-ZA" dirty="0" smtClean="0"/>
              <a:t> (smallest functional unit of the kidney)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</TotalTime>
  <Words>665</Words>
  <Application>Microsoft Office PowerPoint</Application>
  <PresentationFormat>On-screen Show (4:3)</PresentationFormat>
  <Paragraphs>123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BlackTie</vt:lpstr>
      <vt:lpstr>Excretion</vt:lpstr>
      <vt:lpstr>The gut</vt:lpstr>
      <vt:lpstr>The lung</vt:lpstr>
      <vt:lpstr>The skin</vt:lpstr>
      <vt:lpstr>The liver</vt:lpstr>
      <vt:lpstr>kidneys</vt:lpstr>
      <vt:lpstr>Urinary system (pg241-242)</vt:lpstr>
      <vt:lpstr>INTERNAL STRUCTURE (PG 242/3)</vt:lpstr>
      <vt:lpstr>The nephron (smallest functional unit of the kidney)</vt:lpstr>
      <vt:lpstr>Malpighian body (242-244)</vt:lpstr>
      <vt:lpstr>Renal tubules </vt:lpstr>
      <vt:lpstr>STRUCTURE OF NEPHRON</vt:lpstr>
      <vt:lpstr>Activity 2.5.2 pg 245-246 </vt:lpstr>
      <vt:lpstr>Blood supply to nephron</vt:lpstr>
      <vt:lpstr>Functioning of the kidney</vt:lpstr>
      <vt:lpstr>Blood to the kidney</vt:lpstr>
      <vt:lpstr>Glomerular filtration</vt:lpstr>
      <vt:lpstr>Slide 18</vt:lpstr>
      <vt:lpstr>Tubular re-absorption</vt:lpstr>
      <vt:lpstr>Slide 20</vt:lpstr>
      <vt:lpstr>Osmoregulation by adh (pg 250-251)</vt:lpstr>
      <vt:lpstr>Slide 22</vt:lpstr>
      <vt:lpstr>Tubular excretion</vt:lpstr>
      <vt:lpstr>Slide 24</vt:lpstr>
      <vt:lpstr>Urine to bladder and out</vt:lpstr>
      <vt:lpstr>Functions of the kidney</vt:lpstr>
      <vt:lpstr>Structural suitability of the kidney pg 257</vt:lpstr>
      <vt:lpstr>Kidney stones</vt:lpstr>
      <vt:lpstr>Slide 29</vt:lpstr>
      <vt:lpstr>Infections  </vt:lpstr>
      <vt:lpstr>bilharzia</vt:lpstr>
      <vt:lpstr>Slide 32</vt:lpstr>
      <vt:lpstr>Injury to kidney</vt:lpstr>
      <vt:lpstr>Kidney/renal failure</vt:lpstr>
      <vt:lpstr>Dialysis</vt:lpstr>
      <vt:lpstr>Slide 36</vt:lpstr>
      <vt:lpstr>Kidney transplant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Excretion</dc:title>
  <dc:creator>Rashid</dc:creator>
  <cp:lastModifiedBy>Rashid</cp:lastModifiedBy>
  <cp:revision>66</cp:revision>
  <dcterms:created xsi:type="dcterms:W3CDTF">2013-08-01T19:24:04Z</dcterms:created>
  <dcterms:modified xsi:type="dcterms:W3CDTF">2015-08-05T12:29:40Z</dcterms:modified>
</cp:coreProperties>
</file>