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4AA-DF2E-498A-BB2C-F8AD17C2C740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BE2F-2750-47D3-A79C-8AD309389F7A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4AA-DF2E-498A-BB2C-F8AD17C2C740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BE2F-2750-47D3-A79C-8AD309389F7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4AA-DF2E-498A-BB2C-F8AD17C2C740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BE2F-2750-47D3-A79C-8AD309389F7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4AA-DF2E-498A-BB2C-F8AD17C2C740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BE2F-2750-47D3-A79C-8AD309389F7A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4AA-DF2E-498A-BB2C-F8AD17C2C740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BE2F-2750-47D3-A79C-8AD309389F7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4AA-DF2E-498A-BB2C-F8AD17C2C740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BE2F-2750-47D3-A79C-8AD309389F7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4AA-DF2E-498A-BB2C-F8AD17C2C740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BE2F-2750-47D3-A79C-8AD309389F7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4AA-DF2E-498A-BB2C-F8AD17C2C740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BE2F-2750-47D3-A79C-8AD309389F7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4AA-DF2E-498A-BB2C-F8AD17C2C740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BE2F-2750-47D3-A79C-8AD309389F7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4AA-DF2E-498A-BB2C-F8AD17C2C740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BE2F-2750-47D3-A79C-8AD309389F7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4AA-DF2E-498A-BB2C-F8AD17C2C740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BE2F-2750-47D3-A79C-8AD309389F7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AF014AA-DF2E-498A-BB2C-F8AD17C2C740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B0FBE2F-2750-47D3-A79C-8AD309389F7A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135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2133600"/>
            <a:ext cx="8371656" cy="3962400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/>
              <a:t>2 parts:</a:t>
            </a:r>
          </a:p>
          <a:p>
            <a:r>
              <a:rPr lang="en-ZA" dirty="0" smtClean="0"/>
              <a:t>Geographic isolation (separation by a geographic barrier) </a:t>
            </a:r>
          </a:p>
          <a:p>
            <a:r>
              <a:rPr lang="en-ZA" dirty="0" smtClean="0"/>
              <a:t>Reproductive isolation (being unable to reproduce)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7668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04"/>
            <a:ext cx="8458200" cy="838200"/>
          </a:xfrm>
        </p:spPr>
        <p:txBody>
          <a:bodyPr/>
          <a:lstStyle/>
          <a:p>
            <a:r>
              <a:rPr lang="en-ZA" dirty="0" smtClean="0"/>
              <a:t>PROCESS OF SPECIATION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620688"/>
            <a:ext cx="8515672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 smtClean="0"/>
              <a:t>• </a:t>
            </a:r>
            <a:r>
              <a:rPr lang="en-ZA" dirty="0"/>
              <a:t>If a </a:t>
            </a:r>
            <a:r>
              <a:rPr lang="en-ZA" dirty="0">
                <a:solidFill>
                  <a:srgbClr val="FFFF00"/>
                </a:solidFill>
              </a:rPr>
              <a:t>population</a:t>
            </a:r>
            <a:r>
              <a:rPr lang="en-ZA" dirty="0"/>
              <a:t> of a single species </a:t>
            </a:r>
            <a:r>
              <a:rPr lang="en-ZA" dirty="0" smtClean="0">
                <a:solidFill>
                  <a:srgbClr val="FFFF00"/>
                </a:solidFill>
              </a:rPr>
              <a:t>becomes </a:t>
            </a:r>
            <a:r>
              <a:rPr lang="en-ZA" dirty="0">
                <a:solidFill>
                  <a:srgbClr val="FFFF00"/>
                </a:solidFill>
              </a:rPr>
              <a:t>separated by a geographical barrier </a:t>
            </a:r>
            <a:r>
              <a:rPr lang="en-ZA" dirty="0"/>
              <a:t>(sea, river, mountain, lake), </a:t>
            </a:r>
          </a:p>
          <a:p>
            <a:pPr marL="0" indent="0">
              <a:buNone/>
            </a:pPr>
            <a:r>
              <a:rPr lang="en-ZA" dirty="0"/>
              <a:t>• then the population splits into two populations. </a:t>
            </a:r>
          </a:p>
          <a:p>
            <a:pPr marL="0" indent="0">
              <a:buNone/>
            </a:pPr>
            <a:r>
              <a:rPr lang="en-ZA" dirty="0"/>
              <a:t>• There is now </a:t>
            </a:r>
            <a:r>
              <a:rPr lang="en-ZA" dirty="0">
                <a:solidFill>
                  <a:srgbClr val="FFFF00"/>
                </a:solidFill>
              </a:rPr>
              <a:t>no gene flow between the two populations</a:t>
            </a:r>
            <a:r>
              <a:rPr lang="en-ZA" dirty="0"/>
              <a:t>. </a:t>
            </a:r>
          </a:p>
          <a:p>
            <a:pPr marL="0" indent="0">
              <a:buNone/>
            </a:pPr>
            <a:r>
              <a:rPr lang="en-ZA" dirty="0"/>
              <a:t>• Since each population may be exposed to </a:t>
            </a:r>
            <a:r>
              <a:rPr lang="en-ZA" dirty="0">
                <a:solidFill>
                  <a:srgbClr val="FFFF00"/>
                </a:solidFill>
              </a:rPr>
              <a:t>different environmental conditions</a:t>
            </a:r>
            <a:r>
              <a:rPr lang="en-ZA" dirty="0"/>
              <a:t>, </a:t>
            </a:r>
          </a:p>
          <a:p>
            <a:pPr marL="0" indent="0">
              <a:buNone/>
            </a:pPr>
            <a:r>
              <a:rPr lang="en-ZA" dirty="0"/>
              <a:t>• </a:t>
            </a:r>
            <a:r>
              <a:rPr lang="en-ZA" dirty="0">
                <a:solidFill>
                  <a:srgbClr val="FFFF00"/>
                </a:solidFill>
              </a:rPr>
              <a:t>natural selection occurs independently </a:t>
            </a:r>
            <a:r>
              <a:rPr lang="en-ZA" dirty="0"/>
              <a:t>in each of the two populations </a:t>
            </a:r>
          </a:p>
          <a:p>
            <a:pPr marL="0" indent="0">
              <a:buNone/>
            </a:pPr>
            <a:r>
              <a:rPr lang="en-ZA" dirty="0"/>
              <a:t>• such that the individuals of the </a:t>
            </a:r>
            <a:r>
              <a:rPr lang="en-ZA" dirty="0">
                <a:solidFill>
                  <a:srgbClr val="FFFF00"/>
                </a:solidFill>
              </a:rPr>
              <a:t>two populations become </a:t>
            </a:r>
            <a:r>
              <a:rPr lang="en-ZA" dirty="0"/>
              <a:t>very </a:t>
            </a:r>
            <a:r>
              <a:rPr lang="en-ZA" dirty="0">
                <a:solidFill>
                  <a:srgbClr val="FFFF00"/>
                </a:solidFill>
              </a:rPr>
              <a:t>different</a:t>
            </a:r>
            <a:r>
              <a:rPr lang="en-ZA" dirty="0"/>
              <a:t> from each other </a:t>
            </a:r>
          </a:p>
          <a:p>
            <a:pPr marL="0" indent="0">
              <a:buNone/>
            </a:pPr>
            <a:r>
              <a:rPr lang="en-ZA" dirty="0"/>
              <a:t>• </a:t>
            </a:r>
            <a:r>
              <a:rPr lang="en-ZA" dirty="0" err="1">
                <a:solidFill>
                  <a:srgbClr val="FFFF00"/>
                </a:solidFill>
              </a:rPr>
              <a:t>genotypically</a:t>
            </a:r>
            <a:r>
              <a:rPr lang="en-ZA" dirty="0">
                <a:solidFill>
                  <a:srgbClr val="FFFF00"/>
                </a:solidFill>
              </a:rPr>
              <a:t> and phenotypically</a:t>
            </a:r>
            <a:r>
              <a:rPr lang="en-ZA" dirty="0"/>
              <a:t>. </a:t>
            </a:r>
          </a:p>
          <a:p>
            <a:pPr marL="0" indent="0">
              <a:buNone/>
            </a:pPr>
            <a:r>
              <a:rPr lang="en-ZA" dirty="0"/>
              <a:t>• Even </a:t>
            </a:r>
            <a:r>
              <a:rPr lang="en-ZA" dirty="0">
                <a:solidFill>
                  <a:srgbClr val="FFFF00"/>
                </a:solidFill>
              </a:rPr>
              <a:t>if</a:t>
            </a:r>
            <a:r>
              <a:rPr lang="en-ZA" dirty="0"/>
              <a:t> the two </a:t>
            </a:r>
            <a:r>
              <a:rPr lang="en-ZA" dirty="0">
                <a:solidFill>
                  <a:srgbClr val="FFFF00"/>
                </a:solidFill>
              </a:rPr>
              <a:t>populations</a:t>
            </a:r>
            <a:r>
              <a:rPr lang="en-ZA" dirty="0"/>
              <a:t> were to </a:t>
            </a:r>
            <a:r>
              <a:rPr lang="en-ZA" dirty="0">
                <a:solidFill>
                  <a:srgbClr val="FFFF00"/>
                </a:solidFill>
              </a:rPr>
              <a:t>mix again</a:t>
            </a:r>
            <a:r>
              <a:rPr lang="en-ZA" dirty="0"/>
              <a:t>, </a:t>
            </a:r>
            <a:r>
              <a:rPr lang="en-ZA" dirty="0" smtClean="0"/>
              <a:t>they </a:t>
            </a:r>
            <a:r>
              <a:rPr lang="en-ZA" dirty="0">
                <a:solidFill>
                  <a:srgbClr val="FFFF00"/>
                </a:solidFill>
              </a:rPr>
              <a:t>will not </a:t>
            </a:r>
            <a:r>
              <a:rPr lang="en-ZA" dirty="0"/>
              <a:t>be able to </a:t>
            </a:r>
            <a:r>
              <a:rPr lang="en-ZA" dirty="0">
                <a:solidFill>
                  <a:srgbClr val="FFFF00"/>
                </a:solidFill>
              </a:rPr>
              <a:t>reproduce</a:t>
            </a:r>
            <a:r>
              <a:rPr lang="en-ZA" dirty="0"/>
              <a:t> with each </a:t>
            </a:r>
            <a:r>
              <a:rPr lang="en-ZA" dirty="0" smtClean="0"/>
              <a:t>other</a:t>
            </a:r>
            <a:r>
              <a:rPr lang="en-ZA" dirty="0"/>
              <a:t> </a:t>
            </a:r>
            <a:r>
              <a:rPr lang="en-ZA" dirty="0" smtClean="0"/>
              <a:t>due to </a:t>
            </a:r>
            <a:r>
              <a:rPr lang="en-ZA" dirty="0" smtClean="0">
                <a:solidFill>
                  <a:srgbClr val="FF0000"/>
                </a:solidFill>
              </a:rPr>
              <a:t>reproductive isolating mechanisms</a:t>
            </a:r>
            <a:r>
              <a:rPr lang="en-ZA" dirty="0" smtClean="0"/>
              <a:t>.</a:t>
            </a:r>
            <a:endParaRPr lang="en-ZA" dirty="0"/>
          </a:p>
          <a:p>
            <a:pPr marL="0" indent="0">
              <a:buNone/>
            </a:pPr>
            <a:r>
              <a:rPr lang="en-ZA" dirty="0"/>
              <a:t>• They have thus become </a:t>
            </a:r>
            <a:r>
              <a:rPr lang="en-ZA" dirty="0">
                <a:solidFill>
                  <a:srgbClr val="FFFF00"/>
                </a:solidFill>
              </a:rPr>
              <a:t>different species</a:t>
            </a:r>
            <a:r>
              <a:rPr lang="en-Z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5700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95250"/>
            <a:ext cx="561975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242299" y="2708920"/>
            <a:ext cx="8083624" cy="3497088"/>
          </a:xfrm>
        </p:spPr>
        <p:txBody>
          <a:bodyPr>
            <a:normAutofit/>
          </a:bodyPr>
          <a:lstStyle/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r>
              <a:rPr lang="en-ZA" dirty="0" smtClean="0"/>
              <a:t>E.g. the finches of Galapagos. 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988" y="188640"/>
            <a:ext cx="7353012" cy="303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41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00367"/>
            <a:ext cx="8458200" cy="838200"/>
          </a:xfrm>
        </p:spPr>
        <p:txBody>
          <a:bodyPr>
            <a:normAutofit fontScale="90000"/>
          </a:bodyPr>
          <a:lstStyle/>
          <a:p>
            <a:r>
              <a:rPr lang="en-ZA" dirty="0"/>
              <a:t>Mechanisms of </a:t>
            </a:r>
            <a:r>
              <a:rPr lang="en-ZA" dirty="0" smtClean="0"/>
              <a:t>reproductive isolation </a:t>
            </a:r>
            <a:r>
              <a:rPr lang="en-ZA" b="0" dirty="0"/>
              <a:t>	</a:t>
            </a:r>
            <a:br>
              <a:rPr lang="en-ZA" b="0" dirty="0"/>
            </a:b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99955321"/>
              </p:ext>
            </p:extLst>
          </p:nvPr>
        </p:nvGraphicFramePr>
        <p:xfrm>
          <a:off x="98373" y="1196752"/>
          <a:ext cx="9072561" cy="6072188"/>
        </p:xfrm>
        <a:graphic>
          <a:graphicData uri="http://schemas.openxmlformats.org/drawingml/2006/table">
            <a:tbl>
              <a:tblPr/>
              <a:tblGrid>
                <a:gridCol w="1772636"/>
                <a:gridCol w="3799520"/>
                <a:gridCol w="3500405"/>
              </a:tblGrid>
              <a:tr h="488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Arial"/>
                          <a:ea typeface="Times New Roman"/>
                          <a:cs typeface="Times New Roman"/>
                        </a:rPr>
                        <a:t>Mechanism</a:t>
                      </a:r>
                      <a:r>
                        <a:rPr lang="en-US" sz="1800" b="1" baseline="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ZA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Times New Roman"/>
                          <a:cs typeface="Times New Roman"/>
                        </a:rPr>
                        <a:t>Example  1</a:t>
                      </a:r>
                      <a:endParaRPr lang="en-ZA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Adaptation to different pollinators</a:t>
                      </a:r>
                      <a:endParaRPr lang="en-ZA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Two species of orchid have different length nectar tubes and are pollinated by different species of moths.</a:t>
                      </a:r>
                      <a:endParaRPr lang="en-ZA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8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Breeding at different times of the year</a:t>
                      </a:r>
                      <a:endParaRPr lang="en-ZA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8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Species-specific courtship behaviour </a:t>
                      </a:r>
                      <a:endParaRPr lang="en-ZA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4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Infertile offspring</a:t>
                      </a:r>
                      <a:endParaRPr lang="en-ZA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1"/>
          <a:stretch/>
        </p:blipFill>
        <p:spPr bwMode="auto">
          <a:xfrm>
            <a:off x="1835696" y="836712"/>
            <a:ext cx="4170200" cy="202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426" y="2877934"/>
            <a:ext cx="27527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896" y="3809846"/>
            <a:ext cx="228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538" y="4001884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9" b="12451"/>
          <a:stretch/>
        </p:blipFill>
        <p:spPr bwMode="auto">
          <a:xfrm>
            <a:off x="1884009" y="5508496"/>
            <a:ext cx="2938558" cy="133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896" y="380984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59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Evolution in present times </a:t>
            </a:r>
            <a:r>
              <a:rPr lang="en-ZA" dirty="0" smtClean="0"/>
              <a:t> pg332-337</a:t>
            </a:r>
            <a:r>
              <a:rPr lang="en-ZA" b="0" dirty="0"/>
              <a:t>	</a:t>
            </a:r>
            <a:br>
              <a:rPr lang="en-ZA" b="0" dirty="0"/>
            </a:b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04800" y="1484784"/>
            <a:ext cx="8443664" cy="4680520"/>
          </a:xfrm>
        </p:spPr>
        <p:txBody>
          <a:bodyPr/>
          <a:lstStyle/>
          <a:p>
            <a:r>
              <a:rPr lang="en-ZA" dirty="0" smtClean="0"/>
              <a:t>e.g. DDT application</a:t>
            </a:r>
            <a:endParaRPr lang="en-ZA" dirty="0"/>
          </a:p>
        </p:txBody>
      </p:sp>
      <p:sp>
        <p:nvSpPr>
          <p:cNvPr id="5" name="AutoShape 2" descr="Image result for DDT and natural sele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4464496" cy="468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14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8904B-2DDB-42F1-9D30-6F7E3F1589D2}" type="slidenum">
              <a:rPr lang="en-ZA" smtClean="0"/>
              <a:pPr>
                <a:defRPr/>
              </a:pPr>
              <a:t>2</a:t>
            </a:fld>
            <a:endParaRPr lang="en-ZA"/>
          </a:p>
        </p:txBody>
      </p:sp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611188" y="0"/>
            <a:ext cx="7772400" cy="765175"/>
          </a:xfrm>
        </p:spPr>
        <p:txBody>
          <a:bodyPr/>
          <a:lstStyle/>
          <a:p>
            <a:r>
              <a:rPr lang="en-ZA" smtClean="0"/>
              <a:t>Punctuated equilibrium</a:t>
            </a:r>
          </a:p>
        </p:txBody>
      </p:sp>
      <p:pic>
        <p:nvPicPr>
          <p:cNvPr id="10244" name="Picture 4" descr="The small, isolated population undergoes rapid chan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928688"/>
            <a:ext cx="828992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0" y="5411788"/>
            <a:ext cx="9144000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4400" b="1" dirty="0" smtClean="0"/>
              <a:t> 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47507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84923-AF69-4545-9667-BBCF4F7475CB}" type="slidenum">
              <a:rPr lang="en-ZA" smtClean="0"/>
              <a:pPr>
                <a:defRPr/>
              </a:pPr>
              <a:t>3</a:t>
            </a:fld>
            <a:endParaRPr lang="en-ZA"/>
          </a:p>
        </p:txBody>
      </p:sp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755650" y="0"/>
            <a:ext cx="7772400" cy="765175"/>
          </a:xfrm>
        </p:spPr>
        <p:txBody>
          <a:bodyPr/>
          <a:lstStyle/>
          <a:p>
            <a:r>
              <a:rPr lang="en-ZA" smtClean="0"/>
              <a:t>Punctuated equilibrium</a:t>
            </a:r>
          </a:p>
        </p:txBody>
      </p:sp>
      <p:pic>
        <p:nvPicPr>
          <p:cNvPr id="11268" name="Picture 5" descr="The small population is reintroduced to the rest of the popul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857250"/>
            <a:ext cx="72723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0" y="5214938"/>
            <a:ext cx="9144000" cy="1570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3200" dirty="0"/>
              <a:t>Sea level rise, reuniting the isolated </a:t>
            </a:r>
            <a:r>
              <a:rPr lang="en-ZA" sz="3200" dirty="0" smtClean="0"/>
              <a:t>molluscs </a:t>
            </a:r>
            <a:r>
              <a:rPr lang="en-ZA" sz="3200" dirty="0"/>
              <a:t>with their sister lineage</a:t>
            </a:r>
          </a:p>
          <a:p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70716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A610C-59B9-42E4-BC3F-D0F27D2DC64F}" type="slidenum">
              <a:rPr lang="en-ZA" smtClean="0"/>
              <a:pPr>
                <a:defRPr/>
              </a:pPr>
              <a:t>4</a:t>
            </a:fld>
            <a:endParaRPr lang="en-ZA"/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0" y="4929188"/>
            <a:ext cx="9144000" cy="1928812"/>
          </a:xfrm>
          <a:solidFill>
            <a:schemeClr val="bg1"/>
          </a:solidFill>
        </p:spPr>
        <p:txBody>
          <a:bodyPr/>
          <a:lstStyle/>
          <a:p>
            <a:r>
              <a:rPr lang="en-ZA" sz="2800" dirty="0" smtClean="0">
                <a:solidFill>
                  <a:schemeClr val="tx1"/>
                </a:solidFill>
              </a:rPr>
              <a:t>Expansion and stasis: The isolated population expand  into its past range</a:t>
            </a:r>
            <a:r>
              <a:rPr lang="en-ZA" sz="2800" b="1" dirty="0" smtClean="0">
                <a:solidFill>
                  <a:schemeClr val="tx1"/>
                </a:solidFill>
              </a:rPr>
              <a:t>, the isolated branch might outcompete </a:t>
            </a:r>
            <a:r>
              <a:rPr lang="en-ZA" sz="2800" dirty="0" smtClean="0">
                <a:solidFill>
                  <a:schemeClr val="tx1"/>
                </a:solidFill>
              </a:rPr>
              <a:t>their ancestral population ,causing it to go extinct  like it is shown in this example</a:t>
            </a:r>
          </a:p>
        </p:txBody>
      </p:sp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827088" y="0"/>
            <a:ext cx="7772400" cy="765175"/>
          </a:xfrm>
        </p:spPr>
        <p:txBody>
          <a:bodyPr/>
          <a:lstStyle/>
          <a:p>
            <a:r>
              <a:rPr lang="en-ZA" smtClean="0"/>
              <a:t>Punctuated equilibrium</a:t>
            </a:r>
          </a:p>
        </p:txBody>
      </p:sp>
      <p:pic>
        <p:nvPicPr>
          <p:cNvPr id="12293" name="Picture 6" descr="The formerly isolated population out-competes the ancestral popul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857250"/>
            <a:ext cx="6840537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37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0" y="5072063"/>
            <a:ext cx="9144000" cy="1785937"/>
          </a:xfrm>
          <a:solidFill>
            <a:schemeClr val="bg1"/>
          </a:solidFill>
        </p:spPr>
        <p:txBody>
          <a:bodyPr/>
          <a:lstStyle/>
          <a:p>
            <a:r>
              <a:rPr lang="en-ZA" b="1" dirty="0" smtClean="0">
                <a:solidFill>
                  <a:schemeClr val="tx1"/>
                </a:solidFill>
              </a:rPr>
              <a:t>Larger population size and large range move back to step 1 stasis with fossil preservation</a:t>
            </a:r>
            <a:endParaRPr lang="en-ZA" dirty="0" smtClean="0">
              <a:solidFill>
                <a:schemeClr val="tx1"/>
              </a:solidFill>
            </a:endParaRPr>
          </a:p>
        </p:txBody>
      </p:sp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71500" y="0"/>
            <a:ext cx="7772400" cy="765175"/>
          </a:xfrm>
        </p:spPr>
        <p:txBody>
          <a:bodyPr/>
          <a:lstStyle/>
          <a:p>
            <a:r>
              <a:rPr lang="en-ZA" smtClean="0"/>
              <a:t>Punctuated equilibrium</a:t>
            </a:r>
          </a:p>
        </p:txBody>
      </p:sp>
      <p:pic>
        <p:nvPicPr>
          <p:cNvPr id="13317" name="Picture 7" descr="The population returns to sta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85813"/>
            <a:ext cx="7129463" cy="417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566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0E883-1C6A-45CC-A9CF-018D41EBB11E}" type="slidenum">
              <a:rPr lang="en-ZA" smtClean="0"/>
              <a:pPr>
                <a:defRPr/>
              </a:pPr>
              <a:t>6</a:t>
            </a:fld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650" y="908050"/>
            <a:ext cx="7632700" cy="1081088"/>
          </a:xfrm>
        </p:spPr>
        <p:txBody>
          <a:bodyPr/>
          <a:lstStyle/>
          <a:p>
            <a:pPr>
              <a:defRPr/>
            </a:pPr>
            <a:r>
              <a:rPr lang="en-ZA" dirty="0" smtClean="0">
                <a:solidFill>
                  <a:schemeClr val="tx1"/>
                </a:solidFill>
              </a:rPr>
              <a:t>This process would produce the following pattern in the fossil record: </a:t>
            </a:r>
          </a:p>
          <a:p>
            <a:pPr>
              <a:defRPr/>
            </a:pPr>
            <a:endParaRPr lang="en-ZA" dirty="0"/>
          </a:p>
        </p:txBody>
      </p:sp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684213" y="0"/>
            <a:ext cx="7772400" cy="765175"/>
          </a:xfrm>
        </p:spPr>
        <p:txBody>
          <a:bodyPr/>
          <a:lstStyle/>
          <a:p>
            <a:r>
              <a:rPr lang="en-ZA" smtClean="0"/>
              <a:t>Punctuated equilibrium</a:t>
            </a:r>
          </a:p>
        </p:txBody>
      </p:sp>
      <p:pic>
        <p:nvPicPr>
          <p:cNvPr id="14341" name="Picture 8" descr="Here evolution happens in a sharp ju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28813"/>
            <a:ext cx="712787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0" y="5857875"/>
            <a:ext cx="9144000" cy="1077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3200"/>
              <a:t>Evolution happens in sharp jumps associated with speciation events</a:t>
            </a:r>
          </a:p>
        </p:txBody>
      </p:sp>
    </p:spTree>
    <p:extLst>
      <p:ext uri="{BB962C8B-B14F-4D97-AF65-F5344CB8AC3E}">
        <p14:creationId xmlns:p14="http://schemas.microsoft.com/office/powerpoint/2010/main" val="18439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ZA" dirty="0" smtClean="0"/>
              <a:t>Punctuated equilibrium versus gradualism in the fossil record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98B049-E2CC-4C20-B2E4-5B98C8382E85}" type="slidenum">
              <a:rPr lang="en-ZA" smtClean="0"/>
              <a:pPr>
                <a:defRPr/>
              </a:pPr>
              <a:t>7</a:t>
            </a:fld>
            <a:endParaRPr lang="en-ZA"/>
          </a:p>
        </p:txBody>
      </p:sp>
      <p:pic>
        <p:nvPicPr>
          <p:cNvPr id="30724" name="Picture 4" descr="models of chan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68580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0622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Speciation: Formation of new species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640960" cy="511256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Species : a group of organisms that have </a:t>
            </a:r>
            <a:r>
              <a:rPr lang="en-US" dirty="0" smtClean="0"/>
              <a:t>similar </a:t>
            </a:r>
            <a:r>
              <a:rPr lang="en-US" dirty="0"/>
              <a:t>characteristics and are able to </a:t>
            </a:r>
            <a:r>
              <a:rPr lang="en-US" dirty="0" smtClean="0"/>
              <a:t>interbreed to produce fertile offspring. 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Population : organisms of the same species occupying the same </a:t>
            </a:r>
            <a:r>
              <a:rPr lang="en-US" dirty="0" smtClean="0"/>
              <a:t>area at the same time</a:t>
            </a:r>
            <a:endParaRPr lang="en-US" dirty="0"/>
          </a:p>
          <a:p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-83563" y="4077072"/>
            <a:ext cx="926407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What conditions will  </a:t>
            </a:r>
          </a:p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Organisms not be of the </a:t>
            </a:r>
          </a:p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same species?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84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Speciation and extinction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484784"/>
            <a:ext cx="8587680" cy="5040560"/>
          </a:xfrm>
        </p:spPr>
        <p:txBody>
          <a:bodyPr/>
          <a:lstStyle/>
          <a:p>
            <a:r>
              <a:rPr lang="en-ZA" dirty="0" smtClean="0"/>
              <a:t>Speciation- The formation of a new species from a parent species. It increases biodiversity.</a:t>
            </a:r>
          </a:p>
          <a:p>
            <a:r>
              <a:rPr lang="en-ZA" dirty="0" smtClean="0"/>
              <a:t>Extinction- When all members of a species die out.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4310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0</TotalTime>
  <Words>389</Words>
  <Application>Microsoft Office PowerPoint</Application>
  <PresentationFormat>Affichage à l'écran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Horizon</vt:lpstr>
      <vt:lpstr>Présentation PowerPoint</vt:lpstr>
      <vt:lpstr>Punctuated equilibrium</vt:lpstr>
      <vt:lpstr>Punctuated equilibrium</vt:lpstr>
      <vt:lpstr>Punctuated equilibrium</vt:lpstr>
      <vt:lpstr>Punctuated equilibrium</vt:lpstr>
      <vt:lpstr>Punctuated equilibrium</vt:lpstr>
      <vt:lpstr>Punctuated equilibrium versus gradualism in the fossil record</vt:lpstr>
      <vt:lpstr>Speciation: Formation of new species</vt:lpstr>
      <vt:lpstr>Speciation and extinction</vt:lpstr>
      <vt:lpstr>Présentation PowerPoint</vt:lpstr>
      <vt:lpstr>PROCESS OF SPECIATION</vt:lpstr>
      <vt:lpstr>Présentation PowerPoint</vt:lpstr>
      <vt:lpstr>Mechanisms of reproductive isolation   </vt:lpstr>
      <vt:lpstr>Evolution in present times  pg332-337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Mariam</dc:creator>
  <cp:lastModifiedBy>Mariam</cp:lastModifiedBy>
  <cp:revision>1</cp:revision>
  <dcterms:created xsi:type="dcterms:W3CDTF">2015-08-10T08:53:11Z</dcterms:created>
  <dcterms:modified xsi:type="dcterms:W3CDTF">2015-08-10T08:53:25Z</dcterms:modified>
</cp:coreProperties>
</file>