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6A073-D6EF-41B8-852C-B7E16EE3A43E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A5EAF3-0785-4308-AF60-FC4250B9EEB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404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0C071D2-D877-475C-8CE8-2797D67DCF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C8FD3-6343-4D8E-AB4A-D4FD918272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0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5486-D8FE-4D55-A841-301C4A6CDABA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676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B60BB33-F944-4D8A-B7F7-00598591CE44}" type="datetimeFigureOut">
              <a:rPr lang="fr-FR" smtClean="0"/>
              <a:t>10/08/2015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6096DBB-90D1-410B-AE4E-D0E418C65DB4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anthro.palomar.edu/synthetic/images/graph_of_phyletic_gradualism.gif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aburchill.com/IBbiology/bio_hp.html" TargetMode="External"/><Relationship Id="rId5" Type="http://schemas.openxmlformats.org/officeDocument/2006/relationships/hyperlink" Target="http://www.seedmagazine.com/news/2006/07/andrea_barrett_niles_eldredge.php?page=all&amp;p=y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o.za/url?sa=i&amp;source=images&amp;cd=&amp;cad=rja&amp;docid=MunaPrInwA-b_M&amp;tbnid=uOJGMg_e2m0qYM:&amp;ved=0CAgQjRwwAA&amp;url=http://www.tokresource.org/tok_classes/biobiobio/biomenu/options_folder/D2_speciation/index.htm&amp;ei=1rAQUcLSDouyhAfeuoFI&amp;psig=AFQjCNHRy6djxlue8_EboK4Zd0GNJ1IQ4w&amp;ust=136013474230392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thro.palomar.edu/synthetic/images/graph_of_punctuated_equilibrium_2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89061-3C63-413E-9B43-9F28A8CAFD0E}" type="slidenum">
              <a:rPr lang="en-ZA" smtClean="0"/>
              <a:pPr>
                <a:defRPr/>
              </a:pPr>
              <a:t>1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53392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ZA" dirty="0" smtClean="0">
                <a:solidFill>
                  <a:srgbClr val="FF0000"/>
                </a:solidFill>
              </a:rPr>
              <a:t>PUNCTUATED EQUILIBRIUM</a:t>
            </a:r>
            <a:endParaRPr lang="en-ZA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571744"/>
            <a:ext cx="3371857" cy="339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10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00DB8-F272-4EFB-BF16-A250AA4A0AA9}" type="slidenum">
              <a:rPr lang="en-ZA" smtClean="0"/>
              <a:pPr>
                <a:defRPr/>
              </a:pPr>
              <a:t>10</a:t>
            </a:fld>
            <a:endParaRPr lang="en-ZA"/>
          </a:p>
        </p:txBody>
      </p:sp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539750" y="0"/>
            <a:ext cx="7772400" cy="765175"/>
          </a:xfrm>
        </p:spPr>
        <p:txBody>
          <a:bodyPr/>
          <a:lstStyle/>
          <a:p>
            <a:r>
              <a:rPr lang="en-ZA" smtClean="0"/>
              <a:t>Punctuated equilibrium</a:t>
            </a:r>
          </a:p>
        </p:txBody>
      </p:sp>
      <p:pic>
        <p:nvPicPr>
          <p:cNvPr id="8197" name="Picture 3" descr="The small, isolated population experiences strong selection and rapid chan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928688"/>
            <a:ext cx="8858250" cy="322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422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143116"/>
            <a:ext cx="8229600" cy="785818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Graph of Gradual Evolution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357422" y="6000768"/>
            <a:ext cx="7056438" cy="42862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 dirty="0" smtClean="0">
                <a:hlinkClick r:id="rId2"/>
              </a:rPr>
              <a:t>http://anthro.palomar.edu/synthetic/images/graph_of_phyletic_gradualism.gif</a:t>
            </a:r>
            <a:endParaRPr lang="en-US" sz="1400" dirty="0" smtClean="0"/>
          </a:p>
        </p:txBody>
      </p:sp>
      <p:pic>
        <p:nvPicPr>
          <p:cNvPr id="5124" name="Picture 7" descr="graph_of_phyletic_gradualism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85786" y="2786058"/>
            <a:ext cx="5256212" cy="3270250"/>
          </a:xfrm>
          <a:solidFill>
            <a:schemeClr val="tx2"/>
          </a:solidFill>
        </p:spPr>
      </p:pic>
      <p:sp>
        <p:nvSpPr>
          <p:cNvPr id="5" name="Rectangle 4"/>
          <p:cNvSpPr/>
          <p:nvPr/>
        </p:nvSpPr>
        <p:spPr>
          <a:xfrm>
            <a:off x="642910" y="785794"/>
            <a:ext cx="7715304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ZA" sz="2400" dirty="0"/>
              <a:t>Some biologists claim that most evolutionary change takes place as a result of a series of very small changes </a:t>
            </a:r>
            <a:r>
              <a:rPr lang="en-ZA" sz="2400" b="1" dirty="0"/>
              <a:t>(</a:t>
            </a:r>
            <a:r>
              <a:rPr lang="en-ZA" sz="2400" b="1" i="1" dirty="0"/>
              <a:t>‘gradualism’).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684213" y="0"/>
            <a:ext cx="7772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Punctuated Equilibrium</a:t>
            </a: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ZA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428868"/>
            <a:ext cx="15430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10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0752009-0D88-4494-88C5-80F3E35845B7}" type="slidenum">
              <a:rPr lang="en-ZA" smtClean="0"/>
              <a:pPr>
                <a:defRPr/>
              </a:pPr>
              <a:t>3</a:t>
            </a:fld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208912" cy="5400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ZA" dirty="0" smtClean="0"/>
              <a:t>Others claim that there were long periods with no or little change and then short periods of rapid change </a:t>
            </a:r>
            <a:r>
              <a:rPr lang="en-ZA" b="1" i="1" dirty="0" smtClean="0"/>
              <a:t>(‘punctuated equilibrium).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ZA" b="1" dirty="0" smtClean="0"/>
              <a:t>Punctuated equilibrium predicts that a lot (rapid) of evolutionary change takes place in short periods of time tied to speciation events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696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4000" b="1" dirty="0" smtClean="0"/>
              <a:t>THE PUNCTUATED EQUILIBRIUM MODEL</a:t>
            </a:r>
            <a:endParaRPr lang="en-GB" sz="4000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71678"/>
            <a:ext cx="7215206" cy="478632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eaLnBrk="1" hangingPunct="1"/>
            <a:r>
              <a:rPr lang="en-GB" sz="2800" dirty="0" smtClean="0"/>
              <a:t>Gould and Eldredge  formulated this model (1972) </a:t>
            </a:r>
          </a:p>
          <a:p>
            <a:pPr eaLnBrk="1" hangingPunct="1"/>
            <a:r>
              <a:rPr lang="en-GB" sz="2800" dirty="0" smtClean="0"/>
              <a:t>They observed that the fossil record gives a different picture of evolution</a:t>
            </a:r>
          </a:p>
          <a:p>
            <a:pPr eaLnBrk="1" hangingPunct="1"/>
            <a:r>
              <a:rPr lang="en-GB" sz="2800" dirty="0" smtClean="0"/>
              <a:t>They claim that there were long periods of </a:t>
            </a:r>
            <a:r>
              <a:rPr lang="en-GB" sz="2800" b="1" dirty="0" smtClean="0"/>
              <a:t>stasis</a:t>
            </a:r>
            <a:r>
              <a:rPr lang="en-GB" sz="2800" dirty="0" smtClean="0"/>
              <a:t> (4-10 million years) involving little evolutionary change </a:t>
            </a:r>
          </a:p>
          <a:p>
            <a:pPr eaLnBrk="1" hangingPunct="1"/>
            <a:r>
              <a:rPr lang="en-GB" sz="2800" dirty="0" smtClean="0"/>
              <a:t>Then occasional </a:t>
            </a:r>
            <a:r>
              <a:rPr lang="en-GB" sz="2800" b="1" dirty="0" smtClean="0"/>
              <a:t>rapid formation of new species </a:t>
            </a:r>
            <a:r>
              <a:rPr lang="en-GB" sz="2800" dirty="0" smtClean="0"/>
              <a:t>(5,000 - 50,000 years)</a:t>
            </a:r>
            <a:r>
              <a:rPr lang="en-US" sz="2800" dirty="0" smtClean="0">
                <a:latin typeface="Times New Roman" pitchFamily="18" charset="0"/>
              </a:rPr>
              <a:t>. 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523162" y="928670"/>
            <a:ext cx="1620838" cy="2825750"/>
            <a:chOff x="4348" y="585"/>
            <a:chExt cx="1021" cy="1780"/>
          </a:xfrm>
        </p:grpSpPr>
        <p:pic>
          <p:nvPicPr>
            <p:cNvPr id="7177" name="Picture 6" descr="sj-gould-200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48" y="987"/>
              <a:ext cx="1021" cy="1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4410" y="585"/>
              <a:ext cx="882" cy="40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>
                  <a:hlinkClick r:id=""/>
                </a:rPr>
                <a:t>Stephen J </a:t>
              </a:r>
            </a:p>
            <a:p>
              <a:pPr algn="ctr"/>
              <a:r>
                <a:rPr lang="en-GB" b="1" dirty="0">
                  <a:hlinkClick r:id=""/>
                </a:rPr>
                <a:t>Gould</a:t>
              </a:r>
              <a:endParaRPr lang="en-GB" b="1" dirty="0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143768" y="3857628"/>
            <a:ext cx="1968500" cy="2509838"/>
            <a:chOff x="3279" y="2513"/>
            <a:chExt cx="1240" cy="1581"/>
          </a:xfrm>
        </p:grpSpPr>
        <p:pic>
          <p:nvPicPr>
            <p:cNvPr id="7175" name="Picture 7" descr="n eldredch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279" y="2513"/>
              <a:ext cx="1080" cy="1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176" name="Text Box 9"/>
            <p:cNvSpPr txBox="1">
              <a:spLocks noChangeArrowheads="1"/>
            </p:cNvSpPr>
            <p:nvPr/>
          </p:nvSpPr>
          <p:spPr bwMode="auto">
            <a:xfrm>
              <a:off x="3369" y="3863"/>
              <a:ext cx="1150" cy="23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 dirty="0">
                  <a:hlinkClick r:id="rId5"/>
                </a:rPr>
                <a:t>Niles Eldredge</a:t>
              </a:r>
              <a:endParaRPr lang="en-GB" b="1" dirty="0"/>
            </a:p>
          </p:txBody>
        </p:sp>
      </p:grpSp>
      <p:sp>
        <p:nvSpPr>
          <p:cNvPr id="7174" name="Text Box 12"/>
          <p:cNvSpPr txBox="1">
            <a:spLocks noChangeArrowheads="1"/>
          </p:cNvSpPr>
          <p:nvPr/>
        </p:nvSpPr>
        <p:spPr bwMode="auto">
          <a:xfrm>
            <a:off x="255588" y="6527800"/>
            <a:ext cx="2171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latin typeface="Arial" charset="0"/>
              </a:rPr>
              <a:t>© 2008 Paul Billiet </a:t>
            </a:r>
            <a:r>
              <a:rPr lang="en-US" sz="1200">
                <a:latin typeface="Arial" charset="0"/>
                <a:hlinkClick r:id="rId6"/>
              </a:rPr>
              <a:t>ODWS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2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en-ZA" b="1" dirty="0" smtClean="0"/>
              <a:t>Two models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D05160-096A-4AF6-B8C8-969AB57E23E5}" type="slidenum">
              <a:rPr lang="en-ZA" smtClean="0"/>
              <a:pPr>
                <a:defRPr/>
              </a:pPr>
              <a:t>5</a:t>
            </a:fld>
            <a:endParaRPr lang="en-ZA"/>
          </a:p>
        </p:txBody>
      </p:sp>
      <p:pic>
        <p:nvPicPr>
          <p:cNvPr id="29700" name="irc_mi" descr="gradualism_bette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813"/>
            <a:ext cx="9144000" cy="603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6982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F8A4C-A4C9-4A08-9031-9878A6D44696}" type="slidenum">
              <a:rPr lang="en-ZA" smtClean="0"/>
              <a:pPr>
                <a:defRPr/>
              </a:pPr>
              <a:t>6</a:t>
            </a:fld>
            <a:endParaRPr lang="en-ZA"/>
          </a:p>
        </p:txBody>
      </p:sp>
      <p:sp>
        <p:nvSpPr>
          <p:cNvPr id="5123" name="Title 1"/>
          <p:cNvSpPr txBox="1">
            <a:spLocks/>
          </p:cNvSpPr>
          <p:nvPr/>
        </p:nvSpPr>
        <p:spPr bwMode="auto">
          <a:xfrm>
            <a:off x="684213" y="0"/>
            <a:ext cx="777240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ZA" sz="3600" b="1">
                <a:latin typeface="Calibri" pitchFamily="34" charset="0"/>
              </a:rPr>
              <a:t>Punctuated Equilibrium (CAPSp.61)</a:t>
            </a:r>
            <a:r>
              <a:rPr lang="en-ZA" sz="2000" b="1">
                <a:latin typeface="Calibri" pitchFamily="34" charset="0"/>
              </a:rPr>
              <a:t/>
            </a:r>
            <a:br>
              <a:rPr lang="en-ZA" sz="2000" b="1">
                <a:latin typeface="Calibri" pitchFamily="34" charset="0"/>
              </a:rPr>
            </a:br>
            <a:endParaRPr lang="en-ZA" sz="200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288" y="765175"/>
            <a:ext cx="8353425" cy="5538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ZA" sz="2400" dirty="0"/>
              <a:t>Punctuated equilibrium is an important but often-misinterpreted model of how evolutionary change happens. </a:t>
            </a:r>
          </a:p>
          <a:p>
            <a:pPr>
              <a:defRPr/>
            </a:pPr>
            <a:endParaRPr lang="en-ZA" sz="24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ZA" sz="2400" dirty="0"/>
              <a:t>Punctuated equilibrium </a:t>
            </a:r>
            <a:r>
              <a:rPr lang="en-ZA" sz="2400" b="1" dirty="0"/>
              <a:t>does </a:t>
            </a:r>
            <a:r>
              <a:rPr lang="en-ZA" sz="2400" b="1" i="1" dirty="0"/>
              <a:t>not</a:t>
            </a:r>
            <a:r>
              <a:rPr lang="en-ZA" sz="2400" dirty="0"/>
              <a:t>: </a:t>
            </a:r>
          </a:p>
          <a:p>
            <a:pPr>
              <a:defRPr/>
            </a:pPr>
            <a:endParaRPr lang="en-ZA" sz="24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ZA" sz="2400" dirty="0"/>
              <a:t>Suggest that Darwin's theory of evolution by natural selection is wrong.</a:t>
            </a:r>
          </a:p>
          <a:p>
            <a:pPr>
              <a:defRPr/>
            </a:pPr>
            <a:endParaRPr lang="en-ZA" sz="2400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ZA" sz="2400" dirty="0"/>
              <a:t>Mean that the central conclusion of evolutionary theory, that life is old and organisms share a common ancestor, no longer holds.</a:t>
            </a:r>
          </a:p>
          <a:p>
            <a:pPr>
              <a:defRPr/>
            </a:pPr>
            <a:r>
              <a:rPr lang="en-ZA" sz="2400" dirty="0"/>
              <a:t> 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en-ZA" sz="2400" dirty="0"/>
              <a:t>Imply that evolution </a:t>
            </a:r>
            <a:r>
              <a:rPr lang="en-ZA" sz="2400" b="1" i="1" dirty="0"/>
              <a:t>only</a:t>
            </a:r>
            <a:r>
              <a:rPr lang="en-ZA" sz="2400" dirty="0"/>
              <a:t> happens in rapid bursts.</a:t>
            </a:r>
          </a:p>
          <a:p>
            <a:pPr>
              <a:defRPr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3236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29600" cy="1000108"/>
          </a:xfrm>
        </p:spPr>
        <p:txBody>
          <a:bodyPr/>
          <a:lstStyle/>
          <a:p>
            <a:r>
              <a:rPr lang="en-US" sz="3600" b="1" u="sng" dirty="0" smtClean="0"/>
              <a:t>There are different phases  in Evolution</a:t>
            </a:r>
            <a:endParaRPr lang="en-US" sz="4000" b="1" dirty="0"/>
          </a:p>
        </p:txBody>
      </p:sp>
      <p:pic>
        <p:nvPicPr>
          <p:cNvPr id="18436" name="Picture 4" descr="graph_of_punctuated_equilibrium_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285860"/>
            <a:ext cx="5689600" cy="4279900"/>
          </a:xfrm>
          <a:solidFill>
            <a:schemeClr val="tx2"/>
          </a:solidFill>
          <a:ln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565182" y="5634055"/>
            <a:ext cx="8578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hlinkClick r:id="rId3"/>
              </a:rPr>
              <a:t>http://anthro.palomar.edu/synthetic/images/graph_of_punctuated_equilibrium_2.gif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0232" y="1500174"/>
            <a:ext cx="307183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ZA" sz="2400" b="1" dirty="0" smtClean="0"/>
              <a:t>Stasis (Gradualism)</a:t>
            </a:r>
            <a:endParaRPr lang="en-Z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786050" y="4169639"/>
            <a:ext cx="4214842" cy="83099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Rapid change </a:t>
            </a:r>
          </a:p>
          <a:p>
            <a:r>
              <a:rPr lang="en-ZA" sz="2400" b="1" dirty="0" smtClean="0"/>
              <a:t>(Punctuated equilibrium)</a:t>
            </a: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val="162887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44E85-B09B-4739-9082-3B96D5F44AE1}" type="slidenum">
              <a:rPr lang="en-ZA" smtClean="0"/>
              <a:pPr>
                <a:defRPr/>
              </a:pPr>
              <a:t>8</a:t>
            </a:fld>
            <a:endParaRPr lang="en-ZA"/>
          </a:p>
        </p:txBody>
      </p:sp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755650" y="0"/>
            <a:ext cx="7772400" cy="765175"/>
          </a:xfrm>
        </p:spPr>
        <p:txBody>
          <a:bodyPr/>
          <a:lstStyle/>
          <a:p>
            <a:r>
              <a:rPr lang="en-ZA" smtClean="0"/>
              <a:t>Punctuated equilibrium</a:t>
            </a:r>
          </a:p>
        </p:txBody>
      </p:sp>
      <p:pic>
        <p:nvPicPr>
          <p:cNvPr id="6148" name="Picture 1" descr="A population of mollusks is experiencing stasi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857250"/>
            <a:ext cx="7286625" cy="480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0" y="5780088"/>
            <a:ext cx="9144000" cy="1077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ZA" sz="3200" dirty="0"/>
              <a:t>Living ,dying and being fossilized  - little observable evolution</a:t>
            </a:r>
          </a:p>
        </p:txBody>
      </p:sp>
    </p:spTree>
    <p:extLst>
      <p:ext uri="{BB962C8B-B14F-4D97-AF65-F5344CB8AC3E}">
        <p14:creationId xmlns:p14="http://schemas.microsoft.com/office/powerpoint/2010/main" val="97147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D3680-A5A0-4F91-8593-DE97A3270E40}" type="slidenum">
              <a:rPr lang="en-ZA" smtClean="0"/>
              <a:pPr>
                <a:defRPr/>
              </a:pPr>
              <a:t>9</a:t>
            </a:fld>
            <a:endParaRPr lang="en-ZA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0" y="5500688"/>
            <a:ext cx="9144000" cy="1357312"/>
          </a:xfrm>
          <a:solidFill>
            <a:schemeClr val="bg1"/>
          </a:solidFill>
        </p:spPr>
        <p:txBody>
          <a:bodyPr/>
          <a:lstStyle/>
          <a:p>
            <a:r>
              <a:rPr lang="en-ZA" dirty="0" smtClean="0">
                <a:solidFill>
                  <a:schemeClr val="tx1"/>
                </a:solidFill>
              </a:rPr>
              <a:t>Isolation – lake forms and isolate small population</a:t>
            </a:r>
          </a:p>
        </p:txBody>
      </p:sp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827088" y="0"/>
            <a:ext cx="7772400" cy="735013"/>
          </a:xfrm>
        </p:spPr>
        <p:txBody>
          <a:bodyPr>
            <a:normAutofit/>
          </a:bodyPr>
          <a:lstStyle/>
          <a:p>
            <a:r>
              <a:rPr lang="en-ZA" smtClean="0"/>
              <a:t>Punctuated equilibrium</a:t>
            </a:r>
          </a:p>
        </p:txBody>
      </p:sp>
      <p:pic>
        <p:nvPicPr>
          <p:cNvPr id="7173" name="Picture 2" descr="A small portion of the population is cut off from the res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857250"/>
            <a:ext cx="7856538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226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269</Words>
  <Application>Microsoft Office PowerPoint</Application>
  <PresentationFormat>Affichage à l'écran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Horizon</vt:lpstr>
      <vt:lpstr>PUNCTUATED EQUILIBRIUM</vt:lpstr>
      <vt:lpstr>Graph of Gradual Evolution</vt:lpstr>
      <vt:lpstr>Présentation PowerPoint</vt:lpstr>
      <vt:lpstr>THE PUNCTUATED EQUILIBRIUM MODEL</vt:lpstr>
      <vt:lpstr>Two models</vt:lpstr>
      <vt:lpstr>Présentation PowerPoint</vt:lpstr>
      <vt:lpstr>There are different phases  in Evolution</vt:lpstr>
      <vt:lpstr>Punctuated equilibrium</vt:lpstr>
      <vt:lpstr>Punctuated equilibrium</vt:lpstr>
      <vt:lpstr>Punctuated equilibrium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PUNCTUATED EQUILIBRIUM</dc:title>
  <dc:creator>Mariam</dc:creator>
  <cp:lastModifiedBy>Mariam</cp:lastModifiedBy>
  <cp:revision>1</cp:revision>
  <dcterms:created xsi:type="dcterms:W3CDTF">2015-08-10T08:52:20Z</dcterms:created>
  <dcterms:modified xsi:type="dcterms:W3CDTF">2015-08-10T08:52:59Z</dcterms:modified>
</cp:coreProperties>
</file>