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20FCE-C1B5-40F8-92E3-753A8F9C1026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29973-58CF-48FE-9748-F3A737819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43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4D501-85A7-401D-BFED-4C4088797543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4D501-85A7-401D-BFED-4C4088797543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4D501-85A7-401D-BFED-4C4088797543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4D501-85A7-401D-BFED-4C4088797543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4D501-85A7-401D-BFED-4C4088797543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4D501-85A7-401D-BFED-4C4088797543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BD29F4A-B4E8-4CFD-AA3D-C9B5028ECB3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06CE54B-8FA6-4581-B9E2-427A6E989F20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Modification by descent (homologous structures) 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28800"/>
            <a:ext cx="8515672" cy="4467200"/>
          </a:xfrm>
        </p:spPr>
        <p:txBody>
          <a:bodyPr/>
          <a:lstStyle/>
          <a:p>
            <a:r>
              <a:rPr lang="en-ZA" dirty="0"/>
              <a:t>When there is a </a:t>
            </a:r>
            <a:r>
              <a:rPr lang="en-ZA" b="1" dirty="0"/>
              <a:t>similarity of the formation</a:t>
            </a:r>
            <a:r>
              <a:rPr lang="en-ZA" dirty="0"/>
              <a:t> of a body part or organ due to a common evolutionary origin, it is termed a </a:t>
            </a:r>
            <a:r>
              <a:rPr lang="en-ZA" b="1" dirty="0"/>
              <a:t>homologous organ</a:t>
            </a:r>
            <a:r>
              <a:rPr lang="en-ZA" dirty="0"/>
              <a:t>.</a:t>
            </a:r>
          </a:p>
          <a:p>
            <a:endParaRPr lang="en-ZA" dirty="0"/>
          </a:p>
        </p:txBody>
      </p:sp>
      <p:pic>
        <p:nvPicPr>
          <p:cNvPr id="45" name="Picture 4" descr="TetrapodLi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3373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81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611188" y="2708275"/>
            <a:ext cx="7920037" cy="3817938"/>
            <a:chOff x="2082" y="3458"/>
            <a:chExt cx="8112" cy="3897"/>
          </a:xfrm>
          <a:solidFill>
            <a:schemeClr val="tx2"/>
          </a:solidFill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>
              <a:off x="2841" y="5795"/>
              <a:ext cx="1026" cy="4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900"/>
                <a:t>Roots</a:t>
              </a:r>
              <a:endParaRPr lang="en-US"/>
            </a:p>
          </p:txBody>
        </p:sp>
        <p:sp>
          <p:nvSpPr>
            <p:cNvPr id="21513" name="Line 6"/>
            <p:cNvSpPr>
              <a:spLocks noChangeShapeType="1"/>
            </p:cNvSpPr>
            <p:nvPr/>
          </p:nvSpPr>
          <p:spPr bwMode="auto">
            <a:xfrm flipH="1" flipV="1">
              <a:off x="2613" y="5681"/>
              <a:ext cx="228" cy="22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ZA"/>
            </a:p>
          </p:txBody>
        </p:sp>
        <p:sp>
          <p:nvSpPr>
            <p:cNvPr id="21514" name="Line 7"/>
            <p:cNvSpPr>
              <a:spLocks noChangeShapeType="1"/>
            </p:cNvSpPr>
            <p:nvPr/>
          </p:nvSpPr>
          <p:spPr bwMode="auto">
            <a:xfrm flipV="1">
              <a:off x="2841" y="5282"/>
              <a:ext cx="228" cy="62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ZA"/>
            </a:p>
          </p:txBody>
        </p:sp>
        <p:sp>
          <p:nvSpPr>
            <p:cNvPr id="21515" name="Rectangle 8"/>
            <p:cNvSpPr>
              <a:spLocks noChangeArrowheads="1"/>
            </p:cNvSpPr>
            <p:nvPr/>
          </p:nvSpPr>
          <p:spPr bwMode="auto">
            <a:xfrm>
              <a:off x="8028" y="5909"/>
              <a:ext cx="1140" cy="4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900"/>
                <a:t>Offspring</a:t>
              </a:r>
              <a:endParaRPr lang="en-US"/>
            </a:p>
          </p:txBody>
        </p:sp>
        <p:sp>
          <p:nvSpPr>
            <p:cNvPr id="21516" name="Line 9"/>
            <p:cNvSpPr>
              <a:spLocks noChangeShapeType="1"/>
            </p:cNvSpPr>
            <p:nvPr/>
          </p:nvSpPr>
          <p:spPr bwMode="auto">
            <a:xfrm flipH="1" flipV="1">
              <a:off x="8142" y="4997"/>
              <a:ext cx="285" cy="912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ZA"/>
            </a:p>
          </p:txBody>
        </p:sp>
        <p:sp>
          <p:nvSpPr>
            <p:cNvPr id="21517" name="Rectangle 10"/>
            <p:cNvSpPr>
              <a:spLocks noChangeArrowheads="1"/>
            </p:cNvSpPr>
            <p:nvPr/>
          </p:nvSpPr>
          <p:spPr bwMode="auto">
            <a:xfrm>
              <a:off x="2082" y="3458"/>
              <a:ext cx="8094" cy="3897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ZA"/>
            </a:p>
          </p:txBody>
        </p:sp>
        <p:sp>
          <p:nvSpPr>
            <p:cNvPr id="21518" name="Line 11"/>
            <p:cNvSpPr>
              <a:spLocks noChangeShapeType="1"/>
            </p:cNvSpPr>
            <p:nvPr/>
          </p:nvSpPr>
          <p:spPr bwMode="auto">
            <a:xfrm>
              <a:off x="4665" y="3482"/>
              <a:ext cx="0" cy="2838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ZA"/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>
              <a:off x="7287" y="3470"/>
              <a:ext cx="0" cy="2838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ZA"/>
            </a:p>
          </p:txBody>
        </p:sp>
        <p:sp>
          <p:nvSpPr>
            <p:cNvPr id="21520" name="Line 13"/>
            <p:cNvSpPr>
              <a:spLocks noChangeShapeType="1"/>
            </p:cNvSpPr>
            <p:nvPr/>
          </p:nvSpPr>
          <p:spPr bwMode="auto">
            <a:xfrm flipH="1">
              <a:off x="8427" y="4997"/>
              <a:ext cx="285" cy="912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ZA"/>
            </a:p>
          </p:txBody>
        </p:sp>
        <p:sp>
          <p:nvSpPr>
            <p:cNvPr id="21521" name="Text Box 14"/>
            <p:cNvSpPr txBox="1">
              <a:spLocks noChangeArrowheads="1"/>
            </p:cNvSpPr>
            <p:nvPr/>
          </p:nvSpPr>
          <p:spPr bwMode="auto">
            <a:xfrm>
              <a:off x="2100" y="3515"/>
              <a:ext cx="627" cy="3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A</a:t>
              </a:r>
              <a:endParaRPr lang="en-US"/>
            </a:p>
          </p:txBody>
        </p:sp>
        <p:sp>
          <p:nvSpPr>
            <p:cNvPr id="21522" name="Text Box 15"/>
            <p:cNvSpPr txBox="1">
              <a:spLocks noChangeArrowheads="1"/>
            </p:cNvSpPr>
            <p:nvPr/>
          </p:nvSpPr>
          <p:spPr bwMode="auto">
            <a:xfrm>
              <a:off x="4722" y="3515"/>
              <a:ext cx="399" cy="3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B</a:t>
              </a:r>
              <a:endParaRPr lang="en-US"/>
            </a:p>
          </p:txBody>
        </p:sp>
        <p:sp>
          <p:nvSpPr>
            <p:cNvPr id="21523" name="Text Box 16"/>
            <p:cNvSpPr txBox="1">
              <a:spLocks noChangeArrowheads="1"/>
            </p:cNvSpPr>
            <p:nvPr/>
          </p:nvSpPr>
          <p:spPr bwMode="auto">
            <a:xfrm>
              <a:off x="7401" y="3515"/>
              <a:ext cx="513" cy="4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C</a:t>
              </a:r>
              <a:endParaRPr lang="en-US"/>
            </a:p>
          </p:txBody>
        </p:sp>
        <p:sp>
          <p:nvSpPr>
            <p:cNvPr id="21524" name="Line 17"/>
            <p:cNvSpPr>
              <a:spLocks noChangeShapeType="1"/>
            </p:cNvSpPr>
            <p:nvPr/>
          </p:nvSpPr>
          <p:spPr bwMode="auto">
            <a:xfrm>
              <a:off x="2100" y="6308"/>
              <a:ext cx="8094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ZA"/>
            </a:p>
          </p:txBody>
        </p:sp>
        <p:sp>
          <p:nvSpPr>
            <p:cNvPr id="21525" name="Text Box 18"/>
            <p:cNvSpPr txBox="1">
              <a:spLocks noChangeArrowheads="1"/>
            </p:cNvSpPr>
            <p:nvPr/>
          </p:nvSpPr>
          <p:spPr bwMode="auto">
            <a:xfrm>
              <a:off x="3354" y="6791"/>
              <a:ext cx="5985" cy="4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The structural adaptation of cacti over 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26" name="Line 19"/>
            <p:cNvSpPr>
              <a:spLocks noChangeShapeType="1"/>
            </p:cNvSpPr>
            <p:nvPr/>
          </p:nvSpPr>
          <p:spPr bwMode="auto">
            <a:xfrm>
              <a:off x="3240" y="6650"/>
              <a:ext cx="5757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ZA"/>
            </a:p>
          </p:txBody>
        </p:sp>
        <p:sp>
          <p:nvSpPr>
            <p:cNvPr id="21527" name="Text Box 20"/>
            <p:cNvSpPr txBox="1">
              <a:spLocks noChangeArrowheads="1"/>
            </p:cNvSpPr>
            <p:nvPr/>
          </p:nvSpPr>
          <p:spPr bwMode="auto">
            <a:xfrm>
              <a:off x="5292" y="6308"/>
              <a:ext cx="1197" cy="3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dirty="0">
                  <a:solidFill>
                    <a:schemeClr val="bg1"/>
                  </a:solidFill>
                </a:rPr>
                <a:t>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28" name="Line 21"/>
            <p:cNvSpPr>
              <a:spLocks noChangeShapeType="1"/>
            </p:cNvSpPr>
            <p:nvPr/>
          </p:nvSpPr>
          <p:spPr bwMode="auto">
            <a:xfrm flipH="1">
              <a:off x="8427" y="4997"/>
              <a:ext cx="741" cy="912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ZA"/>
            </a:p>
          </p:txBody>
        </p:sp>
      </p:grp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997200"/>
            <a:ext cx="2376488" cy="2316163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52738"/>
            <a:ext cx="24495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68638"/>
            <a:ext cx="22320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3"/>
          <p:cNvSpPr>
            <a:spLocks noChangeArrowheads="1"/>
          </p:cNvSpPr>
          <p:nvPr/>
        </p:nvSpPr>
        <p:spPr bwMode="auto">
          <a:xfrm>
            <a:off x="539750" y="1341438"/>
            <a:ext cx="8147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ZA"/>
              <a:t>From a comparison of pictures A and B, describe the feature of the   cacti that have enabled them to survive long periods of hot, dry weather conditions. </a:t>
            </a:r>
            <a:endParaRPr lang="en-US"/>
          </a:p>
          <a:p>
            <a:pPr>
              <a:buFontTx/>
              <a:buChar char="•"/>
            </a:pPr>
            <a:r>
              <a:rPr lang="en-ZA"/>
              <a:t>Name the mechanism put forward by Darwin to explain his theory of evolution that is illustrated in these diagrams.</a:t>
            </a:r>
          </a:p>
        </p:txBody>
      </p: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395288" y="549275"/>
            <a:ext cx="74168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Natural selection</a:t>
            </a:r>
          </a:p>
        </p:txBody>
      </p:sp>
    </p:spTree>
    <p:extLst>
      <p:ext uri="{BB962C8B-B14F-4D97-AF65-F5344CB8AC3E}">
        <p14:creationId xmlns:p14="http://schemas.microsoft.com/office/powerpoint/2010/main" val="41862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10080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Outline differences between de Lamarck and Darwin's  theories</a:t>
            </a:r>
          </a:p>
        </p:txBody>
      </p:sp>
      <p:graphicFrame>
        <p:nvGraphicFramePr>
          <p:cNvPr id="39980" name="Group 44"/>
          <p:cNvGraphicFramePr>
            <a:graphicFrameLocks noGrp="1"/>
          </p:cNvGraphicFramePr>
          <p:nvPr/>
        </p:nvGraphicFramePr>
        <p:xfrm>
          <a:off x="684213" y="1341438"/>
          <a:ext cx="7632700" cy="5273675"/>
        </p:xfrm>
        <a:graphic>
          <a:graphicData uri="http://schemas.openxmlformats.org/drawingml/2006/table">
            <a:tbl>
              <a:tblPr/>
              <a:tblGrid>
                <a:gridCol w="3816350"/>
                <a:gridCol w="3816350"/>
              </a:tblGrid>
              <a:tr h="518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Lamarck’s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Darwin’s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Variation of offspring brought about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the population changing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Offspring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inherit variation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Individuals want to change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Environmental factors working randomly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because of adaptation to environment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Natural selection – best suited to the environment to survive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the population change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a whole changes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Changes brought about by adaptation to the environment are inherited from parent to offspring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Characteristic are passed on from generation to generation to enable individuals to survive in the environment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6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Biogeography 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84784"/>
            <a:ext cx="8011616" cy="4611216"/>
          </a:xfrm>
        </p:spPr>
        <p:txBody>
          <a:bodyPr/>
          <a:lstStyle/>
          <a:p>
            <a:pPr marL="342900" lvl="2" indent="-342900">
              <a:buClr>
                <a:schemeClr val="hlink"/>
              </a:buClr>
            </a:pPr>
            <a:r>
              <a:rPr lang="en-US" sz="2400" dirty="0"/>
              <a:t>D</a:t>
            </a:r>
            <a:r>
              <a:rPr lang="en-US" sz="2000" dirty="0"/>
              <a:t>ifferent but closely related species in similar biomes across the world have similar features in adapting to that biome, indicating that they probably developed from a common ancestral </a:t>
            </a:r>
            <a:r>
              <a:rPr lang="en-US" sz="2000" dirty="0" smtClean="0"/>
              <a:t>species</a:t>
            </a:r>
          </a:p>
          <a:p>
            <a:pPr marL="342900" lvl="2" indent="-342900">
              <a:buClr>
                <a:schemeClr val="hlink"/>
              </a:buClr>
            </a:pPr>
            <a:r>
              <a:rPr lang="en-US" sz="2000" dirty="0" smtClean="0"/>
              <a:t>Linked to continental drift. </a:t>
            </a:r>
            <a:endParaRPr lang="en-US" sz="2000" dirty="0"/>
          </a:p>
          <a:p>
            <a:endParaRPr lang="en-ZA" dirty="0"/>
          </a:p>
        </p:txBody>
      </p:sp>
      <p:pic>
        <p:nvPicPr>
          <p:cNvPr id="4" name="Picture 7" descr="bio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34929" r="26973" b="41861"/>
          <a:stretch>
            <a:fillRect/>
          </a:stretch>
        </p:blipFill>
        <p:spPr bwMode="auto">
          <a:xfrm>
            <a:off x="357188" y="4357688"/>
            <a:ext cx="45259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io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34912" r="70761" b="42194"/>
          <a:stretch>
            <a:fillRect/>
          </a:stretch>
        </p:blipFill>
        <p:spPr bwMode="auto">
          <a:xfrm>
            <a:off x="4714875" y="4000500"/>
            <a:ext cx="3429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4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pic>
        <p:nvPicPr>
          <p:cNvPr id="4" name="Picture 2" descr="http://2.bp.blogspot.com/-2r8olavHEU8/TX1ac61zQxI/AAAAAAAAABU/cfzTlQplZFs/s1600/Continuous%2Bvari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5"/>
            <a:ext cx="4913474" cy="38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scienceaid.co.uk/biology/genetics/images/vari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86" y="3284984"/>
            <a:ext cx="6108718" cy="35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4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LAMARKISM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84784"/>
            <a:ext cx="8011616" cy="4611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Jean Baptiste de Lamarck  </a:t>
            </a:r>
            <a:r>
              <a:rPr lang="en-ZA" b="1" dirty="0" smtClean="0"/>
              <a:t>(1744–1829)</a:t>
            </a:r>
          </a:p>
          <a:p>
            <a:r>
              <a:rPr lang="en-ZA" b="1" dirty="0" smtClean="0"/>
              <a:t>‘Law’ of use and disuse </a:t>
            </a:r>
            <a:endParaRPr lang="en-ZA" dirty="0"/>
          </a:p>
          <a:p>
            <a:pPr marL="0" indent="0">
              <a:buNone/>
            </a:pPr>
            <a:r>
              <a:rPr lang="en-ZA" dirty="0" smtClean="0"/>
              <a:t>What is used will become more developed. If a structure is not used, it will become less developed and disappear. </a:t>
            </a:r>
          </a:p>
          <a:p>
            <a:r>
              <a:rPr lang="en-ZA" dirty="0" smtClean="0"/>
              <a:t>'Law</a:t>
            </a:r>
            <a:r>
              <a:rPr lang="en-ZA" dirty="0"/>
              <a:t>' of the inheritance of acquired characteristics </a:t>
            </a:r>
          </a:p>
          <a:p>
            <a:pPr marL="0" indent="0">
              <a:buNone/>
            </a:pPr>
            <a:r>
              <a:rPr lang="en-ZA" dirty="0" smtClean="0"/>
              <a:t>Characteristics obtained by an individual during their lifetime can be passed on to its offspring. </a:t>
            </a:r>
            <a:r>
              <a:rPr lang="en-ZA" dirty="0"/>
              <a:t>	</a:t>
            </a:r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2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844675"/>
            <a:ext cx="4787900" cy="4392613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ZA" sz="2400" b="1" smtClean="0"/>
              <a:t>Lamarck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ZA" sz="1600" smtClean="0"/>
              <a:t> -	</a:t>
            </a:r>
            <a:r>
              <a:rPr lang="en-ZA" sz="2400" smtClean="0"/>
              <a:t>All giraffes had short necks</a:t>
            </a:r>
            <a:r>
              <a:rPr lang="en-ZA" sz="2400" smtClean="0">
                <a:sym typeface="Wingdings" pitchFamily="2" charset="2"/>
              </a:rPr>
              <a:t></a:t>
            </a:r>
            <a:r>
              <a:rPr lang="en-ZA" sz="2400" smtClean="0"/>
              <a:t> originally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ZA" sz="2400" smtClean="0"/>
              <a:t>-	Giraffes frequently stretched</a:t>
            </a:r>
            <a:r>
              <a:rPr lang="en-ZA" sz="2400" smtClean="0">
                <a:sym typeface="Wingdings" pitchFamily="2" charset="2"/>
              </a:rPr>
              <a:t></a:t>
            </a:r>
            <a:r>
              <a:rPr lang="en-ZA" sz="2400" smtClean="0"/>
              <a:t>/used their necks to reach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ZA" sz="2400" smtClean="0"/>
              <a:t> -	for leaves of tall trees</a:t>
            </a:r>
            <a:r>
              <a:rPr lang="en-ZA" sz="2400" smtClean="0">
                <a:sym typeface="Wingdings" pitchFamily="2" charset="2"/>
              </a:rPr>
              <a:t></a:t>
            </a:r>
            <a:endParaRPr lang="en-ZA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ZA" sz="2400" smtClean="0"/>
              <a:t> -	necks become longer</a:t>
            </a:r>
            <a:r>
              <a:rPr lang="en-ZA" sz="2400" smtClean="0">
                <a:sym typeface="Wingdings" pitchFamily="2" charset="2"/>
              </a:rPr>
              <a:t></a:t>
            </a:r>
            <a:endParaRPr lang="en-ZA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ZA" sz="2400" smtClean="0"/>
              <a:t>- 	The long necks acquired</a:t>
            </a:r>
            <a:r>
              <a:rPr lang="en-ZA" sz="2400" smtClean="0">
                <a:sym typeface="Wingdings" pitchFamily="2" charset="2"/>
              </a:rPr>
              <a:t></a:t>
            </a:r>
            <a:r>
              <a:rPr lang="en-ZA" sz="2400" smtClean="0"/>
              <a:t> in this way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ZA" sz="2400" smtClean="0"/>
              <a:t>	could be passed on to the next generation</a:t>
            </a:r>
            <a:r>
              <a:rPr lang="en-ZA" sz="2400" smtClean="0">
                <a:sym typeface="Wingdings" pitchFamily="2" charset="2"/>
              </a:rPr>
              <a:t></a:t>
            </a:r>
            <a:r>
              <a:rPr lang="en-ZA" sz="2400" smtClean="0"/>
              <a:t> /were inherited	</a:t>
            </a:r>
            <a:endParaRPr lang="en-US" sz="240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424862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How did Lamarck explained the long necks of giraffes?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948488" y="5949950"/>
            <a:ext cx="107950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Snake</a:t>
            </a:r>
          </a:p>
        </p:txBody>
      </p:sp>
      <p:pic>
        <p:nvPicPr>
          <p:cNvPr id="11269" name="Picture 6" descr="girafe_la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42116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1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0" dirty="0"/>
              <a:t/>
            </a:r>
            <a:br>
              <a:rPr lang="en-ZA" b="0" dirty="0"/>
            </a:br>
            <a:r>
              <a:rPr lang="en-ZA" b="0" dirty="0" smtClean="0"/>
              <a:t>Reasons </a:t>
            </a:r>
            <a:r>
              <a:rPr lang="en-ZA" b="0" dirty="0"/>
              <a:t>for Lamarck's theory being rejected.</a:t>
            </a:r>
            <a:br>
              <a:rPr lang="en-ZA" b="0" dirty="0"/>
            </a:br>
            <a:r>
              <a:rPr lang="en-ZA" b="0" dirty="0"/>
              <a:t>	</a:t>
            </a:r>
            <a:br>
              <a:rPr lang="en-ZA" b="0" dirty="0"/>
            </a:br>
            <a:endParaRPr lang="en-ZA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299" y="2780928"/>
            <a:ext cx="8978900" cy="4041271"/>
          </a:xfrm>
          <a:prstGeom prst="rect">
            <a:avLst/>
          </a:prstGeom>
        </p:spPr>
        <p:txBody>
          <a:bodyPr/>
          <a:lstStyle/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ZA" sz="1600" dirty="0" smtClean="0"/>
              <a:t>	</a:t>
            </a:r>
            <a:r>
              <a:rPr lang="en-ZA" sz="2800" dirty="0" smtClean="0"/>
              <a:t>				</a:t>
            </a:r>
          </a:p>
          <a:p>
            <a:pPr eaLnBrk="1" hangingPunct="1">
              <a:lnSpc>
                <a:spcPct val="80000"/>
              </a:lnSpc>
            </a:pPr>
            <a:r>
              <a:rPr lang="en-ZA" sz="2800" b="1" dirty="0" smtClean="0"/>
              <a:t>There is very little evidence to support his idea that acquired </a:t>
            </a:r>
            <a:r>
              <a:rPr lang="en-ZA" sz="2800" b="1" dirty="0" err="1" smtClean="0"/>
              <a:t>characteristics</a:t>
            </a:r>
            <a:r>
              <a:rPr lang="en-ZA" sz="2800" dirty="0" err="1" smtClean="0">
                <a:sym typeface="Wingdings" pitchFamily="2" charset="2"/>
              </a:rPr>
              <a:t></a:t>
            </a:r>
            <a:r>
              <a:rPr lang="en-ZA" sz="2800" dirty="0" err="1" smtClean="0"/>
              <a:t>are</a:t>
            </a:r>
            <a:r>
              <a:rPr lang="en-ZA" sz="2800" dirty="0" smtClean="0"/>
              <a:t> </a:t>
            </a:r>
            <a:r>
              <a:rPr lang="en-ZA" sz="2800" b="1" dirty="0" smtClean="0"/>
              <a:t>not inherited</a:t>
            </a:r>
            <a:r>
              <a:rPr lang="en-ZA" sz="2800" dirty="0" smtClean="0">
                <a:sym typeface="Wingdings" pitchFamily="2" charset="2"/>
              </a:rPr>
              <a:t></a:t>
            </a:r>
            <a:r>
              <a:rPr lang="en-ZA" sz="2800" dirty="0" smtClean="0"/>
              <a:t>/do not cause any change to the DNA of an organism's gametes (sperms or ova)</a:t>
            </a:r>
          </a:p>
          <a:p>
            <a:pPr eaLnBrk="1" hangingPunct="1">
              <a:lnSpc>
                <a:spcPct val="80000"/>
              </a:lnSpc>
            </a:pPr>
            <a:r>
              <a:rPr lang="en-ZA" sz="2800" b="1" dirty="0" smtClean="0"/>
              <a:t>Organisms did not evolve because they want</a:t>
            </a:r>
            <a:r>
              <a:rPr lang="en-ZA" sz="2800" dirty="0" smtClean="0">
                <a:sym typeface="Wingdings" pitchFamily="2" charset="2"/>
              </a:rPr>
              <a:t></a:t>
            </a:r>
            <a:endParaRPr lang="en-ZA" sz="2800" b="1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ZA" sz="2800" b="1" dirty="0" smtClean="0"/>
              <a:t>to evolve</a:t>
            </a:r>
            <a:r>
              <a:rPr lang="en-ZA" sz="2800" dirty="0" smtClean="0">
                <a:sym typeface="Wingdings" pitchFamily="2" charset="2"/>
              </a:rPr>
              <a:t></a:t>
            </a:r>
            <a:r>
              <a:rPr lang="en-ZA" sz="2800" dirty="0" smtClean="0"/>
              <a:t>	 instead randomly in response to the environment /Lamarck believed in d</a:t>
            </a:r>
            <a:r>
              <a:rPr lang="en-ZA" sz="2800" b="1" dirty="0" smtClean="0"/>
              <a:t>eterminism</a:t>
            </a:r>
            <a:r>
              <a:rPr lang="en-ZA" sz="2800" dirty="0" smtClean="0"/>
              <a:t> (internal drive of organisms to change)	</a:t>
            </a:r>
            <a:r>
              <a:rPr lang="en-ZA" sz="2000" dirty="0" smtClean="0"/>
              <a:t>			</a:t>
            </a:r>
            <a:r>
              <a:rPr lang="en-US" sz="1600" dirty="0" smtClean="0"/>
              <a:t> 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829544" y="1121452"/>
            <a:ext cx="4506416" cy="1871896"/>
            <a:chOff x="0" y="0"/>
            <a:chExt cx="6240" cy="2767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94" b="4085"/>
            <a:stretch>
              <a:fillRect/>
            </a:stretch>
          </p:blipFill>
          <p:spPr bwMode="auto">
            <a:xfrm>
              <a:off x="0" y="0"/>
              <a:ext cx="3024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" t="3346" r="2486" b="4689"/>
            <a:stretch>
              <a:fillRect/>
            </a:stretch>
          </p:blipFill>
          <p:spPr bwMode="auto">
            <a:xfrm>
              <a:off x="3024" y="0"/>
              <a:ext cx="3216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5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DARWINISM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84784"/>
            <a:ext cx="8299648" cy="4611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Charles Darwin </a:t>
            </a:r>
            <a:r>
              <a:rPr lang="en-ZA" b="1" dirty="0" smtClean="0"/>
              <a:t> (1809–1882 )</a:t>
            </a:r>
            <a:r>
              <a:rPr lang="en-ZA" dirty="0"/>
              <a:t>	</a:t>
            </a:r>
          </a:p>
          <a:p>
            <a:endParaRPr lang="en-ZA" dirty="0"/>
          </a:p>
          <a:p>
            <a:pPr marL="0" indent="0">
              <a:buNone/>
            </a:pPr>
            <a:r>
              <a:rPr lang="en-ZA" dirty="0" smtClean="0"/>
              <a:t>The </a:t>
            </a:r>
            <a:r>
              <a:rPr lang="en-ZA" dirty="0"/>
              <a:t>observations upon which Darwin based his theory: </a:t>
            </a:r>
          </a:p>
          <a:p>
            <a:pPr marL="0" indent="0">
              <a:buNone/>
            </a:pPr>
            <a:r>
              <a:rPr lang="en-ZA" dirty="0"/>
              <a:t>• Organisms of a species produce a large number of offspring </a:t>
            </a:r>
          </a:p>
          <a:p>
            <a:pPr marL="0" indent="0">
              <a:buNone/>
            </a:pPr>
            <a:r>
              <a:rPr lang="en-ZA" dirty="0"/>
              <a:t>• The offspring show a great deal of variation </a:t>
            </a:r>
          </a:p>
          <a:p>
            <a:pPr marL="0" indent="0">
              <a:buNone/>
            </a:pPr>
            <a:r>
              <a:rPr lang="en-ZA" dirty="0"/>
              <a:t>• Of the large number of offspring produced, only a few survive </a:t>
            </a:r>
          </a:p>
          <a:p>
            <a:pPr marL="0" indent="0">
              <a:buNone/>
            </a:pPr>
            <a:r>
              <a:rPr lang="en-ZA" dirty="0"/>
              <a:t>• Characteristics are inherited from surviving parents to offspring </a:t>
            </a:r>
          </a:p>
          <a:p>
            <a:pPr marL="0" indent="0">
              <a:buNone/>
            </a:pPr>
            <a:r>
              <a:rPr lang="en-ZA" dirty="0"/>
              <a:t>	</a:t>
            </a:r>
          </a:p>
          <a:p>
            <a:endParaRPr lang="en-ZA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r="17647"/>
          <a:stretch>
            <a:fillRect/>
          </a:stretch>
        </p:blipFill>
        <p:spPr bwMode="auto">
          <a:xfrm>
            <a:off x="7233667" y="44624"/>
            <a:ext cx="18748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2" y="762000"/>
            <a:ext cx="8861176" cy="838200"/>
          </a:xfrm>
        </p:spPr>
        <p:txBody>
          <a:bodyPr>
            <a:normAutofit fontScale="90000"/>
          </a:bodyPr>
          <a:lstStyle/>
          <a:p>
            <a:r>
              <a:rPr lang="en-ZA" b="0" dirty="0"/>
              <a:t/>
            </a:r>
            <a:br>
              <a:rPr lang="en-ZA" b="0" dirty="0"/>
            </a:br>
            <a:r>
              <a:rPr lang="en-ZA" b="0" dirty="0"/>
              <a:t>Darwin's theory of evolution by natural selection </a:t>
            </a:r>
            <a:br>
              <a:rPr lang="en-ZA" b="0" dirty="0"/>
            </a:br>
            <a:r>
              <a:rPr lang="en-ZA" b="0" dirty="0"/>
              <a:t>	</a:t>
            </a:r>
            <a:br>
              <a:rPr lang="en-ZA" b="0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Organisms </a:t>
            </a:r>
            <a:r>
              <a:rPr lang="en-ZA" dirty="0"/>
              <a:t>produce a </a:t>
            </a:r>
            <a:r>
              <a:rPr lang="en-ZA" dirty="0">
                <a:solidFill>
                  <a:srgbClr val="FFFF00"/>
                </a:solidFill>
              </a:rPr>
              <a:t>large number of offspring</a:t>
            </a:r>
            <a:r>
              <a:rPr lang="en-ZA" dirty="0"/>
              <a:t>. </a:t>
            </a:r>
          </a:p>
          <a:p>
            <a:pPr marL="0" indent="0">
              <a:buNone/>
            </a:pPr>
            <a:r>
              <a:rPr lang="en-ZA" dirty="0"/>
              <a:t>• There is a great deal of </a:t>
            </a:r>
            <a:r>
              <a:rPr lang="en-ZA" dirty="0">
                <a:solidFill>
                  <a:srgbClr val="FFFF00"/>
                </a:solidFill>
              </a:rPr>
              <a:t>variation</a:t>
            </a:r>
            <a:r>
              <a:rPr lang="en-ZA" dirty="0"/>
              <a:t> amongst the offspring. </a:t>
            </a:r>
          </a:p>
          <a:p>
            <a:pPr marL="0" indent="0">
              <a:buNone/>
            </a:pPr>
            <a:r>
              <a:rPr lang="en-ZA" dirty="0"/>
              <a:t>• Some have favourable characteristics and some do not. </a:t>
            </a:r>
          </a:p>
          <a:p>
            <a:pPr marL="0" indent="0">
              <a:buNone/>
            </a:pPr>
            <a:r>
              <a:rPr lang="en-ZA" dirty="0"/>
              <a:t>• When there is a </a:t>
            </a:r>
            <a:r>
              <a:rPr lang="en-ZA" dirty="0">
                <a:solidFill>
                  <a:srgbClr val="FFFF00"/>
                </a:solidFill>
              </a:rPr>
              <a:t>change in</a:t>
            </a:r>
            <a:r>
              <a:rPr lang="en-ZA" dirty="0"/>
              <a:t> the </a:t>
            </a:r>
            <a:r>
              <a:rPr lang="en-ZA" dirty="0">
                <a:solidFill>
                  <a:srgbClr val="FFFF00"/>
                </a:solidFill>
              </a:rPr>
              <a:t>environmental conditions</a:t>
            </a:r>
            <a:r>
              <a:rPr lang="en-ZA" dirty="0"/>
              <a:t> </a:t>
            </a:r>
            <a:r>
              <a:rPr lang="en-ZA" dirty="0">
                <a:solidFill>
                  <a:srgbClr val="FFFF00"/>
                </a:solidFill>
              </a:rPr>
              <a:t>or</a:t>
            </a:r>
            <a:r>
              <a:rPr lang="en-ZA" dirty="0"/>
              <a:t> if there is </a:t>
            </a:r>
            <a:r>
              <a:rPr lang="en-ZA" dirty="0">
                <a:solidFill>
                  <a:srgbClr val="FFFF00"/>
                </a:solidFill>
              </a:rPr>
              <a:t>competition</a:t>
            </a:r>
            <a:r>
              <a:rPr lang="en-ZA" dirty="0" smtClean="0"/>
              <a:t>, then </a:t>
            </a:r>
            <a:r>
              <a:rPr lang="en-ZA" dirty="0"/>
              <a:t>organisms with characteristics which make them </a:t>
            </a:r>
            <a:r>
              <a:rPr lang="en-ZA" dirty="0">
                <a:solidFill>
                  <a:srgbClr val="FFFF00"/>
                </a:solidFill>
              </a:rPr>
              <a:t>more suited, survive</a:t>
            </a:r>
            <a:r>
              <a:rPr lang="en-ZA" dirty="0"/>
              <a:t>, </a:t>
            </a:r>
          </a:p>
          <a:p>
            <a:pPr marL="0" indent="0">
              <a:buNone/>
            </a:pPr>
            <a:r>
              <a:rPr lang="en-ZA" dirty="0"/>
              <a:t>• whilst organisms with characteristics that make them </a:t>
            </a:r>
            <a:r>
              <a:rPr lang="en-ZA" dirty="0">
                <a:solidFill>
                  <a:srgbClr val="FFFF00"/>
                </a:solidFill>
              </a:rPr>
              <a:t>less suited, die.</a:t>
            </a:r>
            <a:r>
              <a:rPr lang="en-ZA" dirty="0"/>
              <a:t> </a:t>
            </a:r>
          </a:p>
          <a:p>
            <a:pPr marL="0" indent="0">
              <a:buNone/>
            </a:pPr>
            <a:r>
              <a:rPr lang="en-ZA" dirty="0"/>
              <a:t>• </a:t>
            </a:r>
            <a:r>
              <a:rPr lang="en-ZA" dirty="0">
                <a:solidFill>
                  <a:srgbClr val="FFFF00"/>
                </a:solidFill>
              </a:rPr>
              <a:t>The organisms that survive, reproduce </a:t>
            </a:r>
          </a:p>
          <a:p>
            <a:pPr marL="0" indent="0">
              <a:buNone/>
            </a:pPr>
            <a:r>
              <a:rPr lang="en-ZA" dirty="0"/>
              <a:t>• and thus </a:t>
            </a:r>
            <a:r>
              <a:rPr lang="en-ZA" dirty="0">
                <a:solidFill>
                  <a:srgbClr val="FFFF00"/>
                </a:solidFill>
              </a:rPr>
              <a:t>pass on </a:t>
            </a:r>
            <a:r>
              <a:rPr lang="en-ZA" dirty="0"/>
              <a:t>the </a:t>
            </a:r>
            <a:r>
              <a:rPr lang="en-ZA" dirty="0">
                <a:solidFill>
                  <a:srgbClr val="FFFF00"/>
                </a:solidFill>
              </a:rPr>
              <a:t>favourable characteristic</a:t>
            </a:r>
            <a:r>
              <a:rPr lang="en-ZA" dirty="0"/>
              <a:t> to their offspring. </a:t>
            </a:r>
          </a:p>
          <a:p>
            <a:pPr marL="0" indent="0">
              <a:buNone/>
            </a:pPr>
            <a:r>
              <a:rPr lang="en-ZA" dirty="0"/>
              <a:t>• The </a:t>
            </a:r>
            <a:r>
              <a:rPr lang="en-ZA" dirty="0">
                <a:solidFill>
                  <a:srgbClr val="FFFF00"/>
                </a:solidFill>
              </a:rPr>
              <a:t>next generation </a:t>
            </a:r>
            <a:r>
              <a:rPr lang="en-ZA" dirty="0"/>
              <a:t>will therefore have a </a:t>
            </a:r>
            <a:r>
              <a:rPr lang="en-ZA" dirty="0">
                <a:solidFill>
                  <a:srgbClr val="FFFF00"/>
                </a:solidFill>
              </a:rPr>
              <a:t>higher proportion </a:t>
            </a:r>
            <a:r>
              <a:rPr lang="en-ZA" dirty="0"/>
              <a:t>of individuals </a:t>
            </a:r>
            <a:r>
              <a:rPr lang="en-ZA" dirty="0">
                <a:solidFill>
                  <a:srgbClr val="FFFF00"/>
                </a:solidFill>
              </a:rPr>
              <a:t>with</a:t>
            </a:r>
            <a:r>
              <a:rPr lang="en-ZA" dirty="0"/>
              <a:t> the </a:t>
            </a:r>
            <a:r>
              <a:rPr lang="en-ZA" dirty="0">
                <a:solidFill>
                  <a:srgbClr val="FFFF00"/>
                </a:solidFill>
              </a:rPr>
              <a:t>favourable characteristic</a:t>
            </a:r>
            <a:r>
              <a:rPr lang="en-ZA" dirty="0"/>
              <a:t>. </a:t>
            </a:r>
            <a:endParaRPr lang="en-ZA" dirty="0" smtClean="0"/>
          </a:p>
          <a:p>
            <a:pPr marL="0" indent="0">
              <a:buNone/>
            </a:pPr>
            <a:r>
              <a:rPr lang="en-ZA" dirty="0"/>
              <a:t>• </a:t>
            </a:r>
            <a:r>
              <a:rPr lang="en-ZA" dirty="0" smtClean="0"/>
              <a:t>This is called </a:t>
            </a:r>
            <a:r>
              <a:rPr lang="en-ZA" dirty="0" smtClean="0">
                <a:solidFill>
                  <a:srgbClr val="FFFF00"/>
                </a:solidFill>
              </a:rPr>
              <a:t>natural selection</a:t>
            </a:r>
            <a:r>
              <a:rPr lang="en-ZA" dirty="0" smtClean="0"/>
              <a:t>.</a:t>
            </a:r>
            <a:r>
              <a:rPr lang="en-ZA" dirty="0"/>
              <a:t>	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10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9556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How would Darwin account for the long necks of the giraffes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2349500"/>
            <a:ext cx="8229600" cy="38862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ZA" sz="2400" dirty="0" smtClean="0"/>
              <a:t>As a result of genetic variation</a:t>
            </a:r>
            <a:r>
              <a:rPr lang="en-ZA" sz="2400" dirty="0" smtClean="0">
                <a:sym typeface="Wingdings" pitchFamily="2" charset="2"/>
              </a:rPr>
              <a:t> </a:t>
            </a:r>
            <a:r>
              <a:rPr lang="en-ZA" sz="2400" dirty="0" smtClean="0"/>
              <a:t>in the giraffe population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ZA" sz="2400" dirty="0" smtClean="0"/>
              <a:t>     some giraffes have longer necks</a:t>
            </a:r>
            <a:r>
              <a:rPr lang="en-ZA" sz="2400" dirty="0" smtClean="0">
                <a:sym typeface="Wingdings" pitchFamily="2" charset="2"/>
              </a:rPr>
              <a:t></a:t>
            </a:r>
            <a:r>
              <a:rPr lang="en-ZA" sz="2400" dirty="0" smtClean="0"/>
              <a:t> than others</a:t>
            </a:r>
          </a:p>
          <a:p>
            <a:pPr eaLnBrk="1" hangingPunct="1">
              <a:lnSpc>
                <a:spcPct val="80000"/>
              </a:lnSpc>
            </a:pPr>
            <a:r>
              <a:rPr lang="en-ZA" sz="2400" dirty="0" smtClean="0"/>
              <a:t>Environmental change</a:t>
            </a:r>
            <a:r>
              <a:rPr lang="en-ZA" sz="2400" dirty="0" smtClean="0">
                <a:sym typeface="Wingdings" pitchFamily="2" charset="2"/>
              </a:rPr>
              <a:t></a:t>
            </a:r>
            <a:r>
              <a:rPr lang="en-ZA" sz="2400" dirty="0" smtClean="0"/>
              <a:t>/competition for resources occurred causing those with shorter necks to die</a:t>
            </a:r>
            <a:r>
              <a:rPr lang="en-ZA" sz="2400" dirty="0" smtClean="0">
                <a:sym typeface="Wingdings" pitchFamily="2" charset="2"/>
              </a:rPr>
              <a:t></a:t>
            </a:r>
            <a:endParaRPr lang="en-ZA" sz="2400" dirty="0" smtClean="0"/>
          </a:p>
          <a:p>
            <a:pPr eaLnBrk="1" hangingPunct="1">
              <a:lnSpc>
                <a:spcPct val="80000"/>
              </a:lnSpc>
            </a:pPr>
            <a:r>
              <a:rPr lang="en-ZA" sz="2400" dirty="0" smtClean="0"/>
              <a:t>and those with longer necks to survive</a:t>
            </a:r>
            <a:r>
              <a:rPr lang="en-ZA" sz="2400" dirty="0" smtClean="0">
                <a:sym typeface="Wingdings" pitchFamily="2" charset="2"/>
              </a:rPr>
              <a:t></a:t>
            </a:r>
            <a:endParaRPr lang="en-ZA" sz="2400" dirty="0" smtClean="0"/>
          </a:p>
          <a:p>
            <a:pPr eaLnBrk="1" hangingPunct="1">
              <a:lnSpc>
                <a:spcPct val="80000"/>
              </a:lnSpc>
            </a:pPr>
            <a:r>
              <a:rPr lang="en-ZA" sz="2400" dirty="0" smtClean="0"/>
              <a:t>This is natural selection</a:t>
            </a:r>
            <a:r>
              <a:rPr lang="en-ZA" sz="2400" dirty="0" smtClean="0">
                <a:sym typeface="Wingdings" pitchFamily="2" charset="2"/>
              </a:rPr>
              <a:t></a:t>
            </a:r>
            <a:r>
              <a:rPr lang="en-ZA" sz="2400" dirty="0" smtClean="0"/>
              <a:t>/survival of the fittest</a:t>
            </a:r>
          </a:p>
          <a:p>
            <a:pPr eaLnBrk="1" hangingPunct="1">
              <a:lnSpc>
                <a:spcPct val="80000"/>
              </a:lnSpc>
            </a:pPr>
            <a:r>
              <a:rPr lang="en-ZA" sz="2400" dirty="0" smtClean="0"/>
              <a:t>The genes</a:t>
            </a:r>
            <a:r>
              <a:rPr lang="en-ZA" sz="2400" dirty="0" smtClean="0">
                <a:sym typeface="Wingdings" pitchFamily="2" charset="2"/>
              </a:rPr>
              <a:t></a:t>
            </a:r>
            <a:r>
              <a:rPr lang="en-ZA" sz="2400" dirty="0" smtClean="0"/>
              <a:t>/genotype for longer necks</a:t>
            </a:r>
          </a:p>
          <a:p>
            <a:pPr eaLnBrk="1" hangingPunct="1">
              <a:lnSpc>
                <a:spcPct val="80000"/>
              </a:lnSpc>
            </a:pPr>
            <a:r>
              <a:rPr lang="en-ZA" sz="2400" dirty="0" smtClean="0"/>
              <a:t>were passed on to subsequent generations</a:t>
            </a:r>
            <a:r>
              <a:rPr lang="en-ZA" sz="2400" dirty="0" smtClean="0">
                <a:sym typeface="Wingdings" pitchFamily="2" charset="2"/>
              </a:rPr>
              <a:t> </a:t>
            </a:r>
            <a:r>
              <a:rPr lang="en-ZA" sz="2400" dirty="0" smtClean="0"/>
              <a:t>most of which now have long necks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512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513</Words>
  <Application>Microsoft Office PowerPoint</Application>
  <PresentationFormat>Affichage à l'écran (4:3)</PresentationFormat>
  <Paragraphs>81</Paragraphs>
  <Slides>11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Horizon</vt:lpstr>
      <vt:lpstr>Modification by descent (homologous structures)  </vt:lpstr>
      <vt:lpstr>Biogeography  </vt:lpstr>
      <vt:lpstr>Présentation PowerPoint</vt:lpstr>
      <vt:lpstr>LAMARKISM</vt:lpstr>
      <vt:lpstr>Présentation PowerPoint</vt:lpstr>
      <vt:lpstr> Reasons for Lamarck's theory being rejected.   </vt:lpstr>
      <vt:lpstr>DARWINISM</vt:lpstr>
      <vt:lpstr> Darwin's theory of evolution by natural selection    </vt:lpstr>
      <vt:lpstr>How would Darwin account for the long necks of the giraffes</vt:lpstr>
      <vt:lpstr>Présentation PowerPoint</vt:lpstr>
      <vt:lpstr>Outline differences between de Lamarck and Darwin's  theories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Mariam</dc:creator>
  <cp:lastModifiedBy>Mariam</cp:lastModifiedBy>
  <cp:revision>4</cp:revision>
  <dcterms:created xsi:type="dcterms:W3CDTF">2015-08-10T08:27:16Z</dcterms:created>
  <dcterms:modified xsi:type="dcterms:W3CDTF">2015-08-10T08:56:36Z</dcterms:modified>
</cp:coreProperties>
</file>