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49E07-A218-484B-802D-B2F55027996D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75347-C003-4FEE-9BEC-0B0505C1E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78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ZA" smtClean="0"/>
          </a:p>
        </p:txBody>
      </p:sp>
      <p:sp>
        <p:nvSpPr>
          <p:cNvPr id="11059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Copyright Pulse Education Services cc 2006</a:t>
            </a:r>
          </a:p>
        </p:txBody>
      </p:sp>
      <p:sp>
        <p:nvSpPr>
          <p:cNvPr id="1105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58338755-773E-4FB3-9862-2081E614A8DA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ZA" smtClean="0"/>
          </a:p>
        </p:txBody>
      </p:sp>
      <p:sp>
        <p:nvSpPr>
          <p:cNvPr id="11162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Copyright Pulse Education Services cc 2006</a:t>
            </a:r>
          </a:p>
        </p:txBody>
      </p:sp>
      <p:sp>
        <p:nvSpPr>
          <p:cNvPr id="1116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3318B185-6FFE-4E55-A20B-983952A1755C}" type="slidenum">
              <a:rPr lang="en-US">
                <a:latin typeface="Times New Roman" pitchFamily="18" charset="0"/>
              </a:rPr>
              <a:pPr/>
              <a:t>2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4D501-85A7-401D-BFED-4C4088797543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4D501-85A7-401D-BFED-4C4088797543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8AD-5A14-4167-B0B8-85ADD140B0F2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5E2-2DA9-46BC-AB7D-92AAB1F3827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8AD-5A14-4167-B0B8-85ADD140B0F2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5E2-2DA9-46BC-AB7D-92AAB1F3827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8AD-5A14-4167-B0B8-85ADD140B0F2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5E2-2DA9-46BC-AB7D-92AAB1F3827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8AD-5A14-4167-B0B8-85ADD140B0F2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5E2-2DA9-46BC-AB7D-92AAB1F3827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8AD-5A14-4167-B0B8-85ADD140B0F2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5E2-2DA9-46BC-AB7D-92AAB1F3827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8AD-5A14-4167-B0B8-85ADD140B0F2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5E2-2DA9-46BC-AB7D-92AAB1F3827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8AD-5A14-4167-B0B8-85ADD140B0F2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5E2-2DA9-46BC-AB7D-92AAB1F3827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8AD-5A14-4167-B0B8-85ADD140B0F2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5E2-2DA9-46BC-AB7D-92AAB1F3827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8AD-5A14-4167-B0B8-85ADD140B0F2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5E2-2DA9-46BC-AB7D-92AAB1F3827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8AD-5A14-4167-B0B8-85ADD140B0F2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5E2-2DA9-46BC-AB7D-92AAB1F3827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8AD-5A14-4167-B0B8-85ADD140B0F2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5E2-2DA9-46BC-AB7D-92AAB1F3827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91A88AD-5A14-4167-B0B8-85ADD140B0F2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D0925E2-2DA9-46BC-AB7D-92AAB1F38273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b="4358"/>
          <a:stretch>
            <a:fillRect/>
          </a:stretch>
        </p:blipFill>
        <p:spPr bwMode="auto">
          <a:xfrm>
            <a:off x="3692769" y="0"/>
            <a:ext cx="544536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Oval 14"/>
          <p:cNvSpPr>
            <a:spLocks noChangeArrowheads="1"/>
          </p:cNvSpPr>
          <p:nvPr/>
        </p:nvSpPr>
        <p:spPr bwMode="auto">
          <a:xfrm>
            <a:off x="6610351" y="0"/>
            <a:ext cx="2533650" cy="2057400"/>
          </a:xfrm>
          <a:prstGeom prst="ellipse">
            <a:avLst/>
          </a:prstGeom>
          <a:solidFill>
            <a:schemeClr val="tx2"/>
          </a:solidFill>
          <a:ln w="38100">
            <a:solidFill>
              <a:srgbClr val="95959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54" y="1143000"/>
            <a:ext cx="3376246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word “theory” in everyday speech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81354" y="2438400"/>
            <a:ext cx="3376246" cy="19050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Thoughts, ideas or opinions which don’t have to supported by facts</a:t>
            </a:r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0" y="6443664"/>
            <a:ext cx="73152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E15323"/>
                </a:solidFill>
              </a:rPr>
              <a:t>• INTRODUCTION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6752492" y="457201"/>
            <a:ext cx="232116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Arial" charset="0"/>
              </a:rPr>
              <a:t>“My </a:t>
            </a:r>
            <a:r>
              <a:rPr lang="en-US" sz="2000" b="1">
                <a:solidFill>
                  <a:schemeClr val="bg2"/>
                </a:solidFill>
                <a:latin typeface="Arial" charset="0"/>
              </a:rPr>
              <a:t>theory is that AIDS was created in a laboratory for biological warfare”</a:t>
            </a:r>
          </a:p>
        </p:txBody>
      </p:sp>
      <p:sp>
        <p:nvSpPr>
          <p:cNvPr id="7176" name="Oval 15"/>
          <p:cNvSpPr>
            <a:spLocks noChangeArrowheads="1"/>
          </p:cNvSpPr>
          <p:nvPr/>
        </p:nvSpPr>
        <p:spPr bwMode="auto">
          <a:xfrm>
            <a:off x="6330461" y="685801"/>
            <a:ext cx="423497" cy="290513"/>
          </a:xfrm>
          <a:prstGeom prst="ellipse">
            <a:avLst/>
          </a:prstGeom>
          <a:solidFill>
            <a:schemeClr val="tx2"/>
          </a:solidFill>
          <a:ln w="38100">
            <a:solidFill>
              <a:srgbClr val="95959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7" name="Oval 16"/>
          <p:cNvSpPr>
            <a:spLocks noChangeArrowheads="1"/>
          </p:cNvSpPr>
          <p:nvPr/>
        </p:nvSpPr>
        <p:spPr bwMode="auto">
          <a:xfrm>
            <a:off x="6189785" y="762000"/>
            <a:ext cx="209550" cy="146050"/>
          </a:xfrm>
          <a:prstGeom prst="ellipse">
            <a:avLst/>
          </a:prstGeom>
          <a:solidFill>
            <a:schemeClr val="tx2"/>
          </a:solidFill>
          <a:ln w="38100">
            <a:solidFill>
              <a:srgbClr val="95959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15" y="1143000"/>
            <a:ext cx="5134708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What is a scientific theory?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87569" y="3276600"/>
            <a:ext cx="8487508" cy="28956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An explanation </a:t>
            </a:r>
            <a:r>
              <a:rPr lang="en-US" smtClean="0">
                <a:solidFill>
                  <a:schemeClr val="folHlink"/>
                </a:solidFill>
              </a:rPr>
              <a:t>which can be supported by facts, laws and tested hypotheses.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mtClean="0"/>
              <a:t>Heliocentric theory (the Earth revolves around the sun)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mtClean="0"/>
              <a:t>Atomic theory (structure of matter)</a:t>
            </a:r>
            <a:endParaRPr lang="en-US" sz="2400" smtClean="0"/>
          </a:p>
          <a:p>
            <a:pPr eaLnBrk="1" hangingPunct="1"/>
            <a:r>
              <a:rPr lang="en-US" smtClean="0"/>
              <a:t>Most scientists accept that the theory of evolution has the same factual basis as the two theories above.</a:t>
            </a:r>
          </a:p>
        </p:txBody>
      </p:sp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0" y="6443664"/>
            <a:ext cx="73152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E15323"/>
                </a:solidFill>
              </a:rPr>
              <a:t>• INTRODUCTION</a:t>
            </a:r>
            <a:endParaRPr lang="en-US" sz="1400">
              <a:solidFill>
                <a:schemeClr val="accent1"/>
              </a:solidFill>
            </a:endParaRPr>
          </a:p>
        </p:txBody>
      </p:sp>
      <p:pic>
        <p:nvPicPr>
          <p:cNvPr id="819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5"/>
          <a:stretch>
            <a:fillRect/>
          </a:stretch>
        </p:blipFill>
        <p:spPr bwMode="auto">
          <a:xfrm>
            <a:off x="5556739" y="228601"/>
            <a:ext cx="3376246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9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133600"/>
            <a:ext cx="8443664" cy="3962400"/>
          </a:xfrm>
        </p:spPr>
        <p:txBody>
          <a:bodyPr/>
          <a:lstStyle/>
          <a:p>
            <a:endParaRPr lang="en-ZA" dirty="0"/>
          </a:p>
          <a:p>
            <a:r>
              <a:rPr lang="en-ZA" dirty="0" smtClean="0"/>
              <a:t>The Theory </a:t>
            </a:r>
            <a:r>
              <a:rPr lang="en-ZA" dirty="0"/>
              <a:t>of Evolution is regarded as a scientific theory since various hypotheses relating to evolution have been tested and verified over time. 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9646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EVIDENCE FOR EVOLUTION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133600"/>
            <a:ext cx="7579568" cy="3962400"/>
          </a:xfrm>
        </p:spPr>
        <p:txBody>
          <a:bodyPr>
            <a:normAutofit/>
          </a:bodyPr>
          <a:lstStyle/>
          <a:p>
            <a:endParaRPr lang="en-ZA" dirty="0"/>
          </a:p>
          <a:p>
            <a:r>
              <a:rPr lang="en-ZA" dirty="0"/>
              <a:t>Fossil record </a:t>
            </a:r>
          </a:p>
          <a:p>
            <a:r>
              <a:rPr lang="en-ZA" dirty="0" smtClean="0"/>
              <a:t>Modification </a:t>
            </a:r>
            <a:r>
              <a:rPr lang="en-ZA" dirty="0"/>
              <a:t>by descent (homologous structures) </a:t>
            </a:r>
          </a:p>
          <a:p>
            <a:r>
              <a:rPr lang="en-ZA" dirty="0" smtClean="0"/>
              <a:t>Biogeography </a:t>
            </a:r>
            <a:endParaRPr lang="en-ZA" dirty="0"/>
          </a:p>
          <a:p>
            <a:r>
              <a:rPr lang="en-ZA" dirty="0" smtClean="0"/>
              <a:t> </a:t>
            </a:r>
            <a:r>
              <a:rPr lang="en-ZA" dirty="0"/>
              <a:t>Genetics </a:t>
            </a:r>
          </a:p>
          <a:p>
            <a:pPr marL="0" indent="0">
              <a:buNone/>
            </a:pPr>
            <a:r>
              <a:rPr lang="en-ZA" dirty="0"/>
              <a:t>	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256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Fossil record 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68760"/>
            <a:ext cx="8587680" cy="4827240"/>
          </a:xfrm>
        </p:spPr>
        <p:txBody>
          <a:bodyPr/>
          <a:lstStyle/>
          <a:p>
            <a:r>
              <a:rPr lang="en-ZA" dirty="0"/>
              <a:t>The word fossil is derived from Latin and is defined as the imprint, traces or preserved remains of an organism that once lived</a:t>
            </a:r>
            <a:r>
              <a:rPr lang="en-ZA" dirty="0" smtClean="0"/>
              <a:t>. Do you remember how fossils are formed and dated from grade 10?</a:t>
            </a:r>
            <a:endParaRPr lang="en-ZA" dirty="0"/>
          </a:p>
        </p:txBody>
      </p:sp>
      <p:pic>
        <p:nvPicPr>
          <p:cNvPr id="4" name="Picture 5" descr="APDV01P14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2924944"/>
            <a:ext cx="4895850" cy="3541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5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L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158892"/>
            <a:ext cx="2641600" cy="198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04" y="-35396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Fossils provide evidence of life’s history. The geological time scale.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580063" y="2420938"/>
          <a:ext cx="2641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 Photo" r:id="rId4" imgW="9752381" imgH="7314286" progId="MSPhotoEd.3">
                  <p:embed/>
                </p:oleObj>
              </mc:Choice>
              <mc:Fallback>
                <p:oleObj name="Photo Editor Photo" r:id="rId4" imgW="9752381" imgH="73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420938"/>
                        <a:ext cx="2641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46490"/>
              </p:ext>
            </p:extLst>
          </p:nvPr>
        </p:nvGraphicFramePr>
        <p:xfrm>
          <a:off x="5732463" y="2573338"/>
          <a:ext cx="2641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6" imgW="9752381" imgH="7314286" progId="MSPhotoEd.3">
                  <p:embed/>
                </p:oleObj>
              </mc:Choice>
              <mc:Fallback>
                <p:oleObj name="Photo Editor Photo" r:id="rId6" imgW="9752381" imgH="73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2573338"/>
                        <a:ext cx="2641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" y="1628800"/>
            <a:ext cx="429178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praying-mantis-a-10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2" y="4724400"/>
            <a:ext cx="280828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90" y="3552734"/>
            <a:ext cx="3169272" cy="310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3528" y="5523954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3600"/>
              <a:t>Trace fossil</a:t>
            </a:r>
          </a:p>
        </p:txBody>
      </p:sp>
    </p:spTree>
    <p:extLst>
      <p:ext uri="{BB962C8B-B14F-4D97-AF65-F5344CB8AC3E}">
        <p14:creationId xmlns:p14="http://schemas.microsoft.com/office/powerpoint/2010/main" val="302743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</TotalTime>
  <Words>206</Words>
  <Application>Microsoft Office PowerPoint</Application>
  <PresentationFormat>Affichage à l'écran (4:3)</PresentationFormat>
  <Paragraphs>31</Paragraphs>
  <Slides>6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Horizon</vt:lpstr>
      <vt:lpstr>Photo Editor Photo</vt:lpstr>
      <vt:lpstr>The word “theory” in everyday speech</vt:lpstr>
      <vt:lpstr>What is a scientific theory?</vt:lpstr>
      <vt:lpstr>Présentation PowerPoint</vt:lpstr>
      <vt:lpstr>EVIDENCE FOR EVOLUTION</vt:lpstr>
      <vt:lpstr>Fossil record  </vt:lpstr>
      <vt:lpstr>Fossils provide evidence of life’s history. The geological time scale.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 “theory” in everyday speech</dc:title>
  <dc:creator>Mariam</dc:creator>
  <cp:lastModifiedBy>Mariam</cp:lastModifiedBy>
  <cp:revision>2</cp:revision>
  <dcterms:created xsi:type="dcterms:W3CDTF">2015-08-10T08:35:50Z</dcterms:created>
  <dcterms:modified xsi:type="dcterms:W3CDTF">2015-08-10T08:56:34Z</dcterms:modified>
</cp:coreProperties>
</file>