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3" r:id="rId2"/>
    <p:sldId id="274" r:id="rId3"/>
    <p:sldId id="275" r:id="rId4"/>
    <p:sldId id="276" r:id="rId5"/>
    <p:sldId id="277" r:id="rId6"/>
    <p:sldId id="27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2D3FA-3EA9-4029-BE71-FC7FF773F197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D0D72-7940-456A-9081-CFAA32849B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80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4D501-85A7-401D-BFED-4C4088797543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BF27-AA2C-4730-A67B-B798416B4BB3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DB11-BC3F-4194-ABE1-82BF6B0AF5F7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BF27-AA2C-4730-A67B-B798416B4BB3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DB11-BC3F-4194-ABE1-82BF6B0AF5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BF27-AA2C-4730-A67B-B798416B4BB3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DB11-BC3F-4194-ABE1-82BF6B0AF5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BF27-AA2C-4730-A67B-B798416B4BB3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DB11-BC3F-4194-ABE1-82BF6B0AF5F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BF27-AA2C-4730-A67B-B798416B4BB3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DB11-BC3F-4194-ABE1-82BF6B0AF5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BF27-AA2C-4730-A67B-B798416B4BB3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DB11-BC3F-4194-ABE1-82BF6B0AF5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BF27-AA2C-4730-A67B-B798416B4BB3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DB11-BC3F-4194-ABE1-82BF6B0AF5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BF27-AA2C-4730-A67B-B798416B4BB3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DB11-BC3F-4194-ABE1-82BF6B0AF5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BF27-AA2C-4730-A67B-B798416B4BB3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DB11-BC3F-4194-ABE1-82BF6B0AF5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BF27-AA2C-4730-A67B-B798416B4BB3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DB11-BC3F-4194-ABE1-82BF6B0AF5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BF27-AA2C-4730-A67B-B798416B4BB3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DB11-BC3F-4194-ABE1-82BF6B0AF5F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1ABBF27-AA2C-4730-A67B-B798416B4BB3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4FADB11-BC3F-4194-ABE1-82BF6B0AF5F7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EVIDENCE FOR EVOLUTION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133600"/>
            <a:ext cx="7579568" cy="3962400"/>
          </a:xfrm>
        </p:spPr>
        <p:txBody>
          <a:bodyPr>
            <a:normAutofit/>
          </a:bodyPr>
          <a:lstStyle/>
          <a:p>
            <a:endParaRPr lang="en-ZA" dirty="0"/>
          </a:p>
          <a:p>
            <a:r>
              <a:rPr lang="en-ZA" dirty="0"/>
              <a:t>Fossil record </a:t>
            </a:r>
          </a:p>
          <a:p>
            <a:r>
              <a:rPr lang="en-ZA" dirty="0" smtClean="0"/>
              <a:t>Modification </a:t>
            </a:r>
            <a:r>
              <a:rPr lang="en-ZA" dirty="0"/>
              <a:t>by descent (homologous structures) </a:t>
            </a:r>
          </a:p>
          <a:p>
            <a:r>
              <a:rPr lang="en-ZA" dirty="0" smtClean="0"/>
              <a:t>Biogeography </a:t>
            </a:r>
            <a:endParaRPr lang="en-ZA" dirty="0"/>
          </a:p>
          <a:p>
            <a:r>
              <a:rPr lang="en-ZA" dirty="0" smtClean="0"/>
              <a:t> </a:t>
            </a:r>
            <a:r>
              <a:rPr lang="en-ZA" dirty="0"/>
              <a:t>Genetics </a:t>
            </a:r>
          </a:p>
          <a:p>
            <a:pPr marL="0" indent="0">
              <a:buNone/>
            </a:pPr>
            <a:r>
              <a:rPr lang="en-ZA" dirty="0"/>
              <a:t>	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55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Fossil record 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68760"/>
            <a:ext cx="8587680" cy="4827240"/>
          </a:xfrm>
        </p:spPr>
        <p:txBody>
          <a:bodyPr/>
          <a:lstStyle/>
          <a:p>
            <a:r>
              <a:rPr lang="en-ZA" dirty="0"/>
              <a:t>The word fossil is derived from Latin and is defined as the imprint, traces or preserved remains of an organism that once lived</a:t>
            </a:r>
            <a:r>
              <a:rPr lang="en-ZA" dirty="0" smtClean="0"/>
              <a:t>. Do you remember how fossils are formed and dated from grade 10?</a:t>
            </a:r>
            <a:endParaRPr lang="en-ZA" dirty="0"/>
          </a:p>
        </p:txBody>
      </p:sp>
      <p:pic>
        <p:nvPicPr>
          <p:cNvPr id="4" name="Picture 5" descr="APDV01P14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2924944"/>
            <a:ext cx="4895850" cy="3541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6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L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3107354"/>
            <a:ext cx="2641600" cy="198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04" y="-35396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Fossils provide evidence of life’s history. The geological time scale. </a:t>
            </a:r>
            <a:endParaRPr lang="en-Z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354208"/>
              </p:ext>
            </p:extLst>
          </p:nvPr>
        </p:nvGraphicFramePr>
        <p:xfrm>
          <a:off x="5335388" y="1149492"/>
          <a:ext cx="2641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4" imgW="9752381" imgH="7314286" progId="MSPhotoEd.3">
                  <p:embed/>
                </p:oleObj>
              </mc:Choice>
              <mc:Fallback>
                <p:oleObj name="Photo Editor Photo" r:id="rId4" imgW="9752381" imgH="73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388" y="1149492"/>
                        <a:ext cx="2641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49492"/>
            <a:ext cx="429178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praying-mantis-a-10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30" y="4736935"/>
            <a:ext cx="280828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58" y="3542754"/>
            <a:ext cx="3169272" cy="310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528" y="5523954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3600"/>
              <a:t>Trace fossil</a:t>
            </a:r>
          </a:p>
        </p:txBody>
      </p:sp>
    </p:spTree>
    <p:extLst>
      <p:ext uri="{BB962C8B-B14F-4D97-AF65-F5344CB8AC3E}">
        <p14:creationId xmlns:p14="http://schemas.microsoft.com/office/powerpoint/2010/main" val="16129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Modification by descent (homologous structures) 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28800"/>
            <a:ext cx="8515672" cy="4467200"/>
          </a:xfrm>
        </p:spPr>
        <p:txBody>
          <a:bodyPr/>
          <a:lstStyle/>
          <a:p>
            <a:r>
              <a:rPr lang="en-ZA" dirty="0"/>
              <a:t>When there is a </a:t>
            </a:r>
            <a:r>
              <a:rPr lang="en-ZA" b="1" dirty="0"/>
              <a:t>similarity of the formation</a:t>
            </a:r>
            <a:r>
              <a:rPr lang="en-ZA" dirty="0"/>
              <a:t> of a body part or organ due to a common evolutionary origin, it is termed a </a:t>
            </a:r>
            <a:r>
              <a:rPr lang="en-ZA" b="1" dirty="0"/>
              <a:t>homologous organ</a:t>
            </a:r>
            <a:r>
              <a:rPr lang="en-ZA" dirty="0"/>
              <a:t>.</a:t>
            </a:r>
          </a:p>
          <a:p>
            <a:endParaRPr lang="en-ZA" dirty="0"/>
          </a:p>
        </p:txBody>
      </p:sp>
      <p:pic>
        <p:nvPicPr>
          <p:cNvPr id="45" name="Picture 4" descr="TetrapodLi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3373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32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Biogeography 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84784"/>
            <a:ext cx="8011616" cy="4611216"/>
          </a:xfrm>
        </p:spPr>
        <p:txBody>
          <a:bodyPr/>
          <a:lstStyle/>
          <a:p>
            <a:pPr marL="342900" lvl="2" indent="-342900">
              <a:buClr>
                <a:schemeClr val="hlink"/>
              </a:buClr>
            </a:pPr>
            <a:r>
              <a:rPr lang="en-US" sz="2400" dirty="0"/>
              <a:t>D</a:t>
            </a:r>
            <a:r>
              <a:rPr lang="en-US" sz="2000" dirty="0"/>
              <a:t>ifferent but closely related species in similar biomes across the world have similar features in adapting to that biome, indicating that they probably developed from a common ancestral </a:t>
            </a:r>
            <a:r>
              <a:rPr lang="en-US" sz="2000" dirty="0" smtClean="0"/>
              <a:t>species</a:t>
            </a:r>
          </a:p>
          <a:p>
            <a:pPr marL="342900" lvl="2" indent="-342900">
              <a:buClr>
                <a:schemeClr val="hlink"/>
              </a:buClr>
            </a:pPr>
            <a:r>
              <a:rPr lang="en-US" sz="2000" dirty="0" smtClean="0"/>
              <a:t>Linked to continental drift. </a:t>
            </a:r>
            <a:endParaRPr lang="en-US" sz="2000" dirty="0"/>
          </a:p>
          <a:p>
            <a:endParaRPr lang="en-ZA" dirty="0"/>
          </a:p>
        </p:txBody>
      </p:sp>
      <p:pic>
        <p:nvPicPr>
          <p:cNvPr id="4" name="Picture 7" descr="bio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34929" r="26973" b="41861"/>
          <a:stretch>
            <a:fillRect/>
          </a:stretch>
        </p:blipFill>
        <p:spPr bwMode="auto">
          <a:xfrm>
            <a:off x="357188" y="4357688"/>
            <a:ext cx="45259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io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34912" r="70761" b="42194"/>
          <a:stretch>
            <a:fillRect/>
          </a:stretch>
        </p:blipFill>
        <p:spPr bwMode="auto">
          <a:xfrm>
            <a:off x="4714875" y="4000500"/>
            <a:ext cx="3429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44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50099"/>
            <a:ext cx="8280400" cy="10795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ZA" sz="4000" dirty="0" smtClean="0"/>
              <a:t>List the sources of variation in populations.</a:t>
            </a:r>
            <a:endParaRPr lang="en-US" sz="40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75977" y="2945785"/>
            <a:ext cx="5905500" cy="4400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ZA" sz="2000" dirty="0" smtClean="0"/>
              <a:t>Random assortment</a:t>
            </a:r>
            <a:r>
              <a:rPr lang="en-ZA" sz="2000" dirty="0" smtClean="0">
                <a:sym typeface="Wingdings 2" pitchFamily="18" charset="2"/>
              </a:rPr>
              <a:t></a:t>
            </a:r>
            <a:r>
              <a:rPr lang="en-ZA" sz="2000" dirty="0" smtClean="0"/>
              <a:t>/segregation/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ZA" sz="2000" dirty="0" smtClean="0"/>
              <a:t>	recombination of chromosomes during meiosis in the formation of  gametes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ZA" sz="2000" dirty="0" smtClean="0"/>
              <a:t>   	Crossing over</a:t>
            </a:r>
            <a:r>
              <a:rPr lang="en-ZA" sz="2000" dirty="0" smtClean="0">
                <a:sym typeface="Wingdings 2" pitchFamily="18" charset="2"/>
              </a:rPr>
              <a:t></a:t>
            </a:r>
            <a:endParaRPr lang="en-ZA" sz="2000" dirty="0" smtClean="0"/>
          </a:p>
          <a:p>
            <a:pPr eaLnBrk="1" hangingPunct="1">
              <a:lnSpc>
                <a:spcPct val="90000"/>
              </a:lnSpc>
            </a:pPr>
            <a:r>
              <a:rPr lang="en-ZA" sz="2000" dirty="0" smtClean="0"/>
              <a:t>Chance/random fertilisation of gametes</a:t>
            </a:r>
            <a:r>
              <a:rPr lang="en-ZA" sz="2000" dirty="0" smtClean="0">
                <a:sym typeface="Wingdings 2" pitchFamily="18" charset="2"/>
              </a:rPr>
              <a:t></a:t>
            </a:r>
            <a:r>
              <a:rPr lang="en-ZA" sz="2000" dirty="0" smtClean="0"/>
              <a:t>/sexual reproduction</a:t>
            </a:r>
          </a:p>
          <a:p>
            <a:pPr eaLnBrk="1" hangingPunct="1">
              <a:lnSpc>
                <a:spcPct val="90000"/>
              </a:lnSpc>
            </a:pPr>
            <a:r>
              <a:rPr lang="en-ZA" sz="2000" dirty="0" smtClean="0"/>
              <a:t>Mutation</a:t>
            </a:r>
            <a:r>
              <a:rPr lang="en-ZA" sz="2000" dirty="0" smtClean="0">
                <a:sym typeface="Wingdings 2" pitchFamily="18" charset="2"/>
              </a:rPr>
              <a:t></a:t>
            </a:r>
            <a:endParaRPr lang="en-ZA" sz="2000" dirty="0" smtClean="0"/>
          </a:p>
          <a:p>
            <a:pPr eaLnBrk="1" hangingPunct="1">
              <a:lnSpc>
                <a:spcPct val="90000"/>
              </a:lnSpc>
            </a:pPr>
            <a:r>
              <a:rPr lang="en-ZA" sz="2000" dirty="0" smtClean="0"/>
              <a:t>Outbreeding</a:t>
            </a:r>
            <a:r>
              <a:rPr lang="en-ZA" sz="2000" dirty="0" smtClean="0">
                <a:sym typeface="Wingdings 2" pitchFamily="18" charset="2"/>
              </a:rPr>
              <a:t></a:t>
            </a:r>
            <a:r>
              <a:rPr lang="en-ZA" sz="2000" dirty="0" smtClean="0"/>
              <a:t>/Gene flow</a:t>
            </a:r>
            <a:endParaRPr lang="en-US" sz="2000" dirty="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300192" y="3140968"/>
            <a:ext cx="199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 sz="2400" b="1" dirty="0"/>
              <a:t>OR</a:t>
            </a:r>
            <a:r>
              <a:rPr lang="en-ZA" sz="2400" dirty="0"/>
              <a:t> meiosis</a:t>
            </a:r>
            <a:r>
              <a:rPr lang="en-ZA" sz="2400" dirty="0">
                <a:sym typeface="Wingdings 2" pitchFamily="18" charset="2"/>
              </a:rPr>
              <a:t></a:t>
            </a:r>
            <a:endParaRPr lang="en-US" sz="2400" dirty="0">
              <a:sym typeface="Wingdings 2" pitchFamily="18" charset="2"/>
            </a:endParaRPr>
          </a:p>
        </p:txBody>
      </p:sp>
      <p:sp>
        <p:nvSpPr>
          <p:cNvPr id="18437" name="AutoShape 5"/>
          <p:cNvSpPr>
            <a:spLocks/>
          </p:cNvSpPr>
          <p:nvPr/>
        </p:nvSpPr>
        <p:spPr bwMode="auto">
          <a:xfrm>
            <a:off x="5724525" y="2517874"/>
            <a:ext cx="431800" cy="2160588"/>
          </a:xfrm>
          <a:prstGeom prst="rightBrace">
            <a:avLst>
              <a:gd name="adj1" fmla="val 4169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74638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mtClean="0"/>
              <a:t>Genetics</a:t>
            </a:r>
            <a:endParaRPr lang="en-Z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980728"/>
            <a:ext cx="8443664" cy="431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mtClean="0"/>
              <a:t>Organisms with large amounts of similar DNA sequences are more related.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2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</TotalTime>
  <Words>171</Words>
  <Application>Microsoft Office PowerPoint</Application>
  <PresentationFormat>Affichage à l'écran (4:3)</PresentationFormat>
  <Paragraphs>27</Paragraphs>
  <Slides>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Horizon</vt:lpstr>
      <vt:lpstr>Photo Editor Photo</vt:lpstr>
      <vt:lpstr>EVIDENCE FOR EVOLUTION</vt:lpstr>
      <vt:lpstr>Fossil record  </vt:lpstr>
      <vt:lpstr>Fossils provide evidence of life’s history. The geological time scale. </vt:lpstr>
      <vt:lpstr>Modification by descent (homologous structures)  </vt:lpstr>
      <vt:lpstr>Biogeography  </vt:lpstr>
      <vt:lpstr>List the sources of variation in populations.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Mariam</dc:creator>
  <cp:lastModifiedBy>Mariam</cp:lastModifiedBy>
  <cp:revision>5</cp:revision>
  <dcterms:created xsi:type="dcterms:W3CDTF">2015-08-10T08:16:50Z</dcterms:created>
  <dcterms:modified xsi:type="dcterms:W3CDTF">2015-08-10T08:31:20Z</dcterms:modified>
</cp:coreProperties>
</file>