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EA2D2-26CE-402F-AC59-6608A1802BE3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39FDE-43F5-4E6E-94D7-95EC35F6D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88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Times New Roman" pitchFamily="18" charset="0"/>
              </a:rPr>
              <a:t>Copyright Pulse Education Services cc 2006</a:t>
            </a:r>
          </a:p>
        </p:txBody>
      </p:sp>
      <p:sp>
        <p:nvSpPr>
          <p:cNvPr id="1136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F732B4CE-385E-436F-8F4D-78129CCD8350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They look diff because things change over time…</a:t>
            </a:r>
          </a:p>
          <a:p>
            <a:pPr eaLnBrk="1" hangingPunct="1"/>
            <a:r>
              <a:rPr lang="en-US" smtClean="0"/>
              <a:t>Applies also to the galaxy and the universe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Times New Roman" pitchFamily="18" charset="0"/>
              </a:rPr>
              <a:t>Copyright Pulse Education Services cc 2006</a:t>
            </a:r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93472B0-BBB0-4B3F-90A7-65EB97BC662B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4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b="1" smtClean="0">
                <a:solidFill>
                  <a:schemeClr val="folHlink"/>
                </a:solidFill>
              </a:rPr>
              <a:t>Biological evolution</a:t>
            </a:r>
            <a:r>
              <a:rPr lang="en-US" sz="1000" smtClean="0"/>
              <a:t> refers to the changes that life forms have undergone over long periods of time – distinct from the evolution of the Earth itself.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smtClean="0"/>
              <a:t>Biological Evolution means that all present-day forms of life …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have descended from, and are related to, those that lived in the past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may look different from those that they descended from because they became modified from one generation to another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smtClean="0"/>
              <a:t>Sometimes the modifications are so great that it is difficult to see the similarities between the modern form and its ancestor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105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Copyright Pulse Education Services cc 2006</a:t>
            </a:r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8338755-773E-4FB3-9862-2081E614A8DA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116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Copyright Pulse Education Services cc 2006</a:t>
            </a:r>
          </a:p>
        </p:txBody>
      </p:sp>
      <p:sp>
        <p:nvSpPr>
          <p:cNvPr id="1116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3318B185-6FFE-4E55-A20B-983952A1755C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4D501-85A7-401D-BFED-4C4088797543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BC43978-3529-4F20-9A52-230BCC2F2B47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5BB40CA-9C94-43AA-BF50-81F9C15AB03D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mtClean="0"/>
              <a:t>EVOLUTION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768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9874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This is how science is done.</a:t>
            </a:r>
          </a:p>
        </p:txBody>
      </p:sp>
      <p:pic>
        <p:nvPicPr>
          <p:cNvPr id="79876" name="Picture 4" descr="footprint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72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7" name="Picture 5" descr="footprints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4673600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00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1905000"/>
            <a:ext cx="4009292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evolution?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51692" y="2743200"/>
            <a:ext cx="8581292" cy="236220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All things we see today arose from things that existed in the past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	but they look different because things change over long periods of time</a:t>
            </a:r>
          </a:p>
          <a:p>
            <a:pPr>
              <a:spcBef>
                <a:spcPct val="0"/>
              </a:spcBef>
              <a:buClrTx/>
            </a:pPr>
            <a:r>
              <a:rPr lang="en-US" smtClean="0">
                <a:solidFill>
                  <a:schemeClr val="tx2"/>
                </a:solidFill>
              </a:rPr>
              <a:t>Applies not only to life forms on Earth, but also to all the planets that make up our galaxy (milky way) and all the galaxies that make up the universe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443666"/>
            <a:ext cx="73152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srgbClr val="E15323"/>
                </a:solidFill>
              </a:rPr>
              <a:t>• INTRODUCTION</a:t>
            </a:r>
            <a:endParaRPr lang="en-US" sz="1400">
              <a:solidFill>
                <a:srgbClr val="FF8B17"/>
              </a:solidFill>
            </a:endParaRPr>
          </a:p>
        </p:txBody>
      </p:sp>
      <p:sp>
        <p:nvSpPr>
          <p:cNvPr id="10246" name="Rectangle 14"/>
          <p:cNvSpPr>
            <a:spLocks noGrp="1" noChangeArrowheads="1"/>
          </p:cNvSpPr>
          <p:nvPr/>
        </p:nvSpPr>
        <p:spPr bwMode="auto">
          <a:xfrm>
            <a:off x="351693" y="1905000"/>
            <a:ext cx="829993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3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" b="8014"/>
          <a:stretch>
            <a:fillRect/>
          </a:stretch>
        </p:blipFill>
        <p:spPr bwMode="auto">
          <a:xfrm>
            <a:off x="0" y="3175"/>
            <a:ext cx="9144000" cy="616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0" y="6443666"/>
            <a:ext cx="73152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srgbClr val="E15323"/>
                </a:solidFill>
              </a:rPr>
              <a:t>• INTRODUCTION</a:t>
            </a:r>
            <a:endParaRPr lang="en-US" sz="1400">
              <a:solidFill>
                <a:srgbClr val="FF8B17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39" y="228600"/>
            <a:ext cx="8862646" cy="457200"/>
          </a:xfrm>
          <a:solidFill>
            <a:srgbClr val="0907B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Biological Evolution as </a:t>
            </a:r>
            <a:r>
              <a:rPr lang="en-US" sz="2800" smtClean="0">
                <a:solidFill>
                  <a:schemeClr val="bg1"/>
                </a:solidFill>
              </a:rPr>
              <a:t>“descent with modification”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281354" y="914402"/>
            <a:ext cx="6682154" cy="542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Biological evolution refers to the changes that life forms have undergone over long periods of time – distinct from the evolution of the Earth itself.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Biological Evolution means that all 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present-day forms of life …</a:t>
            </a:r>
          </a:p>
          <a:p>
            <a:pPr lvl="1" fontAlgn="base"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400">
                <a:solidFill>
                  <a:srgbClr val="000000"/>
                </a:solidFill>
              </a:rPr>
              <a:t> 	</a:t>
            </a:r>
            <a:r>
              <a:rPr lang="en-US" sz="2000">
                <a:solidFill>
                  <a:srgbClr val="000000"/>
                </a:solidFill>
              </a:rPr>
              <a:t>have descended from, and are </a:t>
            </a:r>
          </a:p>
          <a:p>
            <a:pPr lvl="1" fontAlgn="base">
              <a:spcBef>
                <a:spcPct val="3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	related to, those that  lived in the past</a:t>
            </a:r>
          </a:p>
          <a:p>
            <a:pPr lvl="1" fontAlgn="base"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>
                <a:solidFill>
                  <a:srgbClr val="000000"/>
                </a:solidFill>
              </a:rPr>
              <a:t>  may look different because they became 	</a:t>
            </a:r>
          </a:p>
          <a:p>
            <a:pPr lvl="1" fontAlgn="base">
              <a:spcBef>
                <a:spcPct val="3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	modified from one generation to another</a:t>
            </a:r>
            <a:endParaRPr lang="en-US" sz="2400">
              <a:solidFill>
                <a:srgbClr val="000000"/>
              </a:solidFill>
            </a:endParaRP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Sometimes the modifications are so great that it is difficult to see the similarities between the modern form and its ancestor</a:t>
            </a:r>
          </a:p>
        </p:txBody>
      </p:sp>
      <p:sp>
        <p:nvSpPr>
          <p:cNvPr id="11270" name="Oval 13"/>
          <p:cNvSpPr>
            <a:spLocks noChangeArrowheads="1"/>
          </p:cNvSpPr>
          <p:nvPr/>
        </p:nvSpPr>
        <p:spPr bwMode="auto">
          <a:xfrm>
            <a:off x="140677" y="1143000"/>
            <a:ext cx="703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ZA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11271" name="Oval 14"/>
          <p:cNvSpPr>
            <a:spLocks noChangeArrowheads="1"/>
          </p:cNvSpPr>
          <p:nvPr/>
        </p:nvSpPr>
        <p:spPr bwMode="auto">
          <a:xfrm>
            <a:off x="140677" y="2286000"/>
            <a:ext cx="703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ZA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11272" name="Oval 15"/>
          <p:cNvSpPr>
            <a:spLocks noChangeArrowheads="1"/>
          </p:cNvSpPr>
          <p:nvPr/>
        </p:nvSpPr>
        <p:spPr bwMode="auto">
          <a:xfrm>
            <a:off x="140677" y="4876800"/>
            <a:ext cx="703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ZA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Hypothesis </a:t>
            </a:r>
            <a:r>
              <a:rPr lang="en-ZA" dirty="0" err="1" smtClean="0"/>
              <a:t>vs</a:t>
            </a:r>
            <a:r>
              <a:rPr lang="en-ZA" dirty="0" smtClean="0"/>
              <a:t> theory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8155632" cy="3962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Hypothesis: a testable statement that can be used to build inferences and explanations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5635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4" b="4358"/>
          <a:stretch>
            <a:fillRect/>
          </a:stretch>
        </p:blipFill>
        <p:spPr bwMode="auto">
          <a:xfrm>
            <a:off x="3692769" y="0"/>
            <a:ext cx="5445369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Oval 14"/>
          <p:cNvSpPr>
            <a:spLocks noChangeArrowheads="1"/>
          </p:cNvSpPr>
          <p:nvPr/>
        </p:nvSpPr>
        <p:spPr bwMode="auto">
          <a:xfrm>
            <a:off x="6610351" y="0"/>
            <a:ext cx="2533650" cy="2057400"/>
          </a:xfrm>
          <a:prstGeom prst="ellipse">
            <a:avLst/>
          </a:prstGeom>
          <a:solidFill>
            <a:schemeClr val="tx2"/>
          </a:solidFill>
          <a:ln w="38100">
            <a:solidFill>
              <a:srgbClr val="959595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54" y="1143000"/>
            <a:ext cx="3376246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word “theory” in everyday speech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81354" y="2438400"/>
            <a:ext cx="3376246" cy="1905000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Thoughts, ideas or opinions which don’t have to supported by facts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0" y="6443664"/>
            <a:ext cx="73152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E15323"/>
                </a:solidFill>
              </a:rPr>
              <a:t>• INTRODUCTION</a:t>
            </a:r>
            <a:endParaRPr lang="en-US" sz="1400">
              <a:solidFill>
                <a:schemeClr val="accent1"/>
              </a:solidFill>
            </a:endParaRP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6752492" y="457201"/>
            <a:ext cx="232116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>
                <a:solidFill>
                  <a:schemeClr val="bg2"/>
                </a:solidFill>
                <a:latin typeface="Arial" charset="0"/>
              </a:rPr>
              <a:t>“My 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theory is that AIDS was created in a laboratory for biological warfare”</a:t>
            </a:r>
          </a:p>
        </p:txBody>
      </p:sp>
      <p:sp>
        <p:nvSpPr>
          <p:cNvPr id="7176" name="Oval 15"/>
          <p:cNvSpPr>
            <a:spLocks noChangeArrowheads="1"/>
          </p:cNvSpPr>
          <p:nvPr/>
        </p:nvSpPr>
        <p:spPr bwMode="auto">
          <a:xfrm>
            <a:off x="6330461" y="685801"/>
            <a:ext cx="423497" cy="290513"/>
          </a:xfrm>
          <a:prstGeom prst="ellipse">
            <a:avLst/>
          </a:prstGeom>
          <a:solidFill>
            <a:schemeClr val="tx2"/>
          </a:solidFill>
          <a:ln w="38100">
            <a:solidFill>
              <a:srgbClr val="959595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7" name="Oval 16"/>
          <p:cNvSpPr>
            <a:spLocks noChangeArrowheads="1"/>
          </p:cNvSpPr>
          <p:nvPr/>
        </p:nvSpPr>
        <p:spPr bwMode="auto">
          <a:xfrm>
            <a:off x="6189785" y="762000"/>
            <a:ext cx="209550" cy="146050"/>
          </a:xfrm>
          <a:prstGeom prst="ellipse">
            <a:avLst/>
          </a:prstGeom>
          <a:solidFill>
            <a:schemeClr val="tx2"/>
          </a:solidFill>
          <a:ln w="38100">
            <a:solidFill>
              <a:srgbClr val="959595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015" y="1143000"/>
            <a:ext cx="5134708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a scientific theory?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87569" y="3276600"/>
            <a:ext cx="8487508" cy="28956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An explanation </a:t>
            </a:r>
            <a:r>
              <a:rPr lang="en-US" smtClean="0">
                <a:solidFill>
                  <a:schemeClr val="folHlink"/>
                </a:solidFill>
              </a:rPr>
              <a:t>which can be supported by facts, laws and tested hypotheses.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mtClean="0"/>
              <a:t>Heliocentric theory (the Earth revolves around the sun)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mtClean="0"/>
              <a:t>Atomic theory (structure of matter)</a:t>
            </a:r>
            <a:endParaRPr lang="en-US" sz="2400" smtClean="0"/>
          </a:p>
          <a:p>
            <a:pPr eaLnBrk="1" hangingPunct="1"/>
            <a:r>
              <a:rPr lang="en-US" smtClean="0"/>
              <a:t>Most scientists accept that the theory of evolution has the same factual basis as the two theories above.</a:t>
            </a:r>
          </a:p>
        </p:txBody>
      </p: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0" y="6443664"/>
            <a:ext cx="73152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E15323"/>
                </a:solidFill>
              </a:rPr>
              <a:t>• INTRODUCTION</a:t>
            </a:r>
            <a:endParaRPr lang="en-US" sz="1400">
              <a:solidFill>
                <a:schemeClr val="accent1"/>
              </a:solidFill>
            </a:endParaRPr>
          </a:p>
        </p:txBody>
      </p:sp>
      <p:pic>
        <p:nvPicPr>
          <p:cNvPr id="819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5"/>
          <a:stretch>
            <a:fillRect/>
          </a:stretch>
        </p:blipFill>
        <p:spPr bwMode="auto">
          <a:xfrm>
            <a:off x="5556739" y="228601"/>
            <a:ext cx="3376246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7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8443664" cy="3962400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  <a:p>
            <a:r>
              <a:rPr lang="en-ZA" dirty="0" smtClean="0"/>
              <a:t>The Theory </a:t>
            </a:r>
            <a:r>
              <a:rPr lang="en-ZA" dirty="0"/>
              <a:t>of Evolution is regarded as a scientific theory since various hypotheses relating to evolution have been tested and verified over time. 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665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 and Inference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524000" y="2895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Let’s do a little exercise…</a:t>
            </a:r>
          </a:p>
        </p:txBody>
      </p:sp>
    </p:spTree>
    <p:extLst>
      <p:ext uri="{BB962C8B-B14F-4D97-AF65-F5344CB8AC3E}">
        <p14:creationId xmlns:p14="http://schemas.microsoft.com/office/powerpoint/2010/main" val="89245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0663" name="Picture 7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04800" y="2514600"/>
            <a:ext cx="33528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Dinosaur tracks are common occurrences in the southern and eastern U.S.</a:t>
            </a:r>
          </a:p>
          <a:p>
            <a:pPr>
              <a:spcBef>
                <a:spcPct val="50000"/>
              </a:spcBef>
            </a:pPr>
            <a:r>
              <a:rPr lang="en-US" sz="2400"/>
              <a:t>Here is a section of tracks that were recently uncovered. Can you answer the following questions?</a:t>
            </a:r>
          </a:p>
        </p:txBody>
      </p:sp>
    </p:spTree>
    <p:extLst>
      <p:ext uri="{BB962C8B-B14F-4D97-AF65-F5344CB8AC3E}">
        <p14:creationId xmlns:p14="http://schemas.microsoft.com/office/powerpoint/2010/main" val="2385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3730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3352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What is the size and nature of the organisms?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Were the tracks made at the same time?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How many animals were involved?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Can you reconstruct the events that occurred?</a:t>
            </a:r>
          </a:p>
        </p:txBody>
      </p:sp>
    </p:spTree>
    <p:extLst>
      <p:ext uri="{BB962C8B-B14F-4D97-AF65-F5344CB8AC3E}">
        <p14:creationId xmlns:p14="http://schemas.microsoft.com/office/powerpoint/2010/main" val="188441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4754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33528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In what direction did the animals move?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Did they change speed or direction?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Was the soil moist or dry?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In what type of rock were the prints made?</a:t>
            </a:r>
          </a:p>
        </p:txBody>
      </p:sp>
    </p:spTree>
    <p:extLst>
      <p:ext uri="{BB962C8B-B14F-4D97-AF65-F5344CB8AC3E}">
        <p14:creationId xmlns:p14="http://schemas.microsoft.com/office/powerpoint/2010/main" val="42694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5778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3352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following summer some more digging revealed more of the track. What additional information have you gained that allows you to refine your answers?</a:t>
            </a:r>
          </a:p>
        </p:txBody>
      </p:sp>
      <p:pic>
        <p:nvPicPr>
          <p:cNvPr id="75780" name="Picture 4" descr="footprint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72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0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6802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33528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Were the tracks made at the same time?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How many animals were involved?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Can you reconstruct the events that occurred?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In what direction did the animals move?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Did they change speed or direction?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pic>
        <p:nvPicPr>
          <p:cNvPr id="76804" name="Picture 4" descr="footprint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72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87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7826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3352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 the final summer of the excavation one last part of the footprint trail was uncovered. Does this section provide additional information to refine your hypothesis?</a:t>
            </a:r>
          </a:p>
        </p:txBody>
      </p:sp>
      <p:pic>
        <p:nvPicPr>
          <p:cNvPr id="77828" name="Picture 4" descr="footprint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72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9" name="Picture 5" descr="footprints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4673600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7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www.carlwozniak.com</a:t>
            </a:r>
          </a:p>
        </p:txBody>
      </p:sp>
      <p:pic>
        <p:nvPicPr>
          <p:cNvPr id="78850" name="Picture 2" descr="footprint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724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 what happened?</a:t>
            </a:r>
          </a:p>
        </p:txBody>
      </p:sp>
      <p:pic>
        <p:nvPicPr>
          <p:cNvPr id="78852" name="Picture 4" descr="footprint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72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3" name="Picture 5" descr="footprints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4673600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2971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What part of your hypothesis is observation? What part is inference? What part is conjecture?</a:t>
            </a:r>
          </a:p>
        </p:txBody>
      </p:sp>
    </p:spTree>
    <p:extLst>
      <p:ext uri="{BB962C8B-B14F-4D97-AF65-F5344CB8AC3E}">
        <p14:creationId xmlns:p14="http://schemas.microsoft.com/office/powerpoint/2010/main" val="9562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</TotalTime>
  <Words>587</Words>
  <Application>Microsoft Office PowerPoint</Application>
  <PresentationFormat>Affichage à l'écran (4:3)</PresentationFormat>
  <Paragraphs>91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Horizon</vt:lpstr>
      <vt:lpstr>EVOLUTION</vt:lpstr>
      <vt:lpstr>Observation and Inference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What is evolution?</vt:lpstr>
      <vt:lpstr>Biological Evolution as “descent with modification”</vt:lpstr>
      <vt:lpstr>Hypothesis vs theory</vt:lpstr>
      <vt:lpstr>The word “theory” in everyday speech</vt:lpstr>
      <vt:lpstr>What is a scientific theory?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Mariam</dc:creator>
  <cp:lastModifiedBy>Mariam</cp:lastModifiedBy>
  <cp:revision>1</cp:revision>
  <dcterms:created xsi:type="dcterms:W3CDTF">2015-08-10T08:23:13Z</dcterms:created>
  <dcterms:modified xsi:type="dcterms:W3CDTF">2015-08-10T08:24:23Z</dcterms:modified>
</cp:coreProperties>
</file>