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80" r:id="rId16"/>
    <p:sldId id="281" r:id="rId17"/>
    <p:sldId id="282" r:id="rId18"/>
    <p:sldId id="294" r:id="rId19"/>
    <p:sldId id="271" r:id="rId20"/>
    <p:sldId id="272" r:id="rId21"/>
    <p:sldId id="273" r:id="rId22"/>
    <p:sldId id="274"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30" y="-17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721055-4C50-49C5-A6DC-DB790FAEB498}" type="datetimeFigureOut">
              <a:rPr lang="en-US" smtClean="0"/>
              <a:pPr/>
              <a:t>5/30/2014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68E54-D969-4AC6-AA5A-B7FDC98ABD07}" type="slidenum">
              <a:rPr lang="en-ZA" smtClean="0"/>
              <a:pPr/>
              <a:t>‹#›</a:t>
            </a:fld>
            <a:endParaRPr lang="en-ZA"/>
          </a:p>
        </p:txBody>
      </p:sp>
    </p:spTree>
    <p:extLst>
      <p:ext uri="{BB962C8B-B14F-4D97-AF65-F5344CB8AC3E}">
        <p14:creationId xmlns:p14="http://schemas.microsoft.com/office/powerpoint/2010/main" xmlns="" val="2587645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a:t>
            </a:fld>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10</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11</a:t>
            </a:fld>
            <a:endParaRPr lang="en-Z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12</a:t>
            </a:fld>
            <a:endParaRPr lang="en-Z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13</a:t>
            </a:fld>
            <a:endParaRPr lang="en-Z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14</a:t>
            </a:fld>
            <a:endParaRPr lang="en-Z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15</a:t>
            </a:fld>
            <a:endParaRPr lang="en-Z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16</a:t>
            </a:fld>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17</a:t>
            </a:fld>
            <a:endParaRPr lang="en-Z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18</a:t>
            </a:fld>
            <a:endParaRPr lang="en-Z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19</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a:t>
            </a:fld>
            <a:endParaRPr lang="en-Z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20</a:t>
            </a:fld>
            <a:endParaRPr lang="en-Z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21</a:t>
            </a:fld>
            <a:endParaRPr lang="en-Z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22</a:t>
            </a:fld>
            <a:endParaRPr lang="en-Z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23</a:t>
            </a:fld>
            <a:endParaRPr lang="en-Z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24</a:t>
            </a:fld>
            <a:endParaRPr lang="en-Z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25</a:t>
            </a:fld>
            <a:endParaRPr lang="en-Z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26</a:t>
            </a:fld>
            <a:endParaRPr lang="en-Z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27</a:t>
            </a:fld>
            <a:endParaRPr lang="en-Z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28</a:t>
            </a:fld>
            <a:endParaRPr lang="en-Z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F0568E54-D969-4AC6-AA5A-B7FDC98ABD07}" type="slidenum">
              <a:rPr lang="en-ZA" smtClean="0"/>
              <a:pPr/>
              <a:t>29</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3</a:t>
            </a:fld>
            <a:endParaRPr lang="en-Z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30</a:t>
            </a:fld>
            <a:endParaRPr lang="en-Z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31</a:t>
            </a:fld>
            <a:endParaRPr lang="en-Z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32</a:t>
            </a:fld>
            <a:endParaRPr lang="en-Z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33</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4</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5</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6</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7</a:t>
            </a:fld>
            <a:endParaRPr lang="en-Z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8</a:t>
            </a:fld>
            <a:endParaRPr lang="en-Z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0568E54-D969-4AC6-AA5A-B7FDC98ABD07}" type="slidenum">
              <a:rPr lang="en-ZA" smtClean="0"/>
              <a:pPr/>
              <a:t>9</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8" name="Slide Number Placeholder 7"/>
          <p:cNvSpPr>
            <a:spLocks noGrp="1"/>
          </p:cNvSpPr>
          <p:nvPr>
            <p:ph type="sldNum" sz="quarter" idx="11"/>
          </p:nvPr>
        </p:nvSpPr>
        <p:spPr/>
        <p:txBody>
          <a:bodyPr/>
          <a:lstStyle/>
          <a:p>
            <a:fld id="{6ECB7B0C-DAA0-48DA-9ED8-1AAE492A6651}" type="slidenum">
              <a:rPr lang="en-ZA" smtClean="0"/>
              <a:pPr/>
              <a:t>‹#›</a:t>
            </a:fld>
            <a:endParaRPr lang="en-ZA"/>
          </a:p>
        </p:txBody>
      </p:sp>
      <p:sp>
        <p:nvSpPr>
          <p:cNvPr id="9" name="Footer Placeholder 8"/>
          <p:cNvSpPr>
            <a:spLocks noGrp="1"/>
          </p:cNvSpPr>
          <p:nvPr>
            <p:ph type="ftr" sz="quarter" idx="12"/>
          </p:nvPr>
        </p:nvSpPr>
        <p:spPr/>
        <p:txBody>
          <a:bodyPr/>
          <a:lstStyle/>
          <a:p>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ECB7B0C-DAA0-48DA-9ED8-1AAE492A6651}" type="slidenum">
              <a:rPr lang="en-ZA" smtClean="0"/>
              <a:pPr/>
              <a:t>‹#›</a:t>
            </a:fld>
            <a:endParaRPr lang="en-ZA"/>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ECB7B0C-DAA0-48DA-9ED8-1AAE492A6651}" type="slidenum">
              <a:rPr lang="en-ZA" smtClean="0"/>
              <a:pPr/>
              <a:t>‹#›</a:t>
            </a:fld>
            <a:endParaRPr lang="en-ZA"/>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DE6B0-92E8-46CD-B662-EB8E4327C32F}" type="datetimeFigureOut">
              <a:rPr lang="en-ZA" smtClean="0"/>
              <a:pPr/>
              <a:t>2014/05/30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ECB7B0C-DAA0-48DA-9ED8-1AAE492A6651}"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9A2DE6B0-92E8-46CD-B662-EB8E4327C32F}" type="datetimeFigureOut">
              <a:rPr lang="en-ZA" smtClean="0"/>
              <a:pPr/>
              <a:t>2014/05/30</a:t>
            </a:fld>
            <a:endParaRPr lang="en-ZA"/>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ECB7B0C-DAA0-48DA-9ED8-1AAE492A6651}" type="slidenum">
              <a:rPr lang="en-ZA" smtClean="0"/>
              <a:pPr/>
              <a:t>‹#›</a:t>
            </a:fld>
            <a:endParaRPr lang="en-ZA"/>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Z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ATP-Synthase--New-Video-Shows-Intelligent-Design-of-Molecular-Machines-in-the-Cell%5bwww.savevid.com%5d.3g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CELLULAR RESPIRATION</a:t>
            </a:r>
            <a:endParaRPr lang="en-ZA" dirty="0"/>
          </a:p>
        </p:txBody>
      </p:sp>
      <p:sp>
        <p:nvSpPr>
          <p:cNvPr id="4" name="Subtitle 3"/>
          <p:cNvSpPr>
            <a:spLocks noGrp="1"/>
          </p:cNvSpPr>
          <p:nvPr>
            <p:ph type="subTitle" idx="1"/>
          </p:nvPr>
        </p:nvSpPr>
        <p:spPr/>
        <p:txBody>
          <a:bodyPr/>
          <a:lstStyle/>
          <a:p>
            <a:endParaRPr lang="en-ZA" dirty="0"/>
          </a:p>
        </p:txBody>
      </p:sp>
    </p:spTree>
    <p:extLst>
      <p:ext uri="{BB962C8B-B14F-4D97-AF65-F5344CB8AC3E}">
        <p14:creationId xmlns:p14="http://schemas.microsoft.com/office/powerpoint/2010/main" xmlns="" val="742621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ANAEROBIC RESPIRATION </a:t>
            </a:r>
            <a:br>
              <a:rPr lang="en-ZA" dirty="0" smtClean="0"/>
            </a:br>
            <a:r>
              <a:rPr lang="en-ZA" dirty="0" smtClean="0"/>
              <a:t>(ABSENCE OF OXYGEN)</a:t>
            </a:r>
            <a:endParaRPr lang="en-ZA" dirty="0"/>
          </a:p>
        </p:txBody>
      </p:sp>
      <p:sp>
        <p:nvSpPr>
          <p:cNvPr id="3" name="Content Placeholder 2"/>
          <p:cNvSpPr>
            <a:spLocks noGrp="1"/>
          </p:cNvSpPr>
          <p:nvPr>
            <p:ph idx="1"/>
          </p:nvPr>
        </p:nvSpPr>
        <p:spPr/>
        <p:txBody>
          <a:bodyPr>
            <a:normAutofit lnSpcReduction="10000"/>
          </a:bodyPr>
          <a:lstStyle/>
          <a:p>
            <a:r>
              <a:rPr lang="en-ZA" sz="2800" dirty="0" smtClean="0"/>
              <a:t>Starts with glycolysis (same as in aerobic respiration) </a:t>
            </a:r>
          </a:p>
          <a:p>
            <a:pPr marL="45720" indent="0">
              <a:buNone/>
            </a:pPr>
            <a:r>
              <a:rPr lang="en-ZA" sz="2800" dirty="0" smtClean="0"/>
              <a:t>IN PLANTS AND SOME MICRO-ORGANISMS:</a:t>
            </a:r>
          </a:p>
          <a:p>
            <a:r>
              <a:rPr lang="en-ZA" sz="2800" dirty="0" smtClean="0"/>
              <a:t>The pyruvic acid is converted into ethanol and CO</a:t>
            </a:r>
            <a:r>
              <a:rPr lang="en-ZA" dirty="0" smtClean="0"/>
              <a:t>2</a:t>
            </a:r>
            <a:r>
              <a:rPr lang="en-ZA" sz="2800" dirty="0" smtClean="0"/>
              <a:t>.</a:t>
            </a:r>
          </a:p>
          <a:p>
            <a:pPr marL="45720" indent="0">
              <a:buNone/>
            </a:pPr>
            <a:r>
              <a:rPr lang="en-ZA" sz="2800" dirty="0" smtClean="0"/>
              <a:t>IN ANIMALS:</a:t>
            </a:r>
          </a:p>
          <a:p>
            <a:r>
              <a:rPr lang="en-ZA" sz="2800" dirty="0" smtClean="0"/>
              <a:t>Pyruvic </a:t>
            </a:r>
            <a:r>
              <a:rPr lang="en-ZA" sz="2800" dirty="0"/>
              <a:t>acid is converted into </a:t>
            </a:r>
            <a:r>
              <a:rPr lang="en-ZA" sz="2800" dirty="0" smtClean="0"/>
              <a:t>lactic acid.</a:t>
            </a:r>
            <a:endParaRPr lang="en-ZA" sz="2800" dirty="0"/>
          </a:p>
          <a:p>
            <a:endParaRPr lang="en-ZA" dirty="0"/>
          </a:p>
        </p:txBody>
      </p:sp>
    </p:spTree>
    <p:extLst>
      <p:ext uri="{BB962C8B-B14F-4D97-AF65-F5344CB8AC3E}">
        <p14:creationId xmlns:p14="http://schemas.microsoft.com/office/powerpoint/2010/main" xmlns="" val="1630013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ANAEROBIC RESPIRATION IN HUMANS	</a:t>
            </a:r>
            <a:endParaRPr lang="en-ZA" dirty="0"/>
          </a:p>
        </p:txBody>
      </p:sp>
      <p:sp>
        <p:nvSpPr>
          <p:cNvPr id="3" name="Content Placeholder 2"/>
          <p:cNvSpPr>
            <a:spLocks noGrp="1"/>
          </p:cNvSpPr>
          <p:nvPr>
            <p:ph idx="1"/>
          </p:nvPr>
        </p:nvSpPr>
        <p:spPr/>
        <p:txBody>
          <a:bodyPr>
            <a:normAutofit/>
          </a:bodyPr>
          <a:lstStyle/>
          <a:p>
            <a:r>
              <a:rPr lang="en-ZA" sz="2800" dirty="0" smtClean="0"/>
              <a:t>Normally aerobic respiration</a:t>
            </a:r>
          </a:p>
          <a:p>
            <a:r>
              <a:rPr lang="en-ZA" sz="2800" dirty="0" smtClean="0"/>
              <a:t>When too much energy needed and low supply of O</a:t>
            </a:r>
            <a:r>
              <a:rPr lang="en-ZA" dirty="0" smtClean="0"/>
              <a:t>2</a:t>
            </a:r>
            <a:r>
              <a:rPr lang="en-ZA" sz="2800" dirty="0" smtClean="0"/>
              <a:t>, anaerobic respiration occurs forming lactic acid.</a:t>
            </a:r>
          </a:p>
          <a:p>
            <a:r>
              <a:rPr lang="en-ZA" sz="2800" dirty="0" smtClean="0"/>
              <a:t>Build up of lactic acid </a:t>
            </a:r>
            <a:r>
              <a:rPr lang="en-ZA" sz="2800" dirty="0" smtClean="0">
                <a:latin typeface="Calibri"/>
                <a:cs typeface="Calibri"/>
              </a:rPr>
              <a:t>→ </a:t>
            </a:r>
            <a:r>
              <a:rPr lang="en-ZA" sz="2800" dirty="0" smtClean="0">
                <a:solidFill>
                  <a:srgbClr val="FF0000"/>
                </a:solidFill>
                <a:latin typeface="Calibri"/>
                <a:cs typeface="Calibri"/>
              </a:rPr>
              <a:t>Cramps</a:t>
            </a:r>
          </a:p>
          <a:p>
            <a:r>
              <a:rPr lang="en-ZA" sz="2800" dirty="0" smtClean="0"/>
              <a:t>As you breathe O</a:t>
            </a:r>
            <a:r>
              <a:rPr lang="en-ZA" dirty="0" smtClean="0"/>
              <a:t>2</a:t>
            </a:r>
            <a:r>
              <a:rPr lang="en-ZA" sz="2800" dirty="0" smtClean="0"/>
              <a:t> converts the lactic acid into CO</a:t>
            </a:r>
            <a:r>
              <a:rPr lang="en-ZA" dirty="0" smtClean="0"/>
              <a:t>2</a:t>
            </a:r>
            <a:r>
              <a:rPr lang="en-ZA" sz="2800" dirty="0" smtClean="0"/>
              <a:t>, water and glucose. </a:t>
            </a:r>
            <a:endParaRPr lang="en-ZA" sz="2800" dirty="0"/>
          </a:p>
        </p:txBody>
      </p:sp>
    </p:spTree>
    <p:extLst>
      <p:ext uri="{BB962C8B-B14F-4D97-AF65-F5344CB8AC3E}">
        <p14:creationId xmlns:p14="http://schemas.microsoft.com/office/powerpoint/2010/main" xmlns="" val="2682569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Anaerobic respiration in micro-organisms</a:t>
            </a:r>
            <a:endParaRPr lang="en-ZA" dirty="0"/>
          </a:p>
        </p:txBody>
      </p:sp>
      <p:sp>
        <p:nvSpPr>
          <p:cNvPr id="3" name="Content Placeholder 2"/>
          <p:cNvSpPr>
            <a:spLocks noGrp="1"/>
          </p:cNvSpPr>
          <p:nvPr>
            <p:ph idx="1"/>
          </p:nvPr>
        </p:nvSpPr>
        <p:spPr/>
        <p:txBody>
          <a:bodyPr/>
          <a:lstStyle/>
          <a:p>
            <a:endParaRPr lang="en-ZA" dirty="0" smtClean="0"/>
          </a:p>
          <a:p>
            <a:endParaRPr lang="en-ZA" dirty="0" smtClean="0"/>
          </a:p>
          <a:p>
            <a:endParaRPr lang="en-ZA" dirty="0" smtClean="0"/>
          </a:p>
          <a:p>
            <a:r>
              <a:rPr lang="en-ZA" dirty="0" smtClean="0"/>
              <a:t>Yeast → bread and wine/beer</a:t>
            </a:r>
          </a:p>
          <a:p>
            <a:endParaRPr lang="en-ZA" dirty="0" smtClean="0"/>
          </a:p>
          <a:p>
            <a:endParaRPr lang="en-ZA" dirty="0" smtClean="0"/>
          </a:p>
          <a:p>
            <a:endParaRPr lang="en-ZA" dirty="0" smtClean="0"/>
          </a:p>
          <a:p>
            <a:endParaRPr lang="en-ZA" dirty="0" smtClean="0"/>
          </a:p>
          <a:p>
            <a:r>
              <a:rPr lang="en-ZA" dirty="0" smtClean="0"/>
              <a:t>Bacteria → cheese and yoghurt </a:t>
            </a:r>
            <a:endParaRPr lang="en-ZA" dirty="0"/>
          </a:p>
        </p:txBody>
      </p:sp>
      <p:sp>
        <p:nvSpPr>
          <p:cNvPr id="4" name="TextBox 3"/>
          <p:cNvSpPr txBox="1"/>
          <p:nvPr/>
        </p:nvSpPr>
        <p:spPr>
          <a:xfrm>
            <a:off x="0" y="2786058"/>
            <a:ext cx="9144000" cy="2554545"/>
          </a:xfrm>
          <a:prstGeom prst="rect">
            <a:avLst/>
          </a:prstGeom>
          <a:noFill/>
        </p:spPr>
        <p:txBody>
          <a:bodyPr wrap="square" rtlCol="0">
            <a:spAutoFit/>
          </a:bodyPr>
          <a:lstStyle/>
          <a:p>
            <a:r>
              <a:rPr lang="en-ZA" sz="3200" dirty="0" smtClean="0"/>
              <a:t>Yeast (and plants):</a:t>
            </a:r>
          </a:p>
          <a:p>
            <a:r>
              <a:rPr lang="en-ZA" sz="3200" dirty="0" smtClean="0"/>
              <a:t>Glucose→ </a:t>
            </a:r>
            <a:r>
              <a:rPr lang="en-ZA" sz="3200" dirty="0" err="1" smtClean="0"/>
              <a:t>pyruvic</a:t>
            </a:r>
            <a:r>
              <a:rPr lang="en-ZA" sz="3200" dirty="0" smtClean="0"/>
              <a:t> acid → ethanol and CO2 </a:t>
            </a:r>
          </a:p>
          <a:p>
            <a:endParaRPr lang="en-ZA" sz="3200" dirty="0" smtClean="0"/>
          </a:p>
          <a:p>
            <a:r>
              <a:rPr lang="en-ZA" sz="3200" dirty="0" smtClean="0"/>
              <a:t>Some </a:t>
            </a:r>
            <a:r>
              <a:rPr lang="en-ZA" sz="3200" smtClean="0"/>
              <a:t>bacteria (and animals):</a:t>
            </a:r>
            <a:endParaRPr lang="en-ZA" sz="3200" dirty="0" smtClean="0"/>
          </a:p>
          <a:p>
            <a:r>
              <a:rPr lang="en-ZA" sz="3200" dirty="0" smtClean="0"/>
              <a:t>Glucose→ </a:t>
            </a:r>
            <a:r>
              <a:rPr lang="en-ZA" sz="3200" dirty="0" err="1" smtClean="0"/>
              <a:t>pyruvic</a:t>
            </a:r>
            <a:r>
              <a:rPr lang="en-ZA" sz="3200" dirty="0" smtClean="0"/>
              <a:t> acid → lactic acid</a:t>
            </a:r>
            <a:endParaRPr lang="en-ZA"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Anaerobic </a:t>
            </a:r>
            <a:r>
              <a:rPr lang="en-ZA" dirty="0" err="1" smtClean="0"/>
              <a:t>vs</a:t>
            </a:r>
            <a:r>
              <a:rPr lang="en-ZA" dirty="0" smtClean="0"/>
              <a:t> aerobic respiration</a:t>
            </a:r>
            <a:endParaRPr lang="en-ZA" dirty="0"/>
          </a:p>
        </p:txBody>
      </p:sp>
      <p:sp>
        <p:nvSpPr>
          <p:cNvPr id="3" name="Content Placeholder 2"/>
          <p:cNvSpPr>
            <a:spLocks noGrp="1"/>
          </p:cNvSpPr>
          <p:nvPr>
            <p:ph idx="1"/>
          </p:nvPr>
        </p:nvSpPr>
        <p:spPr/>
        <p:txBody>
          <a:bodyPr/>
          <a:lstStyle/>
          <a:p>
            <a:pPr>
              <a:buNone/>
            </a:pPr>
            <a:r>
              <a:rPr lang="en-ZA" dirty="0" smtClean="0"/>
              <a:t>SIMILARITIES:</a:t>
            </a:r>
          </a:p>
          <a:p>
            <a:r>
              <a:rPr lang="en-ZA" dirty="0" smtClean="0"/>
              <a:t>Both need glucose and do glycolysis</a:t>
            </a:r>
          </a:p>
          <a:p>
            <a:r>
              <a:rPr lang="en-ZA" dirty="0" smtClean="0"/>
              <a:t>CO2 released</a:t>
            </a:r>
          </a:p>
          <a:p>
            <a:r>
              <a:rPr lang="en-ZA" dirty="0" smtClean="0"/>
              <a:t>ATP formed</a:t>
            </a:r>
          </a:p>
          <a:p>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Differences between aerobic and anaerobic respiration </a:t>
            </a:r>
            <a:endParaRPr lang="en-ZA" dirty="0"/>
          </a:p>
        </p:txBody>
      </p:sp>
      <p:graphicFrame>
        <p:nvGraphicFramePr>
          <p:cNvPr id="4" name="Content Placeholder 3"/>
          <p:cNvGraphicFramePr>
            <a:graphicFrameLocks noGrp="1"/>
          </p:cNvGraphicFramePr>
          <p:nvPr>
            <p:ph idx="1"/>
          </p:nvPr>
        </p:nvGraphicFramePr>
        <p:xfrm>
          <a:off x="914400" y="2770188"/>
          <a:ext cx="7315200" cy="2026920"/>
        </p:xfrm>
        <a:graphic>
          <a:graphicData uri="http://schemas.openxmlformats.org/drawingml/2006/table">
            <a:tbl>
              <a:tblPr firstRow="1" bandRow="1">
                <a:tableStyleId>{5C22544A-7EE6-4342-B048-85BDC9FD1C3A}</a:tableStyleId>
              </a:tblPr>
              <a:tblGrid>
                <a:gridCol w="3657600"/>
                <a:gridCol w="3657600"/>
              </a:tblGrid>
              <a:tr h="370840">
                <a:tc>
                  <a:txBody>
                    <a:bodyPr/>
                    <a:lstStyle/>
                    <a:p>
                      <a:r>
                        <a:rPr lang="en-ZA" dirty="0" smtClean="0"/>
                        <a:t>AEROBIC RESPIRATION</a:t>
                      </a:r>
                      <a:endParaRPr lang="en-ZA" dirty="0"/>
                    </a:p>
                  </a:txBody>
                  <a:tcPr/>
                </a:tc>
                <a:tc>
                  <a:txBody>
                    <a:bodyPr/>
                    <a:lstStyle/>
                    <a:p>
                      <a:r>
                        <a:rPr lang="en-ZA" dirty="0" smtClean="0"/>
                        <a:t>ANAEROBIC</a:t>
                      </a:r>
                      <a:r>
                        <a:rPr lang="en-ZA" baseline="0" dirty="0" smtClean="0"/>
                        <a:t> RESPIRATION</a:t>
                      </a:r>
                      <a:endParaRPr lang="en-ZA" dirty="0"/>
                    </a:p>
                  </a:txBody>
                  <a:tcPr/>
                </a:tc>
              </a:tr>
              <a:tr h="370840">
                <a:tc>
                  <a:txBody>
                    <a:bodyPr/>
                    <a:lstStyle/>
                    <a:p>
                      <a:r>
                        <a:rPr lang="en-ZA" dirty="0" smtClean="0"/>
                        <a:t>Needs</a:t>
                      </a:r>
                      <a:r>
                        <a:rPr lang="en-ZA" baseline="0" dirty="0" smtClean="0"/>
                        <a:t> O</a:t>
                      </a:r>
                      <a:r>
                        <a:rPr lang="en-ZA" sz="1400" baseline="0" dirty="0" smtClean="0"/>
                        <a:t>2</a:t>
                      </a:r>
                      <a:endParaRPr lang="en-ZA" dirty="0"/>
                    </a:p>
                  </a:txBody>
                  <a:tcPr/>
                </a:tc>
                <a:tc>
                  <a:txBody>
                    <a:bodyPr/>
                    <a:lstStyle/>
                    <a:p>
                      <a:r>
                        <a:rPr lang="en-ZA" dirty="0" smtClean="0"/>
                        <a:t>No O</a:t>
                      </a:r>
                      <a:r>
                        <a:rPr lang="en-ZA" sz="1400" dirty="0" smtClean="0"/>
                        <a:t>2</a:t>
                      </a:r>
                      <a:r>
                        <a:rPr lang="en-ZA" dirty="0" smtClean="0"/>
                        <a:t> used</a:t>
                      </a:r>
                      <a:endParaRPr lang="en-ZA" dirty="0"/>
                    </a:p>
                  </a:txBody>
                  <a:tcPr/>
                </a:tc>
              </a:tr>
              <a:tr h="370840">
                <a:tc>
                  <a:txBody>
                    <a:bodyPr/>
                    <a:lstStyle/>
                    <a:p>
                      <a:r>
                        <a:rPr lang="en-ZA" dirty="0" smtClean="0"/>
                        <a:t>36 ATP produced (net)</a:t>
                      </a:r>
                      <a:endParaRPr lang="en-ZA" dirty="0"/>
                    </a:p>
                  </a:txBody>
                  <a:tcPr/>
                </a:tc>
                <a:tc>
                  <a:txBody>
                    <a:bodyPr/>
                    <a:lstStyle/>
                    <a:p>
                      <a:r>
                        <a:rPr lang="en-ZA" dirty="0" smtClean="0"/>
                        <a:t>2 ATP produced (net)</a:t>
                      </a:r>
                      <a:endParaRPr lang="en-ZA" dirty="0"/>
                    </a:p>
                  </a:txBody>
                  <a:tcPr/>
                </a:tc>
              </a:tr>
              <a:tr h="370840">
                <a:tc>
                  <a:txBody>
                    <a:bodyPr/>
                    <a:lstStyle/>
                    <a:p>
                      <a:r>
                        <a:rPr lang="en-ZA" dirty="0" smtClean="0"/>
                        <a:t>Produces CO</a:t>
                      </a:r>
                      <a:r>
                        <a:rPr lang="en-ZA" sz="1400" dirty="0" smtClean="0"/>
                        <a:t>2</a:t>
                      </a:r>
                      <a:r>
                        <a:rPr lang="en-ZA" baseline="0" dirty="0" smtClean="0"/>
                        <a:t> and water</a:t>
                      </a:r>
                      <a:endParaRPr lang="en-ZA" dirty="0"/>
                    </a:p>
                  </a:txBody>
                  <a:tcPr/>
                </a:tc>
                <a:tc>
                  <a:txBody>
                    <a:bodyPr/>
                    <a:lstStyle/>
                    <a:p>
                      <a:r>
                        <a:rPr lang="en-ZA" dirty="0" smtClean="0"/>
                        <a:t>Produces alcohol</a:t>
                      </a:r>
                      <a:r>
                        <a:rPr lang="en-ZA" baseline="0" dirty="0" smtClean="0"/>
                        <a:t> and CO</a:t>
                      </a:r>
                      <a:r>
                        <a:rPr lang="en-ZA" sz="1400" baseline="0" dirty="0" smtClean="0"/>
                        <a:t>2</a:t>
                      </a:r>
                      <a:r>
                        <a:rPr lang="en-ZA" baseline="0" dirty="0" smtClean="0"/>
                        <a:t> (in plants/micro-organisms) OR Lactic acid (animals)</a:t>
                      </a:r>
                      <a:endParaRPr lang="en-ZA" dirty="0"/>
                    </a:p>
                  </a:txBody>
                  <a:tcPr/>
                </a:tc>
              </a:tr>
            </a:tbl>
          </a:graphicData>
        </a:graphic>
      </p:graphicFrame>
      <p:sp>
        <p:nvSpPr>
          <p:cNvPr id="5" name="Title 1"/>
          <p:cNvSpPr txBox="1">
            <a:spLocks/>
          </p:cNvSpPr>
          <p:nvPr/>
        </p:nvSpPr>
        <p:spPr>
          <a:xfrm>
            <a:off x="1285852" y="4643446"/>
            <a:ext cx="7315200" cy="1154097"/>
          </a:xfrm>
          <a:prstGeom prst="rect">
            <a:avLst/>
          </a:prstGeom>
        </p:spPr>
        <p:txBody>
          <a:bodyPr vert="horz" lIns="91440" tIns="45720" rIns="91440" bIns="45720" rtlCol="0"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4000" b="0" i="0" u="none" strike="noStrike" kern="1200" cap="none" spc="0" normalizeH="0" baseline="0" noProof="0" dirty="0" smtClean="0">
                <a:ln>
                  <a:noFill/>
                </a:ln>
                <a:solidFill>
                  <a:schemeClr val="tx2"/>
                </a:solidFill>
                <a:effectLst/>
                <a:uLnTx/>
                <a:uFillTx/>
                <a:latin typeface="+mj-lt"/>
                <a:ea typeface="+mj-ea"/>
                <a:cs typeface="+mj-cs"/>
              </a:rPr>
              <a:t>Act 2.3.8 pg 198</a:t>
            </a:r>
            <a:endParaRPr kumimoji="0" lang="en-ZA"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PRACTICAL WORK (Bring textbook)</a:t>
            </a:r>
            <a:endParaRPr lang="en-ZA" dirty="0"/>
          </a:p>
        </p:txBody>
      </p:sp>
      <p:sp>
        <p:nvSpPr>
          <p:cNvPr id="3" name="Content Placeholder 2"/>
          <p:cNvSpPr>
            <a:spLocks noGrp="1"/>
          </p:cNvSpPr>
          <p:nvPr>
            <p:ph idx="1"/>
          </p:nvPr>
        </p:nvSpPr>
        <p:spPr/>
        <p:txBody>
          <a:bodyPr/>
          <a:lstStyle/>
          <a:p>
            <a:endParaRPr lang="en-Z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Test for CO2</a:t>
            </a:r>
            <a:endParaRPr lang="en-ZA" dirty="0"/>
          </a:p>
        </p:txBody>
      </p:sp>
      <p:sp>
        <p:nvSpPr>
          <p:cNvPr id="3" name="Content Placeholder 2"/>
          <p:cNvSpPr>
            <a:spLocks noGrp="1"/>
          </p:cNvSpPr>
          <p:nvPr>
            <p:ph idx="1"/>
          </p:nvPr>
        </p:nvSpPr>
        <p:spPr/>
        <p:txBody>
          <a:bodyPr/>
          <a:lstStyle/>
          <a:p>
            <a:r>
              <a:rPr lang="en-ZA" dirty="0" smtClean="0"/>
              <a:t>Clear lime water turns milky in the presence of CO2</a:t>
            </a: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 2.3.3 pg 188. </a:t>
            </a:r>
            <a:endParaRPr lang="en-ZA" dirty="0"/>
          </a:p>
        </p:txBody>
      </p:sp>
      <p:sp>
        <p:nvSpPr>
          <p:cNvPr id="3" name="Content Placeholder 2"/>
          <p:cNvSpPr>
            <a:spLocks noGrp="1"/>
          </p:cNvSpPr>
          <p:nvPr>
            <p:ph idx="1"/>
          </p:nvPr>
        </p:nvSpPr>
        <p:spPr/>
        <p:txBody>
          <a:bodyPr/>
          <a:lstStyle/>
          <a:p>
            <a:endParaRPr lang="en-Z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 2.3.9 pg 199</a:t>
            </a:r>
            <a:endParaRPr lang="en-ZA" dirty="0"/>
          </a:p>
        </p:txBody>
      </p:sp>
      <p:sp>
        <p:nvSpPr>
          <p:cNvPr id="3" name="Content Placeholder 2"/>
          <p:cNvSpPr>
            <a:spLocks noGrp="1"/>
          </p:cNvSpPr>
          <p:nvPr>
            <p:ph idx="1"/>
          </p:nvPr>
        </p:nvSpPr>
        <p:spPr/>
        <p:txBody>
          <a:bodyPr/>
          <a:lstStyle/>
          <a:p>
            <a:endParaRPr lang="en-Z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Aim</a:t>
            </a:r>
            <a:r>
              <a:rPr lang="en-ZA" dirty="0"/>
              <a:t>: To demonstrate that oxygen is used during respiration</a:t>
            </a:r>
            <a:br>
              <a:rPr lang="en-ZA" dirty="0"/>
            </a:br>
            <a:endParaRPr lang="en-ZA" dirty="0"/>
          </a:p>
        </p:txBody>
      </p:sp>
      <p:sp>
        <p:nvSpPr>
          <p:cNvPr id="3" name="Content Placeholder 2"/>
          <p:cNvSpPr>
            <a:spLocks noGrp="1"/>
          </p:cNvSpPr>
          <p:nvPr>
            <p:ph idx="1"/>
          </p:nvPr>
        </p:nvSpPr>
        <p:spPr/>
        <p:txBody>
          <a:bodyPr/>
          <a:lstStyle/>
          <a:p>
            <a:r>
              <a:rPr lang="en-ZA" b="1" dirty="0" smtClean="0"/>
              <a:t>Apparatus</a:t>
            </a:r>
            <a:r>
              <a:rPr lang="en-ZA" b="1" dirty="0"/>
              <a:t>: </a:t>
            </a:r>
            <a:endParaRPr lang="en-ZA" dirty="0"/>
          </a:p>
          <a:p>
            <a:pPr lvl="0"/>
            <a:r>
              <a:rPr lang="en-ZA" dirty="0"/>
              <a:t>Two vials</a:t>
            </a:r>
          </a:p>
          <a:p>
            <a:pPr lvl="0"/>
            <a:r>
              <a:rPr lang="en-ZA" dirty="0"/>
              <a:t>2  stoppers</a:t>
            </a:r>
          </a:p>
          <a:p>
            <a:pPr lvl="0"/>
            <a:r>
              <a:rPr lang="en-ZA" dirty="0"/>
              <a:t>2 gauze sacs with lining</a:t>
            </a:r>
          </a:p>
          <a:p>
            <a:pPr lvl="0"/>
            <a:r>
              <a:rPr lang="en-ZA" dirty="0"/>
              <a:t>Germinating seeds</a:t>
            </a:r>
          </a:p>
          <a:p>
            <a:pPr lvl="0"/>
            <a:r>
              <a:rPr lang="en-ZA" dirty="0"/>
              <a:t>Boiled seeds</a:t>
            </a:r>
          </a:p>
          <a:p>
            <a:pPr lvl="0"/>
            <a:r>
              <a:rPr lang="en-ZA" dirty="0"/>
              <a:t>Methylene  blue solution</a:t>
            </a:r>
          </a:p>
          <a:p>
            <a:pPr lvl="0"/>
            <a:r>
              <a:rPr lang="en-ZA" dirty="0"/>
              <a:t>Pipette</a:t>
            </a:r>
          </a:p>
          <a:p>
            <a:endParaRPr lang="en-ZA" dirty="0"/>
          </a:p>
        </p:txBody>
      </p:sp>
    </p:spTree>
    <p:extLst>
      <p:ext uri="{BB962C8B-B14F-4D97-AF65-F5344CB8AC3E}">
        <p14:creationId xmlns:p14="http://schemas.microsoft.com/office/powerpoint/2010/main" xmlns="" val="1449949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MAKING LINKS</a:t>
            </a:r>
            <a:endParaRPr lang="en-ZA" dirty="0"/>
          </a:p>
        </p:txBody>
      </p:sp>
      <p:sp>
        <p:nvSpPr>
          <p:cNvPr id="3" name="Content Placeholder 2"/>
          <p:cNvSpPr>
            <a:spLocks noGrp="1"/>
          </p:cNvSpPr>
          <p:nvPr>
            <p:ph idx="1"/>
          </p:nvPr>
        </p:nvSpPr>
        <p:spPr>
          <a:xfrm>
            <a:off x="500034" y="2769833"/>
            <a:ext cx="8143932" cy="3539527"/>
          </a:xfrm>
        </p:spPr>
        <p:txBody>
          <a:bodyPr>
            <a:normAutofit/>
          </a:bodyPr>
          <a:lstStyle/>
          <a:p>
            <a:r>
              <a:rPr lang="en-ZA" sz="2800" dirty="0" smtClean="0"/>
              <a:t>FORMULA OF PHOTOSYNTHESIS:</a:t>
            </a:r>
          </a:p>
          <a:p>
            <a:pPr>
              <a:buNone/>
            </a:pPr>
            <a:r>
              <a:rPr lang="en-ZA" sz="2800" dirty="0" smtClean="0"/>
              <a:t>Energy+CO</a:t>
            </a:r>
            <a:r>
              <a:rPr lang="en-ZA" dirty="0" smtClean="0"/>
              <a:t>2</a:t>
            </a:r>
            <a:r>
              <a:rPr lang="en-ZA" sz="2800" dirty="0" smtClean="0"/>
              <a:t>+H</a:t>
            </a:r>
            <a:r>
              <a:rPr lang="en-ZA" dirty="0" smtClean="0"/>
              <a:t>2</a:t>
            </a:r>
            <a:r>
              <a:rPr lang="en-ZA" sz="2800" dirty="0" smtClean="0"/>
              <a:t>O+Enzymes→ Glucose + O</a:t>
            </a:r>
            <a:r>
              <a:rPr lang="en-ZA" dirty="0" smtClean="0"/>
              <a:t>2</a:t>
            </a:r>
            <a:endParaRPr lang="en-ZA" dirty="0"/>
          </a:p>
          <a:p>
            <a:r>
              <a:rPr lang="en-ZA" sz="2800" dirty="0" smtClean="0"/>
              <a:t>FORMULA OF RESPIRATION</a:t>
            </a:r>
          </a:p>
          <a:p>
            <a:pPr>
              <a:buNone/>
            </a:pPr>
            <a:r>
              <a:rPr lang="en-ZA" sz="2800" dirty="0" smtClean="0"/>
              <a:t>Glucose+O</a:t>
            </a:r>
            <a:r>
              <a:rPr lang="en-ZA" dirty="0" smtClean="0"/>
              <a:t>2 </a:t>
            </a:r>
            <a:r>
              <a:rPr lang="en-ZA" sz="2800" dirty="0" smtClean="0"/>
              <a:t>+Enzymes→ Energy+CO</a:t>
            </a:r>
            <a:r>
              <a:rPr lang="en-ZA" dirty="0" smtClean="0"/>
              <a:t>2</a:t>
            </a:r>
            <a:r>
              <a:rPr lang="en-ZA" sz="2800" dirty="0" smtClean="0"/>
              <a:t>+H</a:t>
            </a:r>
            <a:r>
              <a:rPr lang="en-ZA" dirty="0" smtClean="0"/>
              <a:t>2</a:t>
            </a:r>
            <a:r>
              <a:rPr lang="en-ZA" sz="2800" dirty="0" smtClean="0"/>
              <a:t>O</a:t>
            </a:r>
            <a:endParaRPr lang="en-ZA" sz="2800" dirty="0"/>
          </a:p>
          <a:p>
            <a:r>
              <a:rPr lang="en-ZA" sz="2800" dirty="0" smtClean="0"/>
              <a:t>FORMULA OF COMBUSTION</a:t>
            </a:r>
          </a:p>
          <a:p>
            <a:pPr>
              <a:buNone/>
            </a:pPr>
            <a:r>
              <a:rPr lang="en-ZA" sz="2800" dirty="0" smtClean="0"/>
              <a:t>Fuel+O</a:t>
            </a:r>
            <a:r>
              <a:rPr lang="en-ZA" dirty="0" smtClean="0"/>
              <a:t>2</a:t>
            </a:r>
            <a:r>
              <a:rPr lang="en-ZA" sz="2800" dirty="0" smtClean="0"/>
              <a:t> →Energy+CO</a:t>
            </a:r>
            <a:r>
              <a:rPr lang="en-ZA" dirty="0" smtClean="0"/>
              <a:t>2</a:t>
            </a:r>
          </a:p>
        </p:txBody>
      </p:sp>
    </p:spTree>
    <p:extLst>
      <p:ext uri="{BB962C8B-B14F-4D97-AF65-F5344CB8AC3E}">
        <p14:creationId xmlns:p14="http://schemas.microsoft.com/office/powerpoint/2010/main" xmlns="" val="169586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971600" y="908720"/>
            <a:ext cx="6441374" cy="46691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49045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67544" y="332656"/>
            <a:ext cx="7920880" cy="6264695"/>
          </a:xfrm>
        </p:spPr>
        <p:txBody>
          <a:bodyPr>
            <a:normAutofit fontScale="92500" lnSpcReduction="10000"/>
          </a:bodyPr>
          <a:lstStyle/>
          <a:p>
            <a:r>
              <a:rPr lang="en-ZA" dirty="0"/>
              <a:t>1. Use pipette to place half of methylene blue solution into each of the large vials.</a:t>
            </a:r>
          </a:p>
          <a:p>
            <a:r>
              <a:rPr lang="en-ZA" dirty="0"/>
              <a:t>2. Place some germinating seeds in the damp gauze.</a:t>
            </a:r>
          </a:p>
          <a:p>
            <a:pPr lvl="0"/>
            <a:r>
              <a:rPr lang="en-ZA" dirty="0"/>
              <a:t>Pull the edges of the gauze to enclose seeds in a sac.</a:t>
            </a:r>
          </a:p>
          <a:p>
            <a:pPr lvl="0"/>
            <a:r>
              <a:rPr lang="en-ZA" dirty="0"/>
              <a:t>Tie the loose ends of the gauze leaving a long end free.</a:t>
            </a:r>
          </a:p>
          <a:p>
            <a:pPr lvl="0"/>
            <a:r>
              <a:rPr lang="en-ZA" dirty="0"/>
              <a:t>Suspend the sac with germinating seeds over the methylene blue solution in vial 1.</a:t>
            </a:r>
          </a:p>
          <a:p>
            <a:pPr lvl="0"/>
            <a:r>
              <a:rPr lang="en-ZA" dirty="0"/>
              <a:t>Leave the loose end out of the vial.</a:t>
            </a:r>
          </a:p>
          <a:p>
            <a:pPr lvl="0"/>
            <a:r>
              <a:rPr lang="en-ZA" dirty="0"/>
              <a:t>Place the lid on vial 1.</a:t>
            </a:r>
          </a:p>
          <a:p>
            <a:pPr lvl="0"/>
            <a:r>
              <a:rPr lang="en-ZA" dirty="0"/>
              <a:t>Trim off the excess gauze.</a:t>
            </a:r>
          </a:p>
          <a:p>
            <a:r>
              <a:rPr lang="en-ZA" dirty="0"/>
              <a:t>3. Place some of the dead seeds in vial 2 in the same way as was done in vial 1. </a:t>
            </a:r>
          </a:p>
          <a:p>
            <a:r>
              <a:rPr lang="en-ZA" dirty="0"/>
              <a:t>    [Precautions: the seeds were boiled for a few minutes in water to kill it and then </a:t>
            </a:r>
          </a:p>
          <a:p>
            <a:r>
              <a:rPr lang="en-ZA" dirty="0"/>
              <a:t>     soaked in formalin to prevent fermentation]</a:t>
            </a:r>
          </a:p>
          <a:p>
            <a:r>
              <a:rPr lang="en-ZA" dirty="0"/>
              <a:t>4. Place both sets of apparatus in a dark place to prevent photosynthesis.</a:t>
            </a:r>
          </a:p>
          <a:p>
            <a:r>
              <a:rPr lang="en-ZA" dirty="0"/>
              <a:t>5. Observe the changes in the contents of the vials at intervals of 10 minutes.</a:t>
            </a:r>
          </a:p>
          <a:p>
            <a:endParaRPr lang="en-ZA" dirty="0"/>
          </a:p>
        </p:txBody>
      </p:sp>
    </p:spTree>
    <p:extLst>
      <p:ext uri="{BB962C8B-B14F-4D97-AF65-F5344CB8AC3E}">
        <p14:creationId xmlns:p14="http://schemas.microsoft.com/office/powerpoint/2010/main" xmlns="" val="2896579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0" y="1"/>
            <a:ext cx="8229600" cy="6309360"/>
          </a:xfrm>
        </p:spPr>
        <p:txBody>
          <a:bodyPr/>
          <a:lstStyle/>
          <a:p>
            <a:r>
              <a:rPr lang="en-ZA" b="1" dirty="0"/>
              <a:t>NOTE:</a:t>
            </a:r>
            <a:endParaRPr lang="en-ZA" dirty="0"/>
          </a:p>
          <a:p>
            <a:pPr marL="45720" indent="0">
              <a:buNone/>
            </a:pPr>
            <a:r>
              <a:rPr lang="en-ZA" dirty="0"/>
              <a:t>-Methylene blue solution is an indicator:</a:t>
            </a:r>
          </a:p>
          <a:p>
            <a:pPr marL="45720" lvl="0" indent="0">
              <a:buNone/>
            </a:pPr>
            <a:r>
              <a:rPr lang="en-ZA" dirty="0"/>
              <a:t>When oxygen is present = blue</a:t>
            </a:r>
          </a:p>
          <a:p>
            <a:pPr marL="45720" lvl="0" indent="0">
              <a:buNone/>
            </a:pPr>
            <a:r>
              <a:rPr lang="en-ZA" dirty="0"/>
              <a:t>When oxygen is absent = colourless</a:t>
            </a:r>
          </a:p>
          <a:p>
            <a:r>
              <a:rPr lang="en-ZA" b="1" dirty="0"/>
              <a:t>Observations:</a:t>
            </a:r>
            <a:endParaRPr lang="en-ZA" dirty="0"/>
          </a:p>
          <a:p>
            <a:pPr marL="45720" indent="0">
              <a:buNone/>
            </a:pPr>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xmlns="" val="1231281235"/>
              </p:ext>
            </p:extLst>
          </p:nvPr>
        </p:nvGraphicFramePr>
        <p:xfrm>
          <a:off x="97433" y="2972431"/>
          <a:ext cx="8949135" cy="2996946"/>
        </p:xfrm>
        <a:graphic>
          <a:graphicData uri="http://schemas.openxmlformats.org/drawingml/2006/table">
            <a:tbl>
              <a:tblPr firstRow="1" firstCol="1" bandRow="1">
                <a:tableStyleId>{5C22544A-7EE6-4342-B048-85BDC9FD1C3A}</a:tableStyleId>
              </a:tblPr>
              <a:tblGrid>
                <a:gridCol w="1252879"/>
                <a:gridCol w="1789827"/>
                <a:gridCol w="2058301"/>
                <a:gridCol w="1963838"/>
                <a:gridCol w="1884290"/>
              </a:tblGrid>
              <a:tr h="1625462">
                <a:tc>
                  <a:txBody>
                    <a:bodyPr/>
                    <a:lstStyle/>
                    <a:p>
                      <a:pPr>
                        <a:lnSpc>
                          <a:spcPct val="115000"/>
                        </a:lnSpc>
                        <a:spcAft>
                          <a:spcPts val="0"/>
                        </a:spcAft>
                      </a:pPr>
                      <a:r>
                        <a:rPr lang="en-ZA" sz="1900" dirty="0">
                          <a:effectLst/>
                        </a:rPr>
                        <a:t>Vial</a:t>
                      </a:r>
                      <a:endParaRPr lang="en-ZA" sz="1700" dirty="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State of seeds: living/dead</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Colour of methylene blue solution at the beginning of the experiment</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Colour of methylene blue solution at the end of the experiment</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dirty="0">
                          <a:effectLst/>
                        </a:rPr>
                        <a:t>Oxygen:     present/absent</a:t>
                      </a:r>
                      <a:endParaRPr lang="en-ZA" sz="1700" dirty="0">
                        <a:effectLst/>
                        <a:latin typeface="Calibri"/>
                        <a:ea typeface="Calibri"/>
                        <a:cs typeface="Times New Roman"/>
                      </a:endParaRPr>
                    </a:p>
                  </a:txBody>
                  <a:tcPr marL="107390" marR="107390" marT="0" marB="0"/>
                </a:tc>
              </a:tr>
              <a:tr h="637478">
                <a:tc>
                  <a:txBody>
                    <a:bodyPr/>
                    <a:lstStyle/>
                    <a:p>
                      <a:pPr>
                        <a:lnSpc>
                          <a:spcPct val="115000"/>
                        </a:lnSpc>
                        <a:spcAft>
                          <a:spcPts val="0"/>
                        </a:spcAft>
                      </a:pPr>
                      <a:r>
                        <a:rPr lang="en-ZA" sz="1900">
                          <a:effectLst/>
                        </a:rPr>
                        <a:t>1</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 </a:t>
                      </a:r>
                      <a:endParaRPr lang="en-ZA" sz="1700">
                        <a:effectLst/>
                      </a:endParaRPr>
                    </a:p>
                    <a:p>
                      <a:pPr>
                        <a:lnSpc>
                          <a:spcPct val="115000"/>
                        </a:lnSpc>
                        <a:spcAft>
                          <a:spcPts val="0"/>
                        </a:spcAft>
                      </a:pPr>
                      <a:r>
                        <a:rPr lang="en-ZA" sz="1900">
                          <a:effectLst/>
                        </a:rPr>
                        <a:t> </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 </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 </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 </a:t>
                      </a:r>
                      <a:endParaRPr lang="en-ZA" sz="1700">
                        <a:effectLst/>
                        <a:latin typeface="Calibri"/>
                        <a:ea typeface="Calibri"/>
                        <a:cs typeface="Times New Roman"/>
                      </a:endParaRPr>
                    </a:p>
                  </a:txBody>
                  <a:tcPr marL="107390" marR="107390" marT="0" marB="0"/>
                </a:tc>
              </a:tr>
              <a:tr h="637478">
                <a:tc>
                  <a:txBody>
                    <a:bodyPr/>
                    <a:lstStyle/>
                    <a:p>
                      <a:pPr>
                        <a:lnSpc>
                          <a:spcPct val="115000"/>
                        </a:lnSpc>
                        <a:spcAft>
                          <a:spcPts val="0"/>
                        </a:spcAft>
                      </a:pPr>
                      <a:r>
                        <a:rPr lang="en-ZA" sz="1900">
                          <a:effectLst/>
                        </a:rPr>
                        <a:t>2</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 </a:t>
                      </a:r>
                      <a:endParaRPr lang="en-ZA" sz="1700">
                        <a:effectLst/>
                      </a:endParaRPr>
                    </a:p>
                    <a:p>
                      <a:pPr>
                        <a:lnSpc>
                          <a:spcPct val="115000"/>
                        </a:lnSpc>
                        <a:spcAft>
                          <a:spcPts val="0"/>
                        </a:spcAft>
                      </a:pPr>
                      <a:r>
                        <a:rPr lang="en-ZA" sz="1900">
                          <a:effectLst/>
                        </a:rPr>
                        <a:t> </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 </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a:effectLst/>
                        </a:rPr>
                        <a:t> </a:t>
                      </a:r>
                      <a:endParaRPr lang="en-ZA" sz="1700">
                        <a:effectLst/>
                        <a:latin typeface="Calibri"/>
                        <a:ea typeface="Calibri"/>
                        <a:cs typeface="Times New Roman"/>
                      </a:endParaRPr>
                    </a:p>
                  </a:txBody>
                  <a:tcPr marL="107390" marR="107390" marT="0" marB="0"/>
                </a:tc>
                <a:tc>
                  <a:txBody>
                    <a:bodyPr/>
                    <a:lstStyle/>
                    <a:p>
                      <a:pPr>
                        <a:lnSpc>
                          <a:spcPct val="115000"/>
                        </a:lnSpc>
                        <a:spcAft>
                          <a:spcPts val="0"/>
                        </a:spcAft>
                      </a:pPr>
                      <a:r>
                        <a:rPr lang="en-ZA" sz="1900" dirty="0">
                          <a:effectLst/>
                        </a:rPr>
                        <a:t> </a:t>
                      </a:r>
                      <a:endParaRPr lang="en-ZA" sz="1700" dirty="0">
                        <a:effectLst/>
                        <a:latin typeface="Calibri"/>
                        <a:ea typeface="Calibri"/>
                        <a:cs typeface="Times New Roman"/>
                      </a:endParaRPr>
                    </a:p>
                  </a:txBody>
                  <a:tcPr marL="107390" marR="107390" marT="0" marB="0"/>
                </a:tc>
              </a:tr>
            </a:tbl>
          </a:graphicData>
        </a:graphic>
      </p:graphicFrame>
      <p:pic>
        <p:nvPicPr>
          <p:cNvPr id="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210318" y="0"/>
            <a:ext cx="3933682" cy="28514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17298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596722408"/>
              </p:ext>
            </p:extLst>
          </p:nvPr>
        </p:nvGraphicFramePr>
        <p:xfrm>
          <a:off x="1187624" y="188640"/>
          <a:ext cx="5715000" cy="1892808"/>
        </p:xfrm>
        <a:graphic>
          <a:graphicData uri="http://schemas.openxmlformats.org/drawingml/2006/table">
            <a:tbl>
              <a:tblPr firstRow="1" firstCol="1" bandRow="1">
                <a:tableStyleId>{5C22544A-7EE6-4342-B048-85BDC9FD1C3A}</a:tableStyleId>
              </a:tblPr>
              <a:tblGrid>
                <a:gridCol w="800100"/>
                <a:gridCol w="1143000"/>
                <a:gridCol w="1314450"/>
                <a:gridCol w="1254125"/>
                <a:gridCol w="1203325"/>
              </a:tblGrid>
              <a:tr h="0">
                <a:tc>
                  <a:txBody>
                    <a:bodyPr/>
                    <a:lstStyle/>
                    <a:p>
                      <a:pPr>
                        <a:lnSpc>
                          <a:spcPct val="115000"/>
                        </a:lnSpc>
                        <a:spcAft>
                          <a:spcPts val="0"/>
                        </a:spcAft>
                      </a:pPr>
                      <a:r>
                        <a:rPr lang="en-ZA" sz="1200" dirty="0">
                          <a:effectLst/>
                        </a:rPr>
                        <a:t>Vial</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State of seeds: living/dead</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Colour of methylene blue solution at the beginning of the experiment</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Colour of methylene blue solution at the end of the experiment</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Oxygen:     present/absent</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1200">
                          <a:effectLst/>
                        </a:rPr>
                        <a:t>1</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Living</a:t>
                      </a:r>
                      <a:endParaRPr lang="en-ZA" sz="1100" dirty="0">
                        <a:effectLst/>
                      </a:endParaRPr>
                    </a:p>
                    <a:p>
                      <a:pPr>
                        <a:lnSpc>
                          <a:spcPct val="115000"/>
                        </a:lnSpc>
                        <a:spcAft>
                          <a:spcPts val="0"/>
                        </a:spcAft>
                      </a:pPr>
                      <a:r>
                        <a:rPr lang="en-ZA" sz="1200" dirty="0">
                          <a:effectLst/>
                        </a:rPr>
                        <a:t>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Blue</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Colourless</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Absent</a:t>
                      </a:r>
                      <a:endParaRPr lang="en-ZA"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n-ZA" sz="1200">
                          <a:effectLst/>
                        </a:rPr>
                        <a:t>2</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Dead</a:t>
                      </a:r>
                      <a:endParaRPr lang="en-ZA" sz="1100">
                        <a:effectLst/>
                      </a:endParaRPr>
                    </a:p>
                    <a:p>
                      <a:pPr>
                        <a:lnSpc>
                          <a:spcPct val="115000"/>
                        </a:lnSpc>
                        <a:spcAft>
                          <a:spcPts val="0"/>
                        </a:spcAft>
                      </a:pPr>
                      <a:r>
                        <a:rPr lang="en-ZA" sz="1200">
                          <a:effectLst/>
                        </a:rPr>
                        <a:t> </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Blue</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Blue</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Present</a:t>
                      </a:r>
                      <a:endParaRPr lang="en-ZA"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0" y="878965"/>
            <a:ext cx="8388424" cy="57554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sz="1200"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sz="1200"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0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Observations:Discussion</a:t>
            </a:r>
            <a:r>
              <a:rPr kumimoji="0" lang="en-ZA"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Z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 vial 1, the </a:t>
            </a:r>
            <a:r>
              <a:rPr kumimoji="0" lang="en-ZA"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methylene</a:t>
            </a: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blue solution becomes colourless.</a:t>
            </a:r>
            <a:endParaRPr kumimoji="0" lang="en-Z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 vial 2, the </a:t>
            </a:r>
            <a:r>
              <a:rPr kumimoji="0" lang="en-ZA"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methylene</a:t>
            </a: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blue solution remained the same (blue).</a:t>
            </a:r>
            <a:endParaRPr kumimoji="0" lang="en-Z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Conclusion:</a:t>
            </a:r>
            <a:endParaRPr kumimoji="0" lang="en-Z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Since methylene blue solution becomes colourless only in the absence of oxygen, oxygen must have been absorbed /removed from vial 1.</a:t>
            </a:r>
            <a:endParaRPr kumimoji="0" lang="en-Z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Since the only difference between vial 1 and 2 is that in vial 1 we have germinating seeds while in vial 2 we have dead seeds, the germinating seeds must have absorbed the oxygen.</a:t>
            </a:r>
            <a:endParaRPr kumimoji="0" lang="en-Z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Germinating seeds undergo rapid cellular respiration in order to produce large amounts of energy which is necessary to initiate and maintain growth.</a:t>
            </a:r>
            <a:endParaRPr kumimoji="0" lang="en-Z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We conclude, therefore, that it is the process of cellular respiration which has absorbed the oxygen i.e. oxygen is necessary for cellular respiration.</a:t>
            </a:r>
            <a:endParaRPr kumimoji="0" lang="en-ZA"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20264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Aim</a:t>
            </a:r>
            <a:r>
              <a:rPr lang="en-ZA" dirty="0"/>
              <a:t>: To demonstrate that oxygen is used during respiration</a:t>
            </a:r>
            <a:br>
              <a:rPr lang="en-ZA" dirty="0"/>
            </a:br>
            <a:endParaRPr lang="en-ZA" dirty="0"/>
          </a:p>
        </p:txBody>
      </p:sp>
      <p:sp>
        <p:nvSpPr>
          <p:cNvPr id="3" name="Content Placeholder 2"/>
          <p:cNvSpPr>
            <a:spLocks noGrp="1"/>
          </p:cNvSpPr>
          <p:nvPr>
            <p:ph idx="1"/>
          </p:nvPr>
        </p:nvSpPr>
        <p:spPr/>
        <p:txBody>
          <a:bodyPr/>
          <a:lstStyle/>
          <a:p>
            <a:r>
              <a:rPr lang="en-ZA" b="1" dirty="0"/>
              <a:t>Apparatus: </a:t>
            </a:r>
            <a:r>
              <a:rPr lang="en-ZA" dirty="0"/>
              <a:t>2 x test tubes, soda lime, perforated partition to fit in test tubes, one-hole stoppers, right angle glass tubes, beakers, coloured water, and matches.</a:t>
            </a:r>
            <a:r>
              <a:rPr lang="en-ZA" b="1" dirty="0"/>
              <a:t> </a:t>
            </a:r>
            <a:endParaRPr lang="en-ZA" dirty="0"/>
          </a:p>
          <a:p>
            <a:endParaRPr lang="en-ZA" dirty="0"/>
          </a:p>
        </p:txBody>
      </p:sp>
    </p:spTree>
    <p:extLst>
      <p:ext uri="{BB962C8B-B14F-4D97-AF65-F5344CB8AC3E}">
        <p14:creationId xmlns="" xmlns:p14="http://schemas.microsoft.com/office/powerpoint/2010/main" val="150706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323528" y="332657"/>
            <a:ext cx="7906072" cy="5976704"/>
          </a:xfrm>
        </p:spPr>
        <p:txBody>
          <a:bodyPr>
            <a:normAutofit/>
          </a:bodyPr>
          <a:lstStyle/>
          <a:p>
            <a:r>
              <a:rPr lang="en-ZA" b="1" dirty="0"/>
              <a:t>Method:</a:t>
            </a:r>
            <a:endParaRPr lang="en-ZA" sz="1800" dirty="0"/>
          </a:p>
          <a:p>
            <a:pPr lvl="0"/>
            <a:r>
              <a:rPr lang="en-ZA" i="1" dirty="0"/>
              <a:t>Experimental Procedure</a:t>
            </a:r>
            <a:r>
              <a:rPr lang="en-ZA" dirty="0"/>
              <a:t>:</a:t>
            </a:r>
            <a:endParaRPr lang="en-ZA" sz="1800" dirty="0"/>
          </a:p>
          <a:p>
            <a:pPr lvl="1"/>
            <a:r>
              <a:rPr lang="en-ZA" dirty="0"/>
              <a:t>Test tube with soda lime - soda lime will remove CO</a:t>
            </a:r>
            <a:r>
              <a:rPr lang="en-ZA" baseline="-25000" dirty="0"/>
              <a:t>2</a:t>
            </a:r>
            <a:r>
              <a:rPr lang="en-ZA" dirty="0"/>
              <a:t> from the air.</a:t>
            </a:r>
            <a:endParaRPr lang="en-ZA" sz="1600" dirty="0"/>
          </a:p>
          <a:p>
            <a:pPr lvl="1"/>
            <a:r>
              <a:rPr lang="en-ZA" dirty="0"/>
              <a:t>Place a small animal, e.g., a beetle, in the test tube with a perforated partition between it and the soda lime.</a:t>
            </a:r>
            <a:endParaRPr lang="en-ZA" sz="1600" dirty="0"/>
          </a:p>
          <a:p>
            <a:pPr lvl="1"/>
            <a:r>
              <a:rPr lang="en-ZA" dirty="0"/>
              <a:t>Seal the test tube with a one-hole stopper with a right angle glass tube leading into a beaker of coloured water.</a:t>
            </a:r>
            <a:endParaRPr lang="en-ZA" sz="1600" dirty="0"/>
          </a:p>
          <a:p>
            <a:pPr lvl="1"/>
            <a:r>
              <a:rPr lang="en-ZA" dirty="0"/>
              <a:t>Keep the temperature constant at room temperature, 20°C - thermostatically regulated heating system. </a:t>
            </a:r>
            <a:endParaRPr lang="en-ZA" sz="1600" dirty="0"/>
          </a:p>
          <a:p>
            <a:r>
              <a:rPr lang="en-ZA" b="1" dirty="0"/>
              <a:t>Why the temperature is kept constant?</a:t>
            </a:r>
            <a:r>
              <a:rPr lang="en-ZA" dirty="0"/>
              <a:t/>
            </a:r>
            <a:br>
              <a:rPr lang="en-ZA" dirty="0"/>
            </a:br>
            <a:r>
              <a:rPr lang="en-ZA" dirty="0"/>
              <a:t>Gases expand when heated and contract when cooled. Volume changes due to temperature changes would upset the true results of the experiment. Any volume change must only be due to the animal.</a:t>
            </a:r>
            <a:endParaRPr lang="en-ZA" sz="1800" dirty="0"/>
          </a:p>
          <a:p>
            <a:pPr marL="45720" indent="0">
              <a:buNone/>
            </a:pPr>
            <a:endParaRPr lang="en-ZA" dirty="0"/>
          </a:p>
        </p:txBody>
      </p:sp>
    </p:spTree>
    <p:extLst>
      <p:ext uri="{BB962C8B-B14F-4D97-AF65-F5344CB8AC3E}">
        <p14:creationId xmlns="" xmlns:p14="http://schemas.microsoft.com/office/powerpoint/2010/main" val="3085589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179512" y="188640"/>
            <a:ext cx="8208912" cy="6264695"/>
          </a:xfrm>
        </p:spPr>
        <p:txBody>
          <a:bodyPr/>
          <a:lstStyle/>
          <a:p>
            <a:pPr lvl="0"/>
            <a:r>
              <a:rPr lang="en-ZA" i="1" dirty="0"/>
              <a:t>Precaution</a:t>
            </a:r>
            <a:r>
              <a:rPr lang="en-ZA" dirty="0"/>
              <a:t>: use a sterilising solution to kill any micro-organisms on the inside of the glassware - so that the animal is the only live organism and it alone is responsible for the consumption of O</a:t>
            </a:r>
            <a:r>
              <a:rPr lang="en-ZA" baseline="-25000" dirty="0"/>
              <a:t>2</a:t>
            </a:r>
            <a:r>
              <a:rPr lang="en-ZA" dirty="0"/>
              <a:t>.</a:t>
            </a:r>
          </a:p>
          <a:p>
            <a:pPr lvl="0"/>
            <a:r>
              <a:rPr lang="en-ZA" i="1" dirty="0"/>
              <a:t>Control Procedure</a:t>
            </a:r>
            <a:r>
              <a:rPr lang="en-ZA" dirty="0"/>
              <a:t>:</a:t>
            </a:r>
            <a:br>
              <a:rPr lang="en-ZA" dirty="0"/>
            </a:br>
            <a:r>
              <a:rPr lang="en-ZA" dirty="0"/>
              <a:t> Same set-up but there is no animal in the test tube.</a:t>
            </a:r>
          </a:p>
          <a:p>
            <a:pPr lvl="0"/>
            <a:r>
              <a:rPr lang="en-ZA" dirty="0"/>
              <a:t>When the experiment is completed, test the air in each test tube with a burning match.  Observe.</a:t>
            </a:r>
          </a:p>
          <a:p>
            <a:endParaRPr lang="en-ZA" dirty="0"/>
          </a:p>
        </p:txBody>
      </p:sp>
    </p:spTree>
    <p:extLst>
      <p:ext uri="{BB962C8B-B14F-4D97-AF65-F5344CB8AC3E}">
        <p14:creationId xmlns="" xmlns:p14="http://schemas.microsoft.com/office/powerpoint/2010/main" val="1908244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3074" name="Picture 2"/>
          <p:cNvPicPr>
            <a:picLocks noGrp="1" noChangeAspect="1" noChangeArrowheads="1"/>
          </p:cNvPicPr>
          <p:nvPr>
            <p:ph idx="1"/>
          </p:nvPr>
        </p:nvPicPr>
        <p:blipFill rotWithShape="1">
          <a:blip r:embed="rId3">
            <a:extLst>
              <a:ext uri="{28A0092B-C50C-407E-A947-70E740481C1C}">
                <a14:useLocalDpi xmlns="" xmlns:a14="http://schemas.microsoft.com/office/drawing/2010/main" val="0"/>
              </a:ext>
            </a:extLst>
          </a:blip>
          <a:srcRect l="19007" t="27379" r="16815" b="21047"/>
          <a:stretch/>
        </p:blipFill>
        <p:spPr bwMode="auto">
          <a:xfrm>
            <a:off x="323528" y="946131"/>
            <a:ext cx="8540136" cy="51471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986558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08721"/>
            <a:ext cx="7618040" cy="5400640"/>
          </a:xfrm>
        </p:spPr>
        <p:txBody>
          <a:bodyPr>
            <a:normAutofit fontScale="85000" lnSpcReduction="20000"/>
          </a:bodyPr>
          <a:lstStyle/>
          <a:p>
            <a:r>
              <a:rPr lang="en-ZA" b="1" dirty="0"/>
              <a:t>Observations:</a:t>
            </a:r>
            <a:endParaRPr lang="en-ZA" dirty="0"/>
          </a:p>
          <a:p>
            <a:r>
              <a:rPr lang="en-ZA" dirty="0"/>
              <a:t>___________________________________________________________________</a:t>
            </a:r>
          </a:p>
          <a:p>
            <a:r>
              <a:rPr lang="en-ZA" dirty="0"/>
              <a:t>___________________________________________________________________</a:t>
            </a:r>
          </a:p>
          <a:p>
            <a:r>
              <a:rPr lang="en-ZA" dirty="0"/>
              <a:t>___________________________________________________________________</a:t>
            </a:r>
          </a:p>
          <a:p>
            <a:r>
              <a:rPr lang="en-ZA" b="1" dirty="0"/>
              <a:t>Discussion:</a:t>
            </a:r>
            <a:endParaRPr lang="en-ZA" dirty="0"/>
          </a:p>
          <a:p>
            <a:r>
              <a:rPr lang="en-ZA" dirty="0"/>
              <a:t>___________________________________________________________________</a:t>
            </a:r>
          </a:p>
          <a:p>
            <a:r>
              <a:rPr lang="en-ZA" dirty="0"/>
              <a:t>___________________________________________________________________</a:t>
            </a:r>
          </a:p>
          <a:p>
            <a:r>
              <a:rPr lang="en-ZA" b="1" dirty="0"/>
              <a:t>Conclusion:</a:t>
            </a:r>
            <a:endParaRPr lang="en-ZA" dirty="0"/>
          </a:p>
          <a:p>
            <a:r>
              <a:rPr lang="en-ZA" dirty="0"/>
              <a:t>___________________________________________________________________</a:t>
            </a:r>
          </a:p>
          <a:p>
            <a:r>
              <a:rPr lang="en-ZA" dirty="0"/>
              <a:t>___________________________________________________________________</a:t>
            </a:r>
          </a:p>
          <a:p>
            <a:r>
              <a:rPr lang="en-ZA" dirty="0"/>
              <a:t>___________________________________________________________________</a:t>
            </a:r>
          </a:p>
          <a:p>
            <a:r>
              <a:rPr lang="en-ZA" dirty="0"/>
              <a:t>___________________________________________________________________</a:t>
            </a:r>
          </a:p>
          <a:p>
            <a:endParaRPr lang="en-ZA" dirty="0"/>
          </a:p>
        </p:txBody>
      </p:sp>
    </p:spTree>
    <p:extLst>
      <p:ext uri="{BB962C8B-B14F-4D97-AF65-F5344CB8AC3E}">
        <p14:creationId xmlns="" xmlns:p14="http://schemas.microsoft.com/office/powerpoint/2010/main" val="359230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p:spPr>
        <p:txBody>
          <a:bodyPr/>
          <a:lstStyle/>
          <a:p>
            <a:pPr marL="45720" indent="0">
              <a:buNone/>
            </a:pPr>
            <a:r>
              <a:rPr lang="en-ZA" b="1" dirty="0"/>
              <a:t>Observations:</a:t>
            </a:r>
            <a:endParaRPr lang="en-ZA" dirty="0"/>
          </a:p>
          <a:p>
            <a:pPr marL="45720" indent="0">
              <a:buNone/>
            </a:pPr>
            <a:r>
              <a:rPr lang="en-ZA" i="1" dirty="0"/>
              <a:t>Control</a:t>
            </a:r>
            <a:r>
              <a:rPr lang="en-ZA" dirty="0"/>
              <a:t>: no change in the level of water in the glass tube - same level as the water in the beaker.</a:t>
            </a:r>
            <a:br>
              <a:rPr lang="en-ZA" dirty="0"/>
            </a:br>
            <a:r>
              <a:rPr lang="en-ZA" i="1" dirty="0"/>
              <a:t>Experiment</a:t>
            </a:r>
            <a:r>
              <a:rPr lang="en-ZA" dirty="0"/>
              <a:t>: water has risen up the tube towards the test tube containing the animal.  The air remaining in the test tube does not allow the match to burn in it.</a:t>
            </a:r>
          </a:p>
          <a:p>
            <a:pPr marL="45720" indent="0">
              <a:buNone/>
            </a:pPr>
            <a:r>
              <a:rPr lang="en-ZA" b="1" dirty="0"/>
              <a:t>Discussion:</a:t>
            </a:r>
            <a:r>
              <a:rPr lang="en-ZA" dirty="0"/>
              <a:t> </a:t>
            </a:r>
          </a:p>
          <a:p>
            <a:pPr marL="45720" indent="0">
              <a:buNone/>
            </a:pPr>
            <a:r>
              <a:rPr lang="en-ZA" dirty="0"/>
              <a:t>CO</a:t>
            </a:r>
            <a:r>
              <a:rPr lang="en-ZA" baseline="-25000" dirty="0"/>
              <a:t>2</a:t>
            </a:r>
            <a:r>
              <a:rPr lang="en-ZA" dirty="0"/>
              <a:t> is produced and excreted into the air as fast as O</a:t>
            </a:r>
            <a:r>
              <a:rPr lang="en-ZA" baseline="-25000" dirty="0"/>
              <a:t>2</a:t>
            </a:r>
            <a:r>
              <a:rPr lang="en-ZA" dirty="0"/>
              <a:t> is used up and extracted from the air.  The soda lime absorbs the CO</a:t>
            </a:r>
            <a:r>
              <a:rPr lang="en-ZA" baseline="-25000" dirty="0"/>
              <a:t>2</a:t>
            </a:r>
            <a:r>
              <a:rPr lang="en-ZA" dirty="0"/>
              <a:t> from the air. The mass of the air reduces because it is losing O</a:t>
            </a:r>
            <a:r>
              <a:rPr lang="en-ZA" baseline="-25000" dirty="0"/>
              <a:t>2</a:t>
            </a:r>
            <a:r>
              <a:rPr lang="en-ZA" dirty="0"/>
              <a:t> to the animal.  This reduces the air pressure in the test tube.  There is now a pressure difference - higher air pressure outside.</a:t>
            </a:r>
            <a:br>
              <a:rPr lang="en-ZA" dirty="0"/>
            </a:br>
            <a:r>
              <a:rPr lang="en-ZA" dirty="0"/>
              <a:t>The liquid in the beaker is pushed up the tube towards the animal. This keeps the air pressure in the test tube constant at atmospheric pressure.  The air remaining in the test tube does not allow the match to burn in it. Therefore the air has lost </a:t>
            </a:r>
            <a:r>
              <a:rPr lang="en-ZA" dirty="0" smtClean="0"/>
              <a:t>oxygen.</a:t>
            </a:r>
          </a:p>
          <a:p>
            <a:pPr marL="45720" indent="0">
              <a:buNone/>
            </a:pPr>
            <a:r>
              <a:rPr lang="en-ZA" b="1" dirty="0" smtClean="0"/>
              <a:t>Conclusion</a:t>
            </a:r>
            <a:r>
              <a:rPr lang="en-ZA" b="1" dirty="0"/>
              <a:t>:</a:t>
            </a:r>
            <a:endParaRPr lang="en-ZA" dirty="0"/>
          </a:p>
          <a:p>
            <a:pPr marL="45720" indent="0">
              <a:buNone/>
            </a:pPr>
            <a:r>
              <a:rPr lang="en-ZA" dirty="0"/>
              <a:t>Oxygen was only removed from the air when the live animal was present.</a:t>
            </a:r>
            <a:br>
              <a:rPr lang="en-ZA" dirty="0"/>
            </a:br>
            <a:r>
              <a:rPr lang="en-ZA" dirty="0"/>
              <a:t>The animal is responsible for the loss of oxygen from the air - therefore the animal respired aerobically. </a:t>
            </a:r>
          </a:p>
          <a:p>
            <a:endParaRPr lang="en-ZA" dirty="0"/>
          </a:p>
        </p:txBody>
      </p:sp>
    </p:spTree>
    <p:extLst>
      <p:ext uri="{BB962C8B-B14F-4D97-AF65-F5344CB8AC3E}">
        <p14:creationId xmlns="" xmlns:p14="http://schemas.microsoft.com/office/powerpoint/2010/main" val="1316607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USES OF ENERGY</a:t>
            </a:r>
            <a:endParaRPr lang="en-ZA" dirty="0"/>
          </a:p>
        </p:txBody>
      </p:sp>
      <p:sp>
        <p:nvSpPr>
          <p:cNvPr id="3" name="Content Placeholder 2"/>
          <p:cNvSpPr>
            <a:spLocks noGrp="1"/>
          </p:cNvSpPr>
          <p:nvPr>
            <p:ph idx="1"/>
          </p:nvPr>
        </p:nvSpPr>
        <p:spPr/>
        <p:txBody>
          <a:bodyPr>
            <a:normAutofit/>
          </a:bodyPr>
          <a:lstStyle/>
          <a:p>
            <a:r>
              <a:rPr lang="en-ZA" sz="2400" dirty="0" smtClean="0"/>
              <a:t>Growth</a:t>
            </a:r>
          </a:p>
          <a:p>
            <a:r>
              <a:rPr lang="en-ZA" sz="2400" dirty="0" smtClean="0"/>
              <a:t>Movement</a:t>
            </a:r>
          </a:p>
          <a:p>
            <a:r>
              <a:rPr lang="en-ZA" sz="2400" dirty="0" smtClean="0"/>
              <a:t>Cell division</a:t>
            </a:r>
          </a:p>
          <a:p>
            <a:r>
              <a:rPr lang="en-ZA" sz="2400" dirty="0" smtClean="0"/>
              <a:t>Maintaining body temperature</a:t>
            </a:r>
          </a:p>
          <a:p>
            <a:r>
              <a:rPr lang="en-ZA" sz="2400" dirty="0" smtClean="0"/>
              <a:t>Active transport </a:t>
            </a:r>
            <a:endParaRPr lang="en-ZA" sz="2400" dirty="0"/>
          </a:p>
        </p:txBody>
      </p:sp>
    </p:spTree>
    <p:extLst>
      <p:ext uri="{BB962C8B-B14F-4D97-AF65-F5344CB8AC3E}">
        <p14:creationId xmlns:p14="http://schemas.microsoft.com/office/powerpoint/2010/main" xmlns="" val="110812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p:spPr>
        <p:txBody>
          <a:bodyPr>
            <a:normAutofit fontScale="85000" lnSpcReduction="10000"/>
          </a:bodyPr>
          <a:lstStyle/>
          <a:p>
            <a:r>
              <a:rPr lang="en-US" b="1" dirty="0"/>
              <a:t>WORKSHEET 4</a:t>
            </a:r>
            <a:endParaRPr lang="en-ZA" dirty="0"/>
          </a:p>
          <a:p>
            <a:r>
              <a:rPr lang="en-US" sz="2600" b="1" dirty="0"/>
              <a:t>Aim:  </a:t>
            </a:r>
            <a:r>
              <a:rPr lang="en-US" sz="2600" dirty="0"/>
              <a:t>To determine if carbon dioxide is given off during respiration</a:t>
            </a:r>
            <a:endParaRPr lang="en-ZA" sz="2600" dirty="0"/>
          </a:p>
          <a:p>
            <a:r>
              <a:rPr lang="en-US" b="1" dirty="0"/>
              <a:t>Apparatus:</a:t>
            </a:r>
            <a:r>
              <a:rPr lang="en-US" dirty="0"/>
              <a:t> </a:t>
            </a:r>
            <a:endParaRPr lang="en-ZA" dirty="0"/>
          </a:p>
          <a:p>
            <a:pPr lvl="0"/>
            <a:r>
              <a:rPr lang="en-US" dirty="0"/>
              <a:t>Two test tubes</a:t>
            </a:r>
            <a:endParaRPr lang="en-ZA" dirty="0"/>
          </a:p>
          <a:p>
            <a:pPr lvl="0"/>
            <a:r>
              <a:rPr lang="en-US" dirty="0"/>
              <a:t>20 bean seeds</a:t>
            </a:r>
            <a:endParaRPr lang="en-ZA" dirty="0"/>
          </a:p>
          <a:p>
            <a:pPr lvl="0"/>
            <a:r>
              <a:rPr lang="en-US" dirty="0"/>
              <a:t>Lime water or </a:t>
            </a:r>
            <a:r>
              <a:rPr lang="en-US" dirty="0" err="1"/>
              <a:t>bromothymol</a:t>
            </a:r>
            <a:r>
              <a:rPr lang="en-US" dirty="0"/>
              <a:t> blue solution</a:t>
            </a:r>
            <a:endParaRPr lang="en-ZA" dirty="0"/>
          </a:p>
          <a:p>
            <a:pPr lvl="0"/>
            <a:r>
              <a:rPr lang="en-US" dirty="0"/>
              <a:t>Petroleum jelly</a:t>
            </a:r>
            <a:endParaRPr lang="en-ZA" dirty="0"/>
          </a:p>
          <a:p>
            <a:pPr lvl="0"/>
            <a:r>
              <a:rPr lang="en-US" dirty="0"/>
              <a:t>Two rubber stoppers</a:t>
            </a:r>
            <a:endParaRPr lang="en-ZA" dirty="0"/>
          </a:p>
          <a:p>
            <a:pPr lvl="0"/>
            <a:r>
              <a:rPr lang="en-US" dirty="0"/>
              <a:t>Foam rubber</a:t>
            </a:r>
            <a:endParaRPr lang="en-ZA" dirty="0"/>
          </a:p>
          <a:p>
            <a:pPr lvl="0"/>
            <a:r>
              <a:rPr lang="en-US" dirty="0"/>
              <a:t>Bleach or formalin</a:t>
            </a:r>
            <a:endParaRPr lang="en-ZA" dirty="0"/>
          </a:p>
          <a:p>
            <a:r>
              <a:rPr lang="en-US" b="1" dirty="0"/>
              <a:t>Method:</a:t>
            </a:r>
            <a:endParaRPr lang="en-ZA" dirty="0"/>
          </a:p>
          <a:p>
            <a:pPr lvl="0"/>
            <a:r>
              <a:rPr lang="en-US" dirty="0"/>
              <a:t>Soak 10 beans in water for 24 hours so that they absorb water and germinate. </a:t>
            </a:r>
            <a:endParaRPr lang="en-ZA" dirty="0"/>
          </a:p>
          <a:p>
            <a:pPr lvl="0"/>
            <a:r>
              <a:rPr lang="en-US" dirty="0"/>
              <a:t>Boil 10 bean seeds to kill them.  Let them cool down.  Rinse well in bleach.  </a:t>
            </a:r>
            <a:endParaRPr lang="en-ZA" dirty="0"/>
          </a:p>
          <a:p>
            <a:pPr lvl="0"/>
            <a:r>
              <a:rPr lang="en-US" dirty="0"/>
              <a:t>Pour 5 ml of lime water/ </a:t>
            </a:r>
            <a:r>
              <a:rPr lang="en-US" dirty="0" err="1"/>
              <a:t>bromothymol</a:t>
            </a:r>
            <a:r>
              <a:rPr lang="en-US" dirty="0"/>
              <a:t> blue solution into each test tube.  Both these indicators change </a:t>
            </a:r>
            <a:r>
              <a:rPr lang="en-US" dirty="0" err="1"/>
              <a:t>colour</a:t>
            </a:r>
            <a:r>
              <a:rPr lang="en-US" dirty="0"/>
              <a:t> in the presence of carbon dioxide.</a:t>
            </a:r>
            <a:endParaRPr lang="en-ZA" dirty="0"/>
          </a:p>
          <a:p>
            <a:pPr lvl="0"/>
            <a:r>
              <a:rPr lang="en-US" dirty="0"/>
              <a:t>Place a piece of foam rubber into each test tube so that it is just above the indicator solution, but not touching it.</a:t>
            </a:r>
            <a:endParaRPr lang="en-ZA" dirty="0"/>
          </a:p>
          <a:p>
            <a:pPr lvl="0"/>
            <a:r>
              <a:rPr lang="en-US" dirty="0"/>
              <a:t>Place the live seeds in one test tube so that they rest on the foam rubber.  Seal the test tube with a rubber stopper covered in petroleum jelly.</a:t>
            </a:r>
            <a:endParaRPr lang="en-ZA" dirty="0"/>
          </a:p>
          <a:p>
            <a:pPr lvl="0"/>
            <a:r>
              <a:rPr lang="en-US" dirty="0"/>
              <a:t>Place the dead seeds in one test tube so that they rest on the foam rubber.  Seal the test tube with a rubber stopper covered in petroleum jelly.  This is the control test tube.</a:t>
            </a:r>
            <a:endParaRPr lang="en-ZA" dirty="0"/>
          </a:p>
          <a:p>
            <a:pPr lvl="0"/>
            <a:r>
              <a:rPr lang="en-US" dirty="0"/>
              <a:t>Leave the test tubes overnight.</a:t>
            </a:r>
            <a:endParaRPr lang="en-ZA" dirty="0"/>
          </a:p>
          <a:p>
            <a:pPr lvl="0"/>
            <a:r>
              <a:rPr lang="en-US" dirty="0"/>
              <a:t>Observe changes in the indicator solution the next day.</a:t>
            </a:r>
            <a:endParaRPr lang="en-ZA" dirty="0"/>
          </a:p>
          <a:p>
            <a:pPr marL="45720" indent="0">
              <a:buNone/>
            </a:pPr>
            <a:endParaRPr lang="en-ZA" dirty="0"/>
          </a:p>
        </p:txBody>
      </p:sp>
    </p:spTree>
    <p:extLst>
      <p:ext uri="{BB962C8B-B14F-4D97-AF65-F5344CB8AC3E}">
        <p14:creationId xmlns="" xmlns:p14="http://schemas.microsoft.com/office/powerpoint/2010/main" val="2765573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ZA" dirty="0"/>
          </a:p>
        </p:txBody>
      </p:sp>
      <p:pic>
        <p:nvPicPr>
          <p:cNvPr id="2051" name="Picture 3"/>
          <p:cNvPicPr>
            <a:picLocks noChangeAspect="1" noChangeArrowheads="1"/>
          </p:cNvPicPr>
          <p:nvPr/>
        </p:nvPicPr>
        <p:blipFill rotWithShape="1">
          <a:blip r:embed="rId3">
            <a:extLst>
              <a:ext uri="{28A0092B-C50C-407E-A947-70E740481C1C}">
                <a14:useLocalDpi xmlns="" xmlns:a14="http://schemas.microsoft.com/office/drawing/2010/main" val="0"/>
              </a:ext>
            </a:extLst>
          </a:blip>
          <a:srcRect l="24229" t="29712" r="37227" b="15526"/>
          <a:stretch/>
        </p:blipFill>
        <p:spPr bwMode="auto">
          <a:xfrm>
            <a:off x="1475656" y="1196752"/>
            <a:ext cx="4992915" cy="40059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04603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268109983"/>
              </p:ext>
            </p:extLst>
          </p:nvPr>
        </p:nvGraphicFramePr>
        <p:xfrm>
          <a:off x="323528" y="476672"/>
          <a:ext cx="6080760" cy="1472184"/>
        </p:xfrm>
        <a:graphic>
          <a:graphicData uri="http://schemas.openxmlformats.org/drawingml/2006/table">
            <a:tbl>
              <a:tblPr firstRow="1" firstCol="1" bandRow="1">
                <a:tableStyleId>{5C22544A-7EE6-4342-B048-85BDC9FD1C3A}</a:tableStyleId>
              </a:tblPr>
              <a:tblGrid>
                <a:gridCol w="3040380"/>
                <a:gridCol w="3040380"/>
              </a:tblGrid>
              <a:tr h="0">
                <a:tc>
                  <a:txBody>
                    <a:bodyPr/>
                    <a:lstStyle/>
                    <a:p>
                      <a:pPr marL="457200" algn="ctr">
                        <a:lnSpc>
                          <a:spcPct val="115000"/>
                        </a:lnSpc>
                        <a:spcAft>
                          <a:spcPts val="0"/>
                        </a:spcAft>
                      </a:pPr>
                      <a:r>
                        <a:rPr lang="en-US" sz="1200" dirty="0" err="1">
                          <a:effectLst/>
                        </a:rPr>
                        <a:t>Colour</a:t>
                      </a:r>
                      <a:r>
                        <a:rPr lang="en-US" sz="1200" dirty="0">
                          <a:effectLst/>
                        </a:rPr>
                        <a:t> of the indicator solution at the start of the experiment</a:t>
                      </a:r>
                      <a:endParaRPr lang="en-ZA" sz="1100" dirty="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US" sz="1200">
                          <a:effectLst/>
                        </a:rPr>
                        <a:t>Colour of the indicator solution at the end of the experiment</a:t>
                      </a:r>
                      <a:endParaRPr lang="en-ZA" sz="11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en-US" sz="1200" dirty="0">
                          <a:effectLst/>
                        </a:rPr>
                        <a:t> </a:t>
                      </a:r>
                      <a:endParaRPr lang="en-ZA" sz="1100" dirty="0">
                        <a:effectLst/>
                      </a:endParaRPr>
                    </a:p>
                    <a:p>
                      <a:pPr marL="457200">
                        <a:lnSpc>
                          <a:spcPct val="115000"/>
                        </a:lnSpc>
                        <a:spcAft>
                          <a:spcPts val="0"/>
                        </a:spcAft>
                      </a:pPr>
                      <a:r>
                        <a:rPr lang="en-US" sz="1200" dirty="0">
                          <a:effectLst/>
                        </a:rPr>
                        <a:t> </a:t>
                      </a:r>
                      <a:endParaRPr lang="en-ZA" sz="1100" dirty="0">
                        <a:effectLst/>
                      </a:endParaRPr>
                    </a:p>
                    <a:p>
                      <a:pPr marL="457200">
                        <a:lnSpc>
                          <a:spcPct val="115000"/>
                        </a:lnSpc>
                        <a:spcAft>
                          <a:spcPts val="0"/>
                        </a:spcAft>
                      </a:pPr>
                      <a:r>
                        <a:rPr lang="en-US" sz="1200" dirty="0">
                          <a:effectLst/>
                        </a:rPr>
                        <a:t> </a:t>
                      </a:r>
                      <a:endParaRPr lang="en-ZA" sz="1100" dirty="0">
                        <a:effectLst/>
                      </a:endParaRPr>
                    </a:p>
                    <a:p>
                      <a:pPr marL="457200">
                        <a:lnSpc>
                          <a:spcPct val="115000"/>
                        </a:lnSpc>
                        <a:spcAft>
                          <a:spcPts val="0"/>
                        </a:spcAft>
                      </a:pPr>
                      <a:r>
                        <a:rPr lang="en-US" sz="1200" dirty="0">
                          <a:effectLst/>
                        </a:rPr>
                        <a:t> </a:t>
                      </a:r>
                      <a:endParaRPr lang="en-ZA" sz="1100" dirty="0">
                        <a:effectLst/>
                      </a:endParaRPr>
                    </a:p>
                    <a:p>
                      <a:pPr marL="457200">
                        <a:lnSpc>
                          <a:spcPct val="115000"/>
                        </a:lnSpc>
                        <a:spcAft>
                          <a:spcPts val="0"/>
                        </a:spcAft>
                      </a:pPr>
                      <a:r>
                        <a:rPr lang="en-US" sz="1200" dirty="0">
                          <a:effectLst/>
                        </a:rPr>
                        <a:t> </a:t>
                      </a:r>
                      <a:endParaRPr lang="en-ZA"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n-US" sz="1200" dirty="0">
                          <a:effectLst/>
                        </a:rPr>
                        <a:t> </a:t>
                      </a:r>
                      <a:endParaRPr lang="en-ZA"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45923" y="3974"/>
            <a:ext cx="1526380" cy="60324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Observations</a:t>
            </a:r>
            <a:endParaRPr kumimoji="0" lang="en-Z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Complete the table</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n-US" sz="12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Z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45923" y="1916832"/>
            <a:ext cx="8990573" cy="4524315"/>
          </a:xfrm>
          <a:prstGeom prst="rect">
            <a:avLst/>
          </a:prstGeom>
          <a:noFill/>
        </p:spPr>
        <p:txBody>
          <a:bodyPr wrap="square" rtlCol="0">
            <a:spAutoFit/>
          </a:bodyPr>
          <a:lstStyle/>
          <a:p>
            <a:r>
              <a:rPr lang="en-US" b="1" dirty="0"/>
              <a:t>Discussion</a:t>
            </a:r>
            <a:endParaRPr lang="en-ZA" dirty="0"/>
          </a:p>
          <a:p>
            <a:pPr lvl="0"/>
            <a:r>
              <a:rPr lang="en-US" dirty="0"/>
              <a:t>What did you observe in the two test tubes? Explain your answer.</a:t>
            </a:r>
            <a:endParaRPr lang="en-ZA" dirty="0"/>
          </a:p>
          <a:p>
            <a:r>
              <a:rPr lang="en-US" dirty="0"/>
              <a:t>_______________________________________________________________</a:t>
            </a:r>
            <a:endParaRPr lang="en-ZA" dirty="0"/>
          </a:p>
          <a:p>
            <a:r>
              <a:rPr lang="en-US" dirty="0"/>
              <a:t>_______________________________________________________________</a:t>
            </a:r>
            <a:endParaRPr lang="en-ZA" dirty="0"/>
          </a:p>
          <a:p>
            <a:pPr lvl="0"/>
            <a:r>
              <a:rPr lang="en-US" dirty="0"/>
              <a:t>Why did you boil some of the seeds and wash them in bleach?</a:t>
            </a:r>
            <a:endParaRPr lang="en-ZA" dirty="0"/>
          </a:p>
          <a:p>
            <a:r>
              <a:rPr lang="en-US" dirty="0"/>
              <a:t>_______________________________________________________________</a:t>
            </a:r>
            <a:endParaRPr lang="en-ZA" dirty="0"/>
          </a:p>
          <a:p>
            <a:pPr lvl="0"/>
            <a:r>
              <a:rPr lang="en-US" dirty="0"/>
              <a:t>Explain how your results could have been affected if you did not wash the seeds in bleach.</a:t>
            </a:r>
            <a:endParaRPr lang="en-ZA" dirty="0"/>
          </a:p>
          <a:p>
            <a:r>
              <a:rPr lang="en-US" dirty="0"/>
              <a:t> </a:t>
            </a:r>
            <a:endParaRPr lang="en-ZA" dirty="0"/>
          </a:p>
          <a:p>
            <a:r>
              <a:rPr lang="en-US" dirty="0"/>
              <a:t>_______________________________________________________________</a:t>
            </a:r>
            <a:endParaRPr lang="en-ZA" dirty="0"/>
          </a:p>
          <a:p>
            <a:r>
              <a:rPr lang="en-US" dirty="0"/>
              <a:t> </a:t>
            </a:r>
            <a:endParaRPr lang="en-ZA" dirty="0"/>
          </a:p>
          <a:p>
            <a:r>
              <a:rPr lang="en-US" dirty="0"/>
              <a:t>_______________________________________________________________</a:t>
            </a:r>
            <a:endParaRPr lang="en-ZA" dirty="0"/>
          </a:p>
          <a:p>
            <a:pPr lvl="0"/>
            <a:r>
              <a:rPr lang="en-US" dirty="0"/>
              <a:t>If I would use a plant in this investigation, the experiment should be placed in a dark cupboard. Why?</a:t>
            </a:r>
            <a:endParaRPr lang="en-ZA" dirty="0"/>
          </a:p>
          <a:p>
            <a:r>
              <a:rPr lang="en-US" dirty="0"/>
              <a:t>_______________________________________________________________</a:t>
            </a:r>
            <a:endParaRPr lang="en-ZA" dirty="0"/>
          </a:p>
          <a:p>
            <a:endParaRPr lang="en-ZA" dirty="0"/>
          </a:p>
        </p:txBody>
      </p:sp>
    </p:spTree>
    <p:extLst>
      <p:ext uri="{BB962C8B-B14F-4D97-AF65-F5344CB8AC3E}">
        <p14:creationId xmlns="" xmlns:p14="http://schemas.microsoft.com/office/powerpoint/2010/main" val="1761953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901656722"/>
              </p:ext>
            </p:extLst>
          </p:nvPr>
        </p:nvGraphicFramePr>
        <p:xfrm>
          <a:off x="179512" y="0"/>
          <a:ext cx="6080760" cy="1261872"/>
        </p:xfrm>
        <a:graphic>
          <a:graphicData uri="http://schemas.openxmlformats.org/drawingml/2006/table">
            <a:tbl>
              <a:tblPr firstRow="1" firstCol="1" bandRow="1">
                <a:tableStyleId>{5C22544A-7EE6-4342-B048-85BDC9FD1C3A}</a:tableStyleId>
              </a:tblPr>
              <a:tblGrid>
                <a:gridCol w="3040380"/>
                <a:gridCol w="3040380"/>
              </a:tblGrid>
              <a:tr h="0">
                <a:tc>
                  <a:txBody>
                    <a:bodyPr/>
                    <a:lstStyle/>
                    <a:p>
                      <a:pPr marL="457200" algn="ctr">
                        <a:lnSpc>
                          <a:spcPct val="115000"/>
                        </a:lnSpc>
                        <a:spcAft>
                          <a:spcPts val="0"/>
                        </a:spcAft>
                      </a:pPr>
                      <a:r>
                        <a:rPr lang="en-US" sz="1200">
                          <a:effectLst/>
                        </a:rPr>
                        <a:t>Colour of the indicator solution at the start of the experiment</a:t>
                      </a:r>
                      <a:endParaRPr lang="en-ZA" sz="110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US" sz="1200">
                          <a:effectLst/>
                        </a:rPr>
                        <a:t>Colour of the indicator solution at the end of the experiment</a:t>
                      </a:r>
                      <a:endParaRPr lang="en-ZA" sz="11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en-US" sz="1200">
                          <a:effectLst/>
                        </a:rPr>
                        <a:t>Clear lime water</a:t>
                      </a:r>
                      <a:endParaRPr lang="en-ZA" sz="1100">
                        <a:effectLst/>
                      </a:endParaRPr>
                    </a:p>
                    <a:p>
                      <a:pPr marL="457200">
                        <a:lnSpc>
                          <a:spcPct val="115000"/>
                        </a:lnSpc>
                        <a:spcAft>
                          <a:spcPts val="0"/>
                        </a:spcAft>
                      </a:pPr>
                      <a:r>
                        <a:rPr lang="en-US" sz="1200">
                          <a:effectLst/>
                        </a:rPr>
                        <a:t>OR</a:t>
                      </a:r>
                      <a:endParaRPr lang="en-ZA" sz="1100">
                        <a:effectLst/>
                      </a:endParaRPr>
                    </a:p>
                    <a:p>
                      <a:pPr marL="457200">
                        <a:lnSpc>
                          <a:spcPct val="115000"/>
                        </a:lnSpc>
                        <a:spcAft>
                          <a:spcPts val="0"/>
                        </a:spcAft>
                      </a:pPr>
                      <a:r>
                        <a:rPr lang="en-US" sz="1200">
                          <a:effectLst/>
                        </a:rPr>
                        <a:t>Bromothymol blue: blue</a:t>
                      </a:r>
                      <a:endParaRPr lang="en-ZA" sz="1100">
                        <a:effectLst/>
                      </a:endParaRPr>
                    </a:p>
                    <a:p>
                      <a:pPr marL="457200">
                        <a:lnSpc>
                          <a:spcPct val="115000"/>
                        </a:lnSpc>
                        <a:spcAft>
                          <a:spcPts val="0"/>
                        </a:spcAft>
                      </a:pPr>
                      <a:r>
                        <a:rPr lang="en-US" sz="1200">
                          <a:effectLst/>
                        </a:rPr>
                        <a:t> </a:t>
                      </a:r>
                      <a:endParaRPr lang="en-ZA"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en-US" sz="1200" dirty="0">
                          <a:effectLst/>
                        </a:rPr>
                        <a:t>Milky lime water</a:t>
                      </a:r>
                      <a:endParaRPr lang="en-ZA" sz="1100" dirty="0">
                        <a:effectLst/>
                      </a:endParaRPr>
                    </a:p>
                    <a:p>
                      <a:pPr marL="457200">
                        <a:lnSpc>
                          <a:spcPct val="115000"/>
                        </a:lnSpc>
                        <a:spcAft>
                          <a:spcPts val="0"/>
                        </a:spcAft>
                      </a:pPr>
                      <a:r>
                        <a:rPr lang="en-US" sz="1200" dirty="0">
                          <a:effectLst/>
                        </a:rPr>
                        <a:t>OR</a:t>
                      </a:r>
                      <a:endParaRPr lang="en-ZA" sz="1100" dirty="0">
                        <a:effectLst/>
                      </a:endParaRPr>
                    </a:p>
                    <a:p>
                      <a:pPr marL="457200">
                        <a:lnSpc>
                          <a:spcPct val="115000"/>
                        </a:lnSpc>
                        <a:spcAft>
                          <a:spcPts val="0"/>
                        </a:spcAft>
                      </a:pPr>
                      <a:r>
                        <a:rPr lang="en-US" sz="1200" dirty="0" err="1">
                          <a:effectLst/>
                        </a:rPr>
                        <a:t>Bromothymol</a:t>
                      </a:r>
                      <a:r>
                        <a:rPr lang="en-US" sz="1200" dirty="0">
                          <a:effectLst/>
                        </a:rPr>
                        <a:t> blue: yellow</a:t>
                      </a:r>
                      <a:endParaRPr lang="en-ZA" sz="1100" dirty="0">
                        <a:effectLst/>
                      </a:endParaRPr>
                    </a:p>
                    <a:p>
                      <a:pPr marL="457200">
                        <a:lnSpc>
                          <a:spcPct val="115000"/>
                        </a:lnSpc>
                        <a:spcAft>
                          <a:spcPts val="0"/>
                        </a:spcAft>
                      </a:pPr>
                      <a:r>
                        <a:rPr lang="en-US" sz="1200" dirty="0">
                          <a:effectLst/>
                        </a:rPr>
                        <a:t> </a:t>
                      </a:r>
                      <a:endParaRPr lang="en-ZA" sz="11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0" y="1412776"/>
            <a:ext cx="8964488" cy="4708981"/>
          </a:xfrm>
          <a:prstGeom prst="rect">
            <a:avLst/>
          </a:prstGeom>
          <a:noFill/>
        </p:spPr>
        <p:txBody>
          <a:bodyPr wrap="square" rtlCol="0">
            <a:spAutoFit/>
          </a:bodyPr>
          <a:lstStyle/>
          <a:p>
            <a:r>
              <a:rPr lang="en-US" sz="2000" b="1" dirty="0"/>
              <a:t>Discussion</a:t>
            </a:r>
            <a:endParaRPr lang="en-ZA" sz="2000" dirty="0"/>
          </a:p>
          <a:p>
            <a:pPr lvl="0"/>
            <a:r>
              <a:rPr lang="en-ZA" sz="2000" dirty="0"/>
              <a:t>The lime water/</a:t>
            </a:r>
            <a:r>
              <a:rPr lang="en-ZA" sz="2000" dirty="0" err="1"/>
              <a:t>bromothymol</a:t>
            </a:r>
            <a:r>
              <a:rPr lang="en-ZA" sz="2000" dirty="0"/>
              <a:t> blue solution change colour when carbon dioxide is </a:t>
            </a:r>
            <a:r>
              <a:rPr lang="en-ZA" sz="2000" dirty="0" smtClean="0"/>
              <a:t>present</a:t>
            </a:r>
            <a:r>
              <a:rPr lang="en-ZA" sz="2000" dirty="0"/>
              <a:t>.  The clear lime water turns milky and the </a:t>
            </a:r>
            <a:r>
              <a:rPr lang="en-ZA" sz="2000" dirty="0" err="1"/>
              <a:t>bromothymol</a:t>
            </a:r>
            <a:r>
              <a:rPr lang="en-ZA" sz="2000" dirty="0"/>
              <a:t> blue solution turns yellow.</a:t>
            </a:r>
          </a:p>
          <a:p>
            <a:pPr lvl="0"/>
            <a:r>
              <a:rPr lang="en-ZA" sz="2000" dirty="0"/>
              <a:t> Dead seeds do not respire.  The bleach will prevent the growth of bacteria which can also produce CO</a:t>
            </a:r>
            <a:r>
              <a:rPr lang="en-ZA" sz="2000" baseline="-25000" dirty="0"/>
              <a:t>2</a:t>
            </a:r>
            <a:r>
              <a:rPr lang="en-ZA" sz="2000" dirty="0"/>
              <a:t>.</a:t>
            </a:r>
          </a:p>
          <a:p>
            <a:pPr lvl="0"/>
            <a:r>
              <a:rPr lang="en-ZA" sz="2000" dirty="0"/>
              <a:t>CO</a:t>
            </a:r>
            <a:r>
              <a:rPr lang="en-ZA" sz="2000" baseline="-25000" dirty="0"/>
              <a:t>2</a:t>
            </a:r>
            <a:r>
              <a:rPr lang="en-ZA" sz="2000" dirty="0"/>
              <a:t> could </a:t>
            </a:r>
            <a:r>
              <a:rPr lang="en-ZA" sz="2000" dirty="0" smtClean="0"/>
              <a:t>not have </a:t>
            </a:r>
            <a:r>
              <a:rPr lang="en-ZA" sz="2000" dirty="0"/>
              <a:t>been produced – the lime water will stay clear.</a:t>
            </a:r>
          </a:p>
          <a:p>
            <a:pPr lvl="0"/>
            <a:r>
              <a:rPr lang="en-ZA" sz="2000" dirty="0"/>
              <a:t>In normal light photosynthesis is faster than respiration.  Therefore all the CO</a:t>
            </a:r>
            <a:r>
              <a:rPr lang="en-ZA" sz="2000" baseline="-25000" dirty="0"/>
              <a:t>2 </a:t>
            </a:r>
            <a:r>
              <a:rPr lang="en-ZA" sz="2000" dirty="0"/>
              <a:t>produced by respiration will be used for photosynthesis - the plant will not release CO</a:t>
            </a:r>
            <a:r>
              <a:rPr lang="en-ZA" sz="2000" baseline="-25000" dirty="0"/>
              <a:t>2</a:t>
            </a:r>
            <a:r>
              <a:rPr lang="en-ZA" sz="2000" dirty="0"/>
              <a:t>.  Photosynthesis has to be stopped without damaging the plant - so keep the plant in darkness.</a:t>
            </a:r>
          </a:p>
          <a:p>
            <a:r>
              <a:rPr lang="en-US" sz="2000" b="1" dirty="0"/>
              <a:t>Conclusion</a:t>
            </a:r>
            <a:endParaRPr lang="en-ZA" sz="2000" dirty="0"/>
          </a:p>
          <a:p>
            <a:r>
              <a:rPr lang="en-ZA" sz="2000" dirty="0"/>
              <a:t>      The release of carbon dioxide by the living seeds indicates that respiration is taking  </a:t>
            </a:r>
            <a:r>
              <a:rPr lang="en-ZA" sz="2000" dirty="0" smtClean="0"/>
              <a:t> </a:t>
            </a:r>
            <a:r>
              <a:rPr lang="en-ZA" sz="2000" dirty="0"/>
              <a:t>place. </a:t>
            </a:r>
          </a:p>
          <a:p>
            <a:endParaRPr lang="en-ZA" sz="2000" dirty="0"/>
          </a:p>
        </p:txBody>
      </p:sp>
    </p:spTree>
    <p:extLst>
      <p:ext uri="{BB962C8B-B14F-4D97-AF65-F5344CB8AC3E}">
        <p14:creationId xmlns="" xmlns:p14="http://schemas.microsoft.com/office/powerpoint/2010/main" val="3565979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Adenosine Triphosphate	 (ATP)</a:t>
            </a:r>
            <a:endParaRPr lang="en-ZA" dirty="0"/>
          </a:p>
        </p:txBody>
      </p:sp>
      <p:sp>
        <p:nvSpPr>
          <p:cNvPr id="3" name="Content Placeholder 2"/>
          <p:cNvSpPr>
            <a:spLocks noGrp="1"/>
          </p:cNvSpPr>
          <p:nvPr>
            <p:ph idx="1"/>
          </p:nvPr>
        </p:nvSpPr>
        <p:spPr/>
        <p:txBody>
          <a:bodyPr/>
          <a:lstStyle/>
          <a:p>
            <a:r>
              <a:rPr lang="en-ZA" dirty="0"/>
              <a:t>Adenosine </a:t>
            </a:r>
            <a:r>
              <a:rPr lang="en-ZA" dirty="0" err="1" smtClean="0"/>
              <a:t>Diphosphate</a:t>
            </a:r>
            <a:r>
              <a:rPr lang="en-ZA" dirty="0" smtClean="0"/>
              <a:t> (ADP) + P + Energy = ATP</a:t>
            </a:r>
          </a:p>
          <a:p>
            <a:endParaRPr lang="en-ZA" dirty="0"/>
          </a:p>
          <a:p>
            <a:endParaRPr lang="en-ZA" dirty="0" smtClean="0"/>
          </a:p>
          <a:p>
            <a:endParaRPr lang="en-ZA" dirty="0"/>
          </a:p>
          <a:p>
            <a:endParaRPr lang="en-ZA" dirty="0" smtClean="0"/>
          </a:p>
          <a:p>
            <a:endParaRPr lang="en-ZA" dirty="0"/>
          </a:p>
          <a:p>
            <a:pPr marL="45720" indent="0">
              <a:buNone/>
            </a:pPr>
            <a:r>
              <a:rPr lang="en-ZA" dirty="0" smtClean="0">
                <a:hlinkClick r:id="rId3" action="ppaction://hlinkfile"/>
              </a:rPr>
              <a:t>Video ATP production</a:t>
            </a:r>
            <a:endParaRPr lang="en-ZA" dirty="0"/>
          </a:p>
        </p:txBody>
      </p:sp>
    </p:spTree>
    <p:extLst>
      <p:ext uri="{BB962C8B-B14F-4D97-AF65-F5344CB8AC3E}">
        <p14:creationId xmlns:p14="http://schemas.microsoft.com/office/powerpoint/2010/main" xmlns="" val="3597105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Structure and function of a mitochondrion (The site of Aerobic respiration)</a:t>
            </a:r>
            <a:endParaRPr lang="en-ZA" dirty="0"/>
          </a:p>
        </p:txBody>
      </p:sp>
      <p:sp>
        <p:nvSpPr>
          <p:cNvPr id="3" name="Content Placeholder 2"/>
          <p:cNvSpPr>
            <a:spLocks noGrp="1"/>
          </p:cNvSpPr>
          <p:nvPr>
            <p:ph idx="1"/>
          </p:nvPr>
        </p:nvSpPr>
        <p:spPr/>
        <p:txBody>
          <a:bodyPr/>
          <a:lstStyle/>
          <a:p>
            <a:r>
              <a:rPr lang="en-ZA" dirty="0" smtClean="0"/>
              <a:t>Draw, label and annotate a diagram of a mitochondrion (pg 184)</a:t>
            </a:r>
            <a:endParaRPr lang="en-ZA" dirty="0"/>
          </a:p>
        </p:txBody>
      </p:sp>
    </p:spTree>
    <p:extLst>
      <p:ext uri="{BB962C8B-B14F-4D97-AF65-F5344CB8AC3E}">
        <p14:creationId xmlns:p14="http://schemas.microsoft.com/office/powerpoint/2010/main" xmlns="" val="3927662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AEROBIC RESPIRATION (PROCESS)</a:t>
            </a:r>
            <a:endParaRPr lang="en-ZA" dirty="0"/>
          </a:p>
        </p:txBody>
      </p:sp>
      <p:sp>
        <p:nvSpPr>
          <p:cNvPr id="3" name="Content Placeholder 2"/>
          <p:cNvSpPr>
            <a:spLocks noGrp="1"/>
          </p:cNvSpPr>
          <p:nvPr>
            <p:ph idx="1"/>
          </p:nvPr>
        </p:nvSpPr>
        <p:spPr/>
        <p:txBody>
          <a:bodyPr>
            <a:normAutofit/>
          </a:bodyPr>
          <a:lstStyle/>
          <a:p>
            <a:r>
              <a:rPr lang="en-ZA" sz="2800" dirty="0" smtClean="0"/>
              <a:t>1. GLYCOLYSIS</a:t>
            </a:r>
          </a:p>
          <a:p>
            <a:r>
              <a:rPr lang="en-ZA" sz="2800" dirty="0" smtClean="0"/>
              <a:t>Glucose (6C) is split into two </a:t>
            </a:r>
            <a:r>
              <a:rPr lang="en-ZA" sz="2800" dirty="0" err="1" smtClean="0"/>
              <a:t>pyruvic</a:t>
            </a:r>
            <a:r>
              <a:rPr lang="en-ZA" sz="2800" dirty="0" smtClean="0"/>
              <a:t> acid (3C)</a:t>
            </a:r>
          </a:p>
          <a:p>
            <a:r>
              <a:rPr lang="en-ZA" sz="2800" dirty="0" smtClean="0"/>
              <a:t>In the cytosol of cytoplasm.</a:t>
            </a:r>
          </a:p>
          <a:p>
            <a:r>
              <a:rPr lang="en-ZA" sz="2800" dirty="0" smtClean="0"/>
              <a:t>Redraw fig 2.3.4 </a:t>
            </a:r>
            <a:r>
              <a:rPr lang="en-ZA" sz="2800" dirty="0" err="1" smtClean="0"/>
              <a:t>pg</a:t>
            </a:r>
            <a:r>
              <a:rPr lang="en-ZA" sz="2800" dirty="0" smtClean="0"/>
              <a:t> 185</a:t>
            </a:r>
          </a:p>
          <a:p>
            <a:r>
              <a:rPr lang="en-ZA" sz="2800" dirty="0" smtClean="0"/>
              <a:t>ATP released + energised H carried by co-enzyme</a:t>
            </a:r>
          </a:p>
        </p:txBody>
      </p:sp>
      <p:sp>
        <p:nvSpPr>
          <p:cNvPr id="4" name="Up Arrow Callout 3"/>
          <p:cNvSpPr/>
          <p:nvPr/>
        </p:nvSpPr>
        <p:spPr>
          <a:xfrm>
            <a:off x="1571604" y="2357430"/>
            <a:ext cx="1285884" cy="857256"/>
          </a:xfrm>
          <a:prstGeom prst="upArrowCallout">
            <a:avLst/>
          </a:prstGeom>
          <a:solidFill>
            <a:srgbClr val="FFFF00">
              <a:alpha val="74000"/>
            </a:srgbClr>
          </a:solidFill>
          <a:ln>
            <a:solidFill>
              <a:srgbClr val="FFFF00">
                <a:alpha val="3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Up Arrow Callout 4"/>
          <p:cNvSpPr/>
          <p:nvPr/>
        </p:nvSpPr>
        <p:spPr>
          <a:xfrm>
            <a:off x="2857488" y="2428868"/>
            <a:ext cx="1285884" cy="785818"/>
          </a:xfrm>
          <a:prstGeom prst="upArrowCallout">
            <a:avLst/>
          </a:prstGeom>
          <a:solidFill>
            <a:srgbClr val="00B050">
              <a:alpha val="74000"/>
            </a:srgbClr>
          </a:solidFill>
          <a:ln>
            <a:solidFill>
              <a:srgbClr val="FFFF00">
                <a:alpha val="3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p:cNvSpPr/>
          <p:nvPr/>
        </p:nvSpPr>
        <p:spPr>
          <a:xfrm>
            <a:off x="1428728" y="1785926"/>
            <a:ext cx="1603324" cy="523220"/>
          </a:xfrm>
          <a:prstGeom prst="rect">
            <a:avLst/>
          </a:prstGeom>
          <a:solidFill>
            <a:srgbClr val="FFFF00"/>
          </a:solid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Glucose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3000364" y="1785926"/>
            <a:ext cx="1620957" cy="523220"/>
          </a:xfrm>
          <a:prstGeom prst="rect">
            <a:avLst/>
          </a:prstGeom>
          <a:solidFill>
            <a:srgbClr val="92D050"/>
          </a:solid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Splitting</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42424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r>
              <a:rPr lang="en-ZA" sz="2800" dirty="0" smtClean="0"/>
              <a:t>2. </a:t>
            </a:r>
            <a:r>
              <a:rPr lang="en-ZA" sz="2800" dirty="0" err="1" smtClean="0"/>
              <a:t>KREB’S</a:t>
            </a:r>
            <a:r>
              <a:rPr lang="en-ZA" sz="2800" dirty="0" smtClean="0"/>
              <a:t> CYCLE</a:t>
            </a:r>
          </a:p>
          <a:p>
            <a:r>
              <a:rPr lang="en-ZA" sz="2800" dirty="0" smtClean="0"/>
              <a:t>In mitochondria</a:t>
            </a:r>
          </a:p>
          <a:p>
            <a:r>
              <a:rPr lang="en-ZA" sz="2800" dirty="0" smtClean="0"/>
              <a:t>Energised H (carried by co-enzyme) and CO</a:t>
            </a:r>
            <a:r>
              <a:rPr lang="en-ZA" sz="1800" dirty="0" smtClean="0"/>
              <a:t>2</a:t>
            </a:r>
            <a:r>
              <a:rPr lang="en-ZA" sz="2800" dirty="0" smtClean="0"/>
              <a:t> are released</a:t>
            </a:r>
          </a:p>
          <a:p>
            <a:endParaRPr lang="en-ZA" sz="2800" dirty="0"/>
          </a:p>
        </p:txBody>
      </p:sp>
    </p:spTree>
    <p:extLst>
      <p:ext uri="{BB962C8B-B14F-4D97-AF65-F5344CB8AC3E}">
        <p14:creationId xmlns:p14="http://schemas.microsoft.com/office/powerpoint/2010/main" xmlns="" val="115847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sz="2800" dirty="0" smtClean="0"/>
              <a:t>3. OXIDATIVE PHOSPHORYLATION</a:t>
            </a:r>
          </a:p>
          <a:p>
            <a:r>
              <a:rPr lang="en-ZA" sz="2800" dirty="0" smtClean="0"/>
              <a:t>In the mitochondria</a:t>
            </a:r>
          </a:p>
          <a:p>
            <a:r>
              <a:rPr lang="en-ZA" sz="2800" dirty="0" smtClean="0"/>
              <a:t>Hydrogen is carried from co-enzyme to co-enzyme, releasing energy that is used to create ATP molecules.</a:t>
            </a:r>
          </a:p>
          <a:p>
            <a:r>
              <a:rPr lang="en-ZA" sz="2800" dirty="0" smtClean="0"/>
              <a:t>The H eventually joins with O to form ________</a:t>
            </a:r>
            <a:endParaRPr lang="en-ZA" sz="2800" dirty="0"/>
          </a:p>
        </p:txBody>
      </p:sp>
    </p:spTree>
    <p:extLst>
      <p:ext uri="{BB962C8B-B14F-4D97-AF65-F5344CB8AC3E}">
        <p14:creationId xmlns:p14="http://schemas.microsoft.com/office/powerpoint/2010/main" xmlns="" val="894560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ACTIVITY TIME		</a:t>
            </a:r>
            <a:endParaRPr lang="en-ZA" dirty="0"/>
          </a:p>
        </p:txBody>
      </p:sp>
      <p:sp>
        <p:nvSpPr>
          <p:cNvPr id="3" name="Content Placeholder 2"/>
          <p:cNvSpPr>
            <a:spLocks noGrp="1"/>
          </p:cNvSpPr>
          <p:nvPr>
            <p:ph idx="1"/>
          </p:nvPr>
        </p:nvSpPr>
        <p:spPr/>
        <p:txBody>
          <a:bodyPr/>
          <a:lstStyle/>
          <a:p>
            <a:r>
              <a:rPr lang="en-ZA" sz="2800" dirty="0" smtClean="0"/>
              <a:t>Activity 2.3.1 </a:t>
            </a:r>
            <a:r>
              <a:rPr lang="en-ZA" sz="2800" dirty="0" err="1" smtClean="0"/>
              <a:t>pg</a:t>
            </a:r>
            <a:r>
              <a:rPr lang="en-ZA" sz="2800" dirty="0" smtClean="0"/>
              <a:t> 186 No 2 &amp;3 </a:t>
            </a:r>
          </a:p>
          <a:p>
            <a:r>
              <a:rPr lang="en-ZA" sz="2800" dirty="0" smtClean="0"/>
              <a:t>Activity 2.3.4 </a:t>
            </a:r>
            <a:r>
              <a:rPr lang="en-ZA" sz="2800" dirty="0" err="1" smtClean="0"/>
              <a:t>pg</a:t>
            </a:r>
            <a:r>
              <a:rPr lang="en-ZA" sz="2800" dirty="0" smtClean="0"/>
              <a:t> 189</a:t>
            </a:r>
          </a:p>
          <a:p>
            <a:endParaRPr lang="en-ZA" dirty="0"/>
          </a:p>
        </p:txBody>
      </p:sp>
    </p:spTree>
    <p:extLst>
      <p:ext uri="{BB962C8B-B14F-4D97-AF65-F5344CB8AC3E}">
        <p14:creationId xmlns:p14="http://schemas.microsoft.com/office/powerpoint/2010/main" xmlns="" val="35270641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2313</TotalTime>
  <Words>1543</Words>
  <Application>Microsoft Office PowerPoint</Application>
  <PresentationFormat>On-screen Show (4:3)</PresentationFormat>
  <Paragraphs>312</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Perspective</vt:lpstr>
      <vt:lpstr>CELLULAR RESPIRATION</vt:lpstr>
      <vt:lpstr>MAKING LINKS</vt:lpstr>
      <vt:lpstr>USES OF ENERGY</vt:lpstr>
      <vt:lpstr>Adenosine Triphosphate  (ATP)</vt:lpstr>
      <vt:lpstr>Structure and function of a mitochondrion (The site of Aerobic respiration)</vt:lpstr>
      <vt:lpstr>AEROBIC RESPIRATION (PROCESS)</vt:lpstr>
      <vt:lpstr>Slide 7</vt:lpstr>
      <vt:lpstr>Slide 8</vt:lpstr>
      <vt:lpstr>ACTIVITY TIME  </vt:lpstr>
      <vt:lpstr>ANAEROBIC RESPIRATION  (ABSENCE OF OXYGEN)</vt:lpstr>
      <vt:lpstr>ANAEROBIC RESPIRATION IN HUMANS </vt:lpstr>
      <vt:lpstr>Anaerobic respiration in micro-organisms</vt:lpstr>
      <vt:lpstr>Anaerobic vs aerobic respiration</vt:lpstr>
      <vt:lpstr>Differences between aerobic and anaerobic respiration </vt:lpstr>
      <vt:lpstr>PRACTICAL WORK (Bring textbook)</vt:lpstr>
      <vt:lpstr>Test for CO2</vt:lpstr>
      <vt:lpstr>ACT 2.3.3 pg 188. </vt:lpstr>
      <vt:lpstr>ACT 2.3.9 pg 199</vt:lpstr>
      <vt:lpstr>Aim: To demonstrate that oxygen is used during respiration </vt:lpstr>
      <vt:lpstr>Slide 20</vt:lpstr>
      <vt:lpstr>Slide 21</vt:lpstr>
      <vt:lpstr>Slide 22</vt:lpstr>
      <vt:lpstr>Slide 23</vt:lpstr>
      <vt:lpstr>Aim: To demonstrate that oxygen is used during respiration </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CELLULAR RESPIRATION</dc:title>
  <dc:creator>Rashid</dc:creator>
  <cp:lastModifiedBy>Rashid</cp:lastModifiedBy>
  <cp:revision>47</cp:revision>
  <dcterms:created xsi:type="dcterms:W3CDTF">2013-05-21T15:10:32Z</dcterms:created>
  <dcterms:modified xsi:type="dcterms:W3CDTF">2014-05-30T10:02:08Z</dcterms:modified>
</cp:coreProperties>
</file>