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81" r:id="rId5"/>
    <p:sldId id="298" r:id="rId6"/>
    <p:sldId id="282" r:id="rId7"/>
    <p:sldId id="283" r:id="rId8"/>
    <p:sldId id="284" r:id="rId9"/>
    <p:sldId id="285" r:id="rId10"/>
    <p:sldId id="286" r:id="rId11"/>
    <p:sldId id="287" r:id="rId12"/>
    <p:sldId id="299" r:id="rId13"/>
    <p:sldId id="288" r:id="rId14"/>
    <p:sldId id="290" r:id="rId15"/>
    <p:sldId id="292" r:id="rId16"/>
    <p:sldId id="293" r:id="rId17"/>
    <p:sldId id="291" r:id="rId18"/>
    <p:sldId id="302" r:id="rId19"/>
    <p:sldId id="301" r:id="rId20"/>
    <p:sldId id="294" r:id="rId21"/>
    <p:sldId id="297" r:id="rId22"/>
    <p:sldId id="296" r:id="rId23"/>
    <p:sldId id="257" r:id="rId24"/>
    <p:sldId id="258" r:id="rId25"/>
    <p:sldId id="271" r:id="rId26"/>
    <p:sldId id="259" r:id="rId27"/>
    <p:sldId id="272" r:id="rId28"/>
    <p:sldId id="260" r:id="rId29"/>
    <p:sldId id="261" r:id="rId30"/>
    <p:sldId id="262" r:id="rId31"/>
    <p:sldId id="273" r:id="rId32"/>
    <p:sldId id="263" r:id="rId33"/>
    <p:sldId id="274" r:id="rId34"/>
    <p:sldId id="264" r:id="rId35"/>
    <p:sldId id="265" r:id="rId36"/>
    <p:sldId id="275" r:id="rId37"/>
    <p:sldId id="266" r:id="rId38"/>
    <p:sldId id="276" r:id="rId39"/>
    <p:sldId id="267" r:id="rId40"/>
    <p:sldId id="300" r:id="rId41"/>
    <p:sldId id="268" r:id="rId42"/>
    <p:sldId id="269" r:id="rId43"/>
    <p:sldId id="270" r:id="rId44"/>
    <p:sldId id="277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2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3FCF18-0556-4A5B-A540-787C78CF506E}" type="datetimeFigureOut">
              <a:rPr lang="en-ZA" smtClean="0"/>
              <a:pPr/>
              <a:t>2018/04/15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0861AE5-3C1F-4F3E-A77D-AFD7F8455FA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096" y="2750040"/>
            <a:ext cx="7772400" cy="1975104"/>
          </a:xfrm>
        </p:spPr>
        <p:txBody>
          <a:bodyPr/>
          <a:lstStyle/>
          <a:p>
            <a:r>
              <a:rPr lang="en-ZA" dirty="0"/>
              <a:t>Cells: the basic unit of 			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3d-animal-cell-model-project-material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F63A35CGYN8NSR7.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Draw:</a:t>
            </a:r>
          </a:p>
          <a:p>
            <a:pPr lvl="1"/>
            <a:r>
              <a:rPr lang="en-ZA" dirty="0"/>
              <a:t>Figure 1.2.5</a:t>
            </a:r>
          </a:p>
          <a:p>
            <a:pPr lvl="2"/>
            <a:r>
              <a:rPr lang="en-ZA" dirty="0"/>
              <a:t>Page 69</a:t>
            </a:r>
          </a:p>
          <a:p>
            <a:pPr lvl="1"/>
            <a:r>
              <a:rPr lang="en-ZA" dirty="0"/>
              <a:t>Figure 1.2.6</a:t>
            </a:r>
          </a:p>
          <a:p>
            <a:pPr lvl="2"/>
            <a:r>
              <a:rPr lang="en-ZA" dirty="0"/>
              <a:t>Page 69</a:t>
            </a:r>
          </a:p>
          <a:p>
            <a:pPr lvl="1"/>
            <a:r>
              <a:rPr lang="en-ZA" dirty="0"/>
              <a:t>Figure 1.2.7</a:t>
            </a:r>
          </a:p>
          <a:p>
            <a:pPr lvl="2"/>
            <a:r>
              <a:rPr lang="en-ZA" dirty="0"/>
              <a:t>Page 70</a:t>
            </a:r>
          </a:p>
          <a:p>
            <a:pPr lvl="1"/>
            <a:r>
              <a:rPr lang="en-ZA" dirty="0"/>
              <a:t>Figure 1.2.8</a:t>
            </a:r>
          </a:p>
          <a:p>
            <a:pPr lvl="2"/>
            <a:r>
              <a:rPr lang="en-ZA" dirty="0"/>
              <a:t>Page 70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820472" cy="914400"/>
          </a:xfrm>
        </p:spPr>
        <p:txBody>
          <a:bodyPr/>
          <a:lstStyle/>
          <a:p>
            <a:r>
              <a:rPr lang="en-ZA" dirty="0"/>
              <a:t>Structure of EACH cell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31224" cy="5302824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The cell wall</a:t>
            </a:r>
          </a:p>
          <a:p>
            <a:pPr lvl="1"/>
            <a:r>
              <a:rPr lang="en-ZA" dirty="0"/>
              <a:t>May be made up of three parts:</a:t>
            </a:r>
          </a:p>
          <a:p>
            <a:pPr lvl="2"/>
            <a:r>
              <a:rPr lang="en-ZA" dirty="0"/>
              <a:t>Middle lamella – thin membranous layer (meristematic) separates 1 cell from another</a:t>
            </a:r>
          </a:p>
          <a:p>
            <a:pPr lvl="2"/>
            <a:r>
              <a:rPr lang="en-ZA" dirty="0"/>
              <a:t>Primary wall – formed inside the middle lamella – made of cellulose</a:t>
            </a:r>
          </a:p>
          <a:p>
            <a:pPr lvl="2"/>
            <a:r>
              <a:rPr lang="en-ZA" dirty="0"/>
              <a:t>Secondary wall – found inside the primary wall of specialised cells. May be made of suberin or lignin</a:t>
            </a:r>
          </a:p>
          <a:p>
            <a:pPr lvl="2"/>
            <a:endParaRPr lang="en-ZA" dirty="0"/>
          </a:p>
          <a:p>
            <a:pPr lvl="2"/>
            <a:endParaRPr lang="en-ZA" dirty="0"/>
          </a:p>
          <a:p>
            <a:pPr lvl="2"/>
            <a:endParaRPr lang="en-ZA" dirty="0"/>
          </a:p>
          <a:p>
            <a:pPr lvl="2"/>
            <a:endParaRPr lang="en-ZA" dirty="0"/>
          </a:p>
          <a:p>
            <a:r>
              <a:rPr lang="en-ZA" dirty="0"/>
              <a:t>The cell wall functions to:</a:t>
            </a:r>
          </a:p>
          <a:p>
            <a:pPr lvl="1"/>
            <a:r>
              <a:rPr lang="en-ZA" dirty="0"/>
              <a:t>Enclose the cell contents</a:t>
            </a:r>
          </a:p>
          <a:p>
            <a:pPr lvl="1"/>
            <a:r>
              <a:rPr lang="en-ZA" dirty="0"/>
              <a:t>Protect the inner layers of plants</a:t>
            </a:r>
          </a:p>
          <a:p>
            <a:pPr lvl="1"/>
            <a:r>
              <a:rPr lang="en-ZA" dirty="0"/>
              <a:t>Provide rigidity</a:t>
            </a:r>
          </a:p>
          <a:p>
            <a:pPr lvl="1"/>
            <a:r>
              <a:rPr lang="en-ZA" dirty="0"/>
              <a:t>Provide shape</a:t>
            </a:r>
          </a:p>
          <a:p>
            <a:pPr lvl="1"/>
            <a:r>
              <a:rPr lang="en-ZA" dirty="0"/>
              <a:t>Provide permeability</a:t>
            </a:r>
          </a:p>
          <a:p>
            <a:pPr lvl="1"/>
            <a:r>
              <a:rPr lang="en-ZA" dirty="0"/>
              <a:t>Middle lamella forms jelly like cement to bind cells together</a:t>
            </a:r>
          </a:p>
        </p:txBody>
      </p:sp>
      <p:pic>
        <p:nvPicPr>
          <p:cNvPr id="4" name="Picture 3" descr="1347760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636912"/>
            <a:ext cx="2808312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3068960"/>
            <a:ext cx="144016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</a:rPr>
              <a:t>Middle lamella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820472" cy="914400"/>
          </a:xfrm>
        </p:spPr>
        <p:txBody>
          <a:bodyPr/>
          <a:lstStyle/>
          <a:p>
            <a:r>
              <a:rPr lang="en-ZA" dirty="0"/>
              <a:t>Structure of EACH cell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31224" cy="5302824"/>
          </a:xfrm>
        </p:spPr>
        <p:txBody>
          <a:bodyPr>
            <a:normAutofit/>
          </a:bodyPr>
          <a:lstStyle/>
          <a:p>
            <a:r>
              <a:rPr lang="en-ZA" dirty="0"/>
              <a:t>The protoplasm </a:t>
            </a:r>
          </a:p>
          <a:p>
            <a:pPr lvl="1"/>
            <a:r>
              <a:rPr lang="en-ZA" dirty="0"/>
              <a:t>Refers to the living material in plant and animal cells.</a:t>
            </a:r>
          </a:p>
          <a:p>
            <a:pPr lvl="1"/>
            <a:r>
              <a:rPr lang="en-ZA" dirty="0"/>
              <a:t>Made up of cytoplasm, nucleus and all inclusions</a:t>
            </a:r>
          </a:p>
          <a:p>
            <a:r>
              <a:rPr lang="en-ZA" dirty="0"/>
              <a:t>The cytoplasm</a:t>
            </a:r>
          </a:p>
          <a:p>
            <a:pPr lvl="1"/>
            <a:r>
              <a:rPr lang="en-ZA" dirty="0"/>
              <a:t>Includes all contents of the cell -  the fluid sol,  the semi solid gel and all inclusions</a:t>
            </a:r>
          </a:p>
          <a:p>
            <a:pPr lvl="1"/>
            <a:r>
              <a:rPr lang="en-ZA" dirty="0"/>
              <a:t>Some of these inclusions are membrane bound – organelles – each of which have a specific function</a:t>
            </a:r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820472" cy="914400"/>
          </a:xfrm>
        </p:spPr>
        <p:txBody>
          <a:bodyPr/>
          <a:lstStyle/>
          <a:p>
            <a:r>
              <a:rPr lang="en-ZA" dirty="0"/>
              <a:t>Structure of EACH cell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31224" cy="5302824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The cell membrane	</a:t>
            </a:r>
          </a:p>
          <a:p>
            <a:pPr lvl="1"/>
            <a:r>
              <a:rPr lang="en-ZA" dirty="0"/>
              <a:t>Outer boundary of the cytoplasm</a:t>
            </a:r>
          </a:p>
          <a:p>
            <a:pPr lvl="1"/>
            <a:r>
              <a:rPr lang="en-ZA" dirty="0"/>
              <a:t>Approx 5 – 10 nm – so thin that it has not ever been viewed</a:t>
            </a:r>
          </a:p>
          <a:p>
            <a:pPr lvl="1"/>
            <a:r>
              <a:rPr lang="en-ZA" dirty="0"/>
              <a:t>The structures we see in the text are just models/theories put forward by scientists</a:t>
            </a:r>
          </a:p>
          <a:p>
            <a:pPr lvl="1"/>
            <a:r>
              <a:rPr lang="en-ZA" dirty="0"/>
              <a:t>The Fluid Mosaic Model – widely accepted theory</a:t>
            </a:r>
          </a:p>
          <a:p>
            <a:pPr lvl="1"/>
            <a:r>
              <a:rPr lang="en-ZA" dirty="0"/>
              <a:t>Put forward in 1972 by Singer and Nicholson</a:t>
            </a:r>
          </a:p>
          <a:p>
            <a:pPr lvl="2"/>
            <a:r>
              <a:rPr lang="en-ZA" dirty="0"/>
              <a:t>Two sheets of </a:t>
            </a:r>
            <a:r>
              <a:rPr lang="en-ZA" dirty="0" err="1"/>
              <a:t>phosolipids</a:t>
            </a:r>
            <a:r>
              <a:rPr lang="en-ZA" dirty="0"/>
              <a:t> bound together</a:t>
            </a:r>
          </a:p>
          <a:p>
            <a:pPr lvl="2"/>
            <a:r>
              <a:rPr lang="en-ZA" dirty="0"/>
              <a:t>Some proteins span the two layers</a:t>
            </a:r>
          </a:p>
          <a:p>
            <a:pPr lvl="2"/>
            <a:r>
              <a:rPr lang="en-ZA" dirty="0"/>
              <a:t>Some proteins span only part of it</a:t>
            </a:r>
          </a:p>
          <a:p>
            <a:pPr lvl="2"/>
            <a:r>
              <a:rPr lang="en-ZA" dirty="0"/>
              <a:t>Pores of approx 1 nm occur which allow for substances to pass through </a:t>
            </a:r>
          </a:p>
          <a:p>
            <a:pPr lvl="1"/>
            <a:r>
              <a:rPr lang="en-ZA" dirty="0"/>
              <a:t>The main function is to control movement of substances by being </a:t>
            </a:r>
            <a:r>
              <a:rPr lang="en-ZA" b="1" u="sng" dirty="0"/>
              <a:t>selectively permeable</a:t>
            </a:r>
            <a:endParaRPr lang="en-Z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fluid-mosaic-model0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0851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 descr="diffus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1.2.2</a:t>
            </a:r>
          </a:p>
          <a:p>
            <a:pPr lvl="1"/>
            <a:r>
              <a:rPr lang="en-US" dirty="0"/>
              <a:t>Page 73</a:t>
            </a:r>
          </a:p>
          <a:p>
            <a:r>
              <a:rPr lang="en-US" dirty="0"/>
              <a:t>Worksheet</a:t>
            </a:r>
          </a:p>
          <a:p>
            <a:pPr lvl="1"/>
            <a:r>
              <a:rPr lang="en-US" dirty="0"/>
              <a:t>To be completed at the back of your note book</a:t>
            </a:r>
          </a:p>
        </p:txBody>
      </p:sp>
    </p:spTree>
    <p:extLst>
      <p:ext uri="{BB962C8B-B14F-4D97-AF65-F5344CB8AC3E}">
        <p14:creationId xmlns:p14="http://schemas.microsoft.com/office/powerpoint/2010/main" val="395556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Content Placeholder 5" descr="osmos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256584"/>
          </a:xfrm>
        </p:spPr>
      </p:pic>
      <p:sp>
        <p:nvSpPr>
          <p:cNvPr id="3" name="Oval 2"/>
          <p:cNvSpPr/>
          <p:nvPr/>
        </p:nvSpPr>
        <p:spPr>
          <a:xfrm>
            <a:off x="-802311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88632" y="0"/>
            <a:ext cx="37079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7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Every living thing is made up of cells.</a:t>
            </a:r>
          </a:p>
          <a:p>
            <a:r>
              <a:rPr lang="en-ZA" dirty="0"/>
              <a:t>Cells group together to form tissue</a:t>
            </a:r>
          </a:p>
          <a:p>
            <a:r>
              <a:rPr lang="en-ZA" dirty="0"/>
              <a:t>Tissue groups together to form an organ</a:t>
            </a:r>
          </a:p>
          <a:p>
            <a:r>
              <a:rPr lang="en-ZA" dirty="0"/>
              <a:t>Organs group together to form organ systems</a:t>
            </a:r>
          </a:p>
          <a:p>
            <a:r>
              <a:rPr lang="en-ZA" dirty="0"/>
              <a:t>Organ systems group together to form organisms</a:t>
            </a:r>
          </a:p>
          <a:p>
            <a:endParaRPr lang="en-ZA" dirty="0"/>
          </a:p>
          <a:p>
            <a:r>
              <a:rPr lang="en-ZA" dirty="0"/>
              <a:t>Although cells might look different in plants and animals, they are similar in certain aspects.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Content Placeholder 5" descr="osmos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2565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Importance of 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328592"/>
          </a:xfrm>
        </p:spPr>
        <p:txBody>
          <a:bodyPr/>
          <a:lstStyle/>
          <a:p>
            <a:r>
              <a:rPr lang="en-ZA" dirty="0"/>
              <a:t>Responsible for entry and exit of water</a:t>
            </a:r>
          </a:p>
          <a:p>
            <a:r>
              <a:rPr lang="en-ZA" dirty="0"/>
              <a:t>As water enters, it brings useful substances</a:t>
            </a:r>
          </a:p>
          <a:p>
            <a:r>
              <a:rPr lang="en-ZA" dirty="0"/>
              <a:t>As water leaves, it takes harmful waste</a:t>
            </a:r>
          </a:p>
          <a:p>
            <a:r>
              <a:rPr lang="en-ZA" dirty="0"/>
              <a:t>Water is used for many purposes:</a:t>
            </a:r>
          </a:p>
          <a:p>
            <a:pPr lvl="1"/>
            <a:r>
              <a:rPr lang="en-ZA" dirty="0"/>
              <a:t>Main constituent in blood</a:t>
            </a:r>
          </a:p>
          <a:p>
            <a:pPr lvl="1"/>
            <a:r>
              <a:rPr lang="en-ZA" dirty="0"/>
              <a:t>Transporting of substances (useful and waste)</a:t>
            </a:r>
          </a:p>
          <a:p>
            <a:pPr lvl="1"/>
            <a:r>
              <a:rPr lang="en-ZA" dirty="0"/>
              <a:t>Medium for chemical reactions</a:t>
            </a:r>
          </a:p>
          <a:p>
            <a:pPr lvl="1"/>
            <a:r>
              <a:rPr lang="en-ZA" dirty="0"/>
              <a:t>Providing </a:t>
            </a:r>
            <a:r>
              <a:rPr lang="en-ZA" dirty="0" err="1"/>
              <a:t>turgor</a:t>
            </a:r>
            <a:r>
              <a:rPr lang="en-ZA" dirty="0"/>
              <a:t> pressure</a:t>
            </a:r>
          </a:p>
          <a:p>
            <a:pPr lvl="1"/>
            <a:r>
              <a:rPr lang="en-ZA" dirty="0"/>
              <a:t>Providing shape to invertebrates especially for the hydrostatic skeleton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Active transport </a:t>
            </a:r>
          </a:p>
        </p:txBody>
      </p:sp>
      <p:pic>
        <p:nvPicPr>
          <p:cNvPr id="4" name="Content Placeholder 3" descr="slide0036_image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331236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Cytoplasmic</a:t>
            </a:r>
            <a:r>
              <a:rPr lang="en-ZA" dirty="0"/>
              <a:t> organelles and inclusions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Many structures within the cytoplasm.</a:t>
            </a:r>
          </a:p>
          <a:p>
            <a:r>
              <a:rPr lang="en-ZA" dirty="0"/>
              <a:t>These are called organelles</a:t>
            </a:r>
          </a:p>
          <a:p>
            <a:r>
              <a:rPr lang="en-ZA" dirty="0"/>
              <a:t>These are:</a:t>
            </a:r>
          </a:p>
          <a:p>
            <a:pPr lvl="1"/>
            <a:r>
              <a:rPr lang="en-ZA" dirty="0"/>
              <a:t>Membrane-bound organelles</a:t>
            </a:r>
          </a:p>
          <a:p>
            <a:pPr lvl="1"/>
            <a:r>
              <a:rPr lang="en-ZA" dirty="0"/>
              <a:t>Enclosed by a membrane</a:t>
            </a:r>
          </a:p>
          <a:p>
            <a:pPr lvl="1"/>
            <a:r>
              <a:rPr lang="en-ZA" dirty="0"/>
              <a:t>Have double membrane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Mitochondria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014792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Found scattered in the cytoplasm</a:t>
            </a:r>
          </a:p>
          <a:p>
            <a:r>
              <a:rPr lang="en-ZA" dirty="0"/>
              <a:t>Found in both plant and animal cells</a:t>
            </a:r>
          </a:p>
          <a:p>
            <a:r>
              <a:rPr lang="en-ZA" dirty="0"/>
              <a:t>Can vary in number (due to activity of cell)</a:t>
            </a:r>
          </a:p>
          <a:p>
            <a:r>
              <a:rPr lang="en-ZA" dirty="0"/>
              <a:t>Are known as the ‘powerhouse’ of the cell as cellular respiration occurs here.</a:t>
            </a:r>
          </a:p>
          <a:p>
            <a:r>
              <a:rPr lang="en-ZA" dirty="0"/>
              <a:t>During this process, energy is released</a:t>
            </a:r>
          </a:p>
          <a:p>
            <a:r>
              <a:rPr lang="en-ZA" dirty="0"/>
              <a:t>Structure:</a:t>
            </a:r>
          </a:p>
          <a:p>
            <a:pPr lvl="1"/>
            <a:r>
              <a:rPr lang="en-ZA" dirty="0"/>
              <a:t>Generally rod shaped</a:t>
            </a:r>
          </a:p>
          <a:p>
            <a:pPr lvl="1"/>
            <a:r>
              <a:rPr lang="en-ZA" dirty="0"/>
              <a:t>1.5nm long &amp; 0.5nm in diameter</a:t>
            </a:r>
          </a:p>
          <a:p>
            <a:pPr lvl="1"/>
            <a:r>
              <a:rPr lang="en-ZA" dirty="0"/>
              <a:t>Hollow on the inside</a:t>
            </a:r>
          </a:p>
          <a:p>
            <a:pPr lvl="1"/>
            <a:r>
              <a:rPr lang="en-ZA" dirty="0"/>
              <a:t>Two membranes</a:t>
            </a:r>
          </a:p>
          <a:p>
            <a:pPr lvl="2"/>
            <a:r>
              <a:rPr lang="en-ZA" dirty="0"/>
              <a:t>Outer</a:t>
            </a:r>
          </a:p>
          <a:p>
            <a:pPr lvl="2"/>
            <a:r>
              <a:rPr lang="en-ZA" dirty="0"/>
              <a:t>Inner – projections internally called </a:t>
            </a:r>
            <a:r>
              <a:rPr lang="en-ZA" dirty="0" err="1"/>
              <a:t>cristae</a:t>
            </a:r>
            <a:endParaRPr lang="en-ZA" dirty="0"/>
          </a:p>
          <a:p>
            <a:pPr lvl="1"/>
            <a:r>
              <a:rPr lang="en-ZA" dirty="0"/>
              <a:t>Contain own DNA, RNA and apparatus to synthesise proteins</a:t>
            </a:r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mitochondri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676650" cy="3571875"/>
          </a:xfrm>
        </p:spPr>
      </p:pic>
      <p:pic>
        <p:nvPicPr>
          <p:cNvPr id="5" name="Picture 4" descr="22489-004-EE9DC4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0" y="3048000"/>
            <a:ext cx="635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Plastids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Small, disk shaped, ovoid or irregularly shaped </a:t>
            </a:r>
          </a:p>
          <a:p>
            <a:r>
              <a:rPr lang="en-ZA" dirty="0"/>
              <a:t>Found only in plant cells</a:t>
            </a:r>
          </a:p>
          <a:p>
            <a:r>
              <a:rPr lang="en-ZA" dirty="0"/>
              <a:t>Three types:</a:t>
            </a:r>
          </a:p>
          <a:p>
            <a:pPr lvl="1"/>
            <a:r>
              <a:rPr lang="en-ZA" dirty="0" err="1"/>
              <a:t>Cloroplasts</a:t>
            </a:r>
            <a:endParaRPr lang="en-ZA" dirty="0"/>
          </a:p>
          <a:p>
            <a:pPr lvl="1"/>
            <a:r>
              <a:rPr lang="en-ZA" dirty="0" err="1"/>
              <a:t>Chromoplasts</a:t>
            </a:r>
            <a:endParaRPr lang="en-ZA" dirty="0"/>
          </a:p>
          <a:p>
            <a:pPr lvl="1"/>
            <a:r>
              <a:rPr lang="en-ZA" dirty="0"/>
              <a:t>Leucoplasts</a:t>
            </a:r>
          </a:p>
          <a:p>
            <a:r>
              <a:rPr lang="en-ZA" dirty="0"/>
              <a:t>Traps light for photosynthesis</a:t>
            </a:r>
          </a:p>
          <a:p>
            <a:endParaRPr lang="en-ZA" dirty="0"/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7787977_f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751749" cy="43107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Plastids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err="1"/>
              <a:t>Chromoplasts</a:t>
            </a:r>
            <a:r>
              <a:rPr lang="en-ZA" dirty="0"/>
              <a:t>:</a:t>
            </a:r>
          </a:p>
          <a:p>
            <a:pPr lvl="1"/>
            <a:r>
              <a:rPr lang="en-ZA" dirty="0"/>
              <a:t>May be red, orange and yellow</a:t>
            </a:r>
          </a:p>
          <a:p>
            <a:pPr lvl="1"/>
            <a:r>
              <a:rPr lang="en-ZA" dirty="0"/>
              <a:t>Due to pigments known as carotenes and </a:t>
            </a:r>
            <a:r>
              <a:rPr lang="en-ZA" dirty="0" err="1"/>
              <a:t>xanthopylls</a:t>
            </a:r>
            <a:endParaRPr lang="en-ZA" dirty="0"/>
          </a:p>
          <a:p>
            <a:pPr lvl="1"/>
            <a:r>
              <a:rPr lang="en-ZA" dirty="0"/>
              <a:t>Found in brightly coloured parts of plants</a:t>
            </a:r>
          </a:p>
          <a:p>
            <a:r>
              <a:rPr lang="en-ZA" dirty="0"/>
              <a:t>Leucoplasts:</a:t>
            </a:r>
          </a:p>
          <a:p>
            <a:pPr lvl="1"/>
            <a:r>
              <a:rPr lang="en-ZA" dirty="0"/>
              <a:t>Colourless</a:t>
            </a:r>
          </a:p>
          <a:p>
            <a:pPr lvl="1"/>
            <a:r>
              <a:rPr lang="en-ZA" dirty="0"/>
              <a:t>Found in parts not exposed to sunlight</a:t>
            </a:r>
          </a:p>
          <a:p>
            <a:pPr lvl="1"/>
            <a:r>
              <a:rPr lang="en-ZA" dirty="0"/>
              <a:t>Store food in different forms such as starch, lipids and proteins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Plastids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Chloroplasts:</a:t>
            </a:r>
          </a:p>
          <a:p>
            <a:pPr lvl="1"/>
            <a:r>
              <a:rPr lang="en-ZA" dirty="0"/>
              <a:t>Disk shaped</a:t>
            </a:r>
          </a:p>
          <a:p>
            <a:pPr lvl="1"/>
            <a:r>
              <a:rPr lang="en-ZA" dirty="0"/>
              <a:t>4 – 10 microns in length</a:t>
            </a:r>
          </a:p>
          <a:p>
            <a:pPr lvl="1"/>
            <a:r>
              <a:rPr lang="en-ZA" dirty="0"/>
              <a:t>Enclosed by double membrane</a:t>
            </a:r>
          </a:p>
          <a:p>
            <a:pPr lvl="1"/>
            <a:r>
              <a:rPr lang="en-ZA" dirty="0"/>
              <a:t>Plate-like membranes called lamellae</a:t>
            </a:r>
          </a:p>
          <a:p>
            <a:pPr lvl="1"/>
            <a:r>
              <a:rPr lang="en-ZA" dirty="0"/>
              <a:t>Suspended in liquid </a:t>
            </a:r>
            <a:r>
              <a:rPr lang="en-ZA" dirty="0" err="1"/>
              <a:t>stroma</a:t>
            </a:r>
            <a:endParaRPr lang="en-ZA" dirty="0"/>
          </a:p>
          <a:p>
            <a:pPr lvl="1"/>
            <a:r>
              <a:rPr lang="en-ZA" dirty="0"/>
              <a:t>Lamellae are stacked on top of each other to form a </a:t>
            </a:r>
            <a:r>
              <a:rPr lang="en-ZA" dirty="0" err="1"/>
              <a:t>grana</a:t>
            </a:r>
            <a:endParaRPr lang="en-ZA" dirty="0"/>
          </a:p>
          <a:p>
            <a:pPr lvl="1"/>
            <a:r>
              <a:rPr lang="en-ZA" dirty="0"/>
              <a:t>Chlorophyll is embedded within lamellae</a:t>
            </a:r>
          </a:p>
          <a:p>
            <a:pPr lvl="1"/>
            <a:r>
              <a:rPr lang="en-ZA" dirty="0"/>
              <a:t>Enzymes which control photosynthesis, as well as </a:t>
            </a:r>
            <a:r>
              <a:rPr lang="en-ZA" dirty="0" err="1"/>
              <a:t>ribosomes</a:t>
            </a:r>
            <a:r>
              <a:rPr lang="en-ZA" dirty="0"/>
              <a:t> and starch granules are contained within the </a:t>
            </a:r>
            <a:r>
              <a:rPr lang="en-ZA" dirty="0" err="1"/>
              <a:t>stroma</a:t>
            </a:r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Initially, very little was known about cells.</a:t>
            </a:r>
          </a:p>
          <a:p>
            <a:pPr lvl="1"/>
            <a:r>
              <a:rPr lang="en-ZA" dirty="0"/>
              <a:t>Box-like compartments</a:t>
            </a:r>
          </a:p>
          <a:p>
            <a:r>
              <a:rPr lang="en-ZA" dirty="0"/>
              <a:t>Due to technological advancements, we have a detailed knowledge database.</a:t>
            </a:r>
          </a:p>
          <a:p>
            <a:r>
              <a:rPr lang="en-ZA" dirty="0"/>
              <a:t>For 1000s of years – only macroscopic structure was known.</a:t>
            </a:r>
          </a:p>
          <a:p>
            <a:r>
              <a:rPr lang="en-ZA" dirty="0"/>
              <a:t>In 1665 Robert Hooke looked at cork cells with a simple lens</a:t>
            </a:r>
          </a:p>
          <a:p>
            <a:r>
              <a:rPr lang="en-ZA" dirty="0"/>
              <a:t>In 1675 Anton van Leeuwenhoek saw bacteria with a simple microscope</a:t>
            </a:r>
          </a:p>
          <a:p>
            <a:r>
              <a:rPr lang="en-ZA" dirty="0"/>
              <a:t>Since then new and more powerful versions were developed.</a:t>
            </a:r>
          </a:p>
          <a:p>
            <a:r>
              <a:rPr lang="en-ZA" dirty="0"/>
              <a:t>Thus developed “The Cell Theory”</a:t>
            </a:r>
          </a:p>
          <a:p>
            <a:pPr lvl="1"/>
            <a:r>
              <a:rPr lang="en-ZA" dirty="0"/>
              <a:t>Every living organism is made up of cells, very much the way bricks made a building</a:t>
            </a:r>
          </a:p>
          <a:p>
            <a:pPr lvl="1"/>
            <a:r>
              <a:rPr lang="en-ZA" dirty="0"/>
              <a:t>Every cell comes from another cell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Endoplasmic Reticulum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Is a system of tubes enclosed by a membrane</a:t>
            </a:r>
          </a:p>
          <a:p>
            <a:r>
              <a:rPr lang="en-ZA" dirty="0"/>
              <a:t>Found in plant and animal cells</a:t>
            </a:r>
          </a:p>
          <a:p>
            <a:r>
              <a:rPr lang="en-ZA" dirty="0"/>
              <a:t>Tubes appear to be continuous with nuclear membrane</a:t>
            </a:r>
          </a:p>
          <a:p>
            <a:r>
              <a:rPr lang="en-ZA" dirty="0"/>
              <a:t>Acts as  a communication system</a:t>
            </a:r>
          </a:p>
          <a:p>
            <a:r>
              <a:rPr lang="en-ZA" dirty="0"/>
              <a:t>Materials may be transported through the tubes from one part to the other</a:t>
            </a:r>
          </a:p>
          <a:p>
            <a:r>
              <a:rPr lang="en-ZA" dirty="0"/>
              <a:t>Two types:</a:t>
            </a:r>
          </a:p>
          <a:p>
            <a:pPr lvl="1"/>
            <a:r>
              <a:rPr lang="en-ZA" dirty="0"/>
              <a:t>Rough ER -  due to attached </a:t>
            </a:r>
            <a:r>
              <a:rPr lang="en-ZA" dirty="0" err="1"/>
              <a:t>ribosomes</a:t>
            </a:r>
            <a:endParaRPr lang="en-ZA" dirty="0"/>
          </a:p>
          <a:p>
            <a:pPr lvl="1"/>
            <a:r>
              <a:rPr lang="en-ZA" dirty="0"/>
              <a:t>Smooth ER – lack of </a:t>
            </a:r>
            <a:r>
              <a:rPr lang="en-ZA" dirty="0" err="1"/>
              <a:t>ribosomes</a:t>
            </a:r>
            <a:endParaRPr lang="en-Z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 descr="endoplasmic_reticulum5B1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7359517" cy="551963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Golgi Apparatus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Also called </a:t>
            </a:r>
            <a:r>
              <a:rPr lang="en-ZA" dirty="0" err="1"/>
              <a:t>dictysomes</a:t>
            </a:r>
            <a:endParaRPr lang="en-ZA" dirty="0"/>
          </a:p>
          <a:p>
            <a:r>
              <a:rPr lang="en-ZA" dirty="0"/>
              <a:t>Found in plant and animal cells</a:t>
            </a:r>
          </a:p>
          <a:p>
            <a:r>
              <a:rPr lang="en-ZA" dirty="0"/>
              <a:t>Appear to be broken tips of ER</a:t>
            </a:r>
          </a:p>
          <a:p>
            <a:r>
              <a:rPr lang="en-ZA" dirty="0"/>
              <a:t>Have been found to be numerous in </a:t>
            </a:r>
            <a:r>
              <a:rPr lang="en-ZA" dirty="0" err="1"/>
              <a:t>secretory</a:t>
            </a:r>
            <a:r>
              <a:rPr lang="en-ZA" dirty="0"/>
              <a:t> cells</a:t>
            </a:r>
          </a:p>
          <a:p>
            <a:r>
              <a:rPr lang="en-ZA" dirty="0"/>
              <a:t>Likely to have </a:t>
            </a:r>
            <a:r>
              <a:rPr lang="en-ZA" dirty="0" err="1"/>
              <a:t>secretory</a:t>
            </a:r>
            <a:r>
              <a:rPr lang="en-ZA" dirty="0"/>
              <a:t> function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Slide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47549" cy="573566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Ribosomes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Very small, grainy structures</a:t>
            </a:r>
          </a:p>
          <a:p>
            <a:r>
              <a:rPr lang="en-ZA" dirty="0"/>
              <a:t>Found in plant and animal cells as well as in bacteria</a:t>
            </a:r>
          </a:p>
          <a:p>
            <a:r>
              <a:rPr lang="en-ZA" dirty="0"/>
              <a:t>Occur on the ER, loosely in the cytoplasm, in plastids and mitochondria</a:t>
            </a:r>
          </a:p>
          <a:p>
            <a:r>
              <a:rPr lang="en-ZA" dirty="0"/>
              <a:t>Made up of protein and </a:t>
            </a:r>
            <a:r>
              <a:rPr lang="en-ZA" dirty="0" err="1"/>
              <a:t>rRNA</a:t>
            </a:r>
            <a:endParaRPr lang="en-ZA" dirty="0"/>
          </a:p>
          <a:p>
            <a:r>
              <a:rPr lang="en-ZA" dirty="0"/>
              <a:t>The site at which proteins are manufactured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Vacuoles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Fluid-filled organelles</a:t>
            </a:r>
          </a:p>
          <a:p>
            <a:r>
              <a:rPr lang="en-ZA" dirty="0"/>
              <a:t>Found in plant and animal cells (usually absent in animal cells)</a:t>
            </a:r>
          </a:p>
          <a:p>
            <a:r>
              <a:rPr lang="en-ZA" dirty="0"/>
              <a:t>Occupies large percentage of cell</a:t>
            </a:r>
          </a:p>
          <a:p>
            <a:r>
              <a:rPr lang="en-ZA" dirty="0"/>
              <a:t>Tonoplast surrounds vacuoles</a:t>
            </a:r>
          </a:p>
          <a:p>
            <a:r>
              <a:rPr lang="en-ZA" dirty="0"/>
              <a:t>Filled with cell sap</a:t>
            </a:r>
          </a:p>
          <a:p>
            <a:r>
              <a:rPr lang="en-ZA" dirty="0"/>
              <a:t>Cell sap is a </a:t>
            </a:r>
            <a:r>
              <a:rPr lang="en-ZA" dirty="0" err="1"/>
              <a:t>soln</a:t>
            </a:r>
            <a:r>
              <a:rPr lang="en-ZA" dirty="0"/>
              <a:t> made of water together with dissolved substances</a:t>
            </a:r>
          </a:p>
          <a:p>
            <a:r>
              <a:rPr lang="en-ZA" dirty="0"/>
              <a:t>Contains </a:t>
            </a:r>
            <a:r>
              <a:rPr lang="en-ZA" dirty="0" err="1"/>
              <a:t>anthocaynins</a:t>
            </a:r>
            <a:r>
              <a:rPr lang="en-ZA" dirty="0"/>
              <a:t> – pigments</a:t>
            </a:r>
          </a:p>
          <a:p>
            <a:r>
              <a:rPr lang="en-ZA" dirty="0"/>
              <a:t>Cell sap creates </a:t>
            </a:r>
            <a:r>
              <a:rPr lang="en-ZA" dirty="0" err="1"/>
              <a:t>turgor</a:t>
            </a:r>
            <a:r>
              <a:rPr lang="en-ZA" dirty="0"/>
              <a:t> pressure</a:t>
            </a:r>
          </a:p>
          <a:p>
            <a:r>
              <a:rPr lang="en-ZA" dirty="0"/>
              <a:t>Gives cell its swollen/full appearance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Vacuo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908720"/>
            <a:ext cx="5654905" cy="488695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Lysosomes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Roundish structures (vesicles) </a:t>
            </a:r>
          </a:p>
          <a:p>
            <a:r>
              <a:rPr lang="en-ZA" dirty="0"/>
              <a:t>Mainly in animal cells</a:t>
            </a:r>
          </a:p>
          <a:p>
            <a:r>
              <a:rPr lang="en-ZA" dirty="0"/>
              <a:t>Also in plant cells but are not easily viewed</a:t>
            </a:r>
          </a:p>
          <a:p>
            <a:r>
              <a:rPr lang="en-ZA" dirty="0"/>
              <a:t>Fuse with food vacuoles, enzymes then digest food</a:t>
            </a:r>
          </a:p>
          <a:p>
            <a:r>
              <a:rPr lang="en-ZA" dirty="0"/>
              <a:t>Called intracellular digestion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1873847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984776" cy="445628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Centrosomes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Made up of small tubular bodies or microtubules</a:t>
            </a:r>
          </a:p>
          <a:p>
            <a:r>
              <a:rPr lang="en-ZA" dirty="0"/>
              <a:t>Occur near the nucleus</a:t>
            </a:r>
          </a:p>
          <a:p>
            <a:r>
              <a:rPr lang="en-ZA" dirty="0"/>
              <a:t>Mainly occur in animal cells</a:t>
            </a:r>
          </a:p>
          <a:p>
            <a:r>
              <a:rPr lang="en-ZA" dirty="0" err="1"/>
              <a:t>Centosomes</a:t>
            </a:r>
            <a:r>
              <a:rPr lang="en-ZA" dirty="0"/>
              <a:t> have a function during cell division. (mitosis)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Structure, care and use of a microscope</a:t>
            </a:r>
          </a:p>
          <a:p>
            <a:pPr lvl="1"/>
            <a:r>
              <a:rPr lang="en-ZA" dirty="0"/>
              <a:t>Page 61 – 65</a:t>
            </a:r>
          </a:p>
          <a:p>
            <a:r>
              <a:rPr lang="en-ZA" dirty="0"/>
              <a:t>Magnification </a:t>
            </a:r>
          </a:p>
          <a:p>
            <a:pPr lvl="1"/>
            <a:r>
              <a:rPr lang="en-ZA" dirty="0"/>
              <a:t>Page 65 – 67</a:t>
            </a:r>
          </a:p>
          <a:p>
            <a:pPr lvl="1"/>
            <a:r>
              <a:rPr lang="en-ZA" dirty="0"/>
              <a:t>Separate note to be given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Centrosome-th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906465" cy="426575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Nucleus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Round or oval body </a:t>
            </a:r>
          </a:p>
          <a:p>
            <a:r>
              <a:rPr lang="en-ZA" dirty="0"/>
              <a:t>Found in plant and animal cells</a:t>
            </a:r>
          </a:p>
          <a:p>
            <a:r>
              <a:rPr lang="en-ZA" dirty="0"/>
              <a:t>Relatively large </a:t>
            </a:r>
          </a:p>
          <a:p>
            <a:r>
              <a:rPr lang="en-ZA" dirty="0"/>
              <a:t>Made up of </a:t>
            </a:r>
            <a:r>
              <a:rPr lang="en-ZA" dirty="0" err="1"/>
              <a:t>nucleoplasm</a:t>
            </a:r>
            <a:r>
              <a:rPr lang="en-ZA" dirty="0"/>
              <a:t>, chromatin network and </a:t>
            </a:r>
            <a:r>
              <a:rPr lang="en-ZA" dirty="0" err="1"/>
              <a:t>necluolus</a:t>
            </a:r>
            <a:r>
              <a:rPr lang="en-ZA" dirty="0"/>
              <a:t> – enclosed by nuclear membrane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Nucleus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Nuclear membrane:</a:t>
            </a:r>
          </a:p>
          <a:p>
            <a:pPr lvl="1"/>
            <a:r>
              <a:rPr lang="en-ZA" dirty="0"/>
              <a:t>Double membrane containing pores</a:t>
            </a:r>
          </a:p>
          <a:p>
            <a:pPr lvl="1"/>
            <a:r>
              <a:rPr lang="en-ZA" dirty="0"/>
              <a:t>Pores control entry and exit of substances</a:t>
            </a:r>
          </a:p>
          <a:p>
            <a:r>
              <a:rPr lang="en-ZA" dirty="0" err="1"/>
              <a:t>Nucleoplasm</a:t>
            </a:r>
            <a:r>
              <a:rPr lang="en-ZA" dirty="0"/>
              <a:t>:</a:t>
            </a:r>
          </a:p>
          <a:p>
            <a:pPr lvl="1"/>
            <a:r>
              <a:rPr lang="en-ZA" dirty="0"/>
              <a:t>Referred to as the nuclear sap </a:t>
            </a:r>
          </a:p>
          <a:p>
            <a:pPr lvl="1"/>
            <a:r>
              <a:rPr lang="en-ZA" dirty="0"/>
              <a:t>Contains all </a:t>
            </a:r>
            <a:r>
              <a:rPr lang="en-ZA" dirty="0" err="1"/>
              <a:t>stubstances</a:t>
            </a:r>
            <a:r>
              <a:rPr lang="en-ZA" dirty="0"/>
              <a:t> produced within the nucleus</a:t>
            </a:r>
          </a:p>
          <a:p>
            <a:pPr lvl="1"/>
            <a:r>
              <a:rPr lang="en-ZA" dirty="0"/>
              <a:t>Sugars, nitrogen bases, phosphates, nucleotides and enzymes.</a:t>
            </a:r>
          </a:p>
          <a:p>
            <a:r>
              <a:rPr lang="en-ZA" dirty="0"/>
              <a:t>Chromatin network:</a:t>
            </a:r>
          </a:p>
          <a:p>
            <a:pPr lvl="1"/>
            <a:r>
              <a:rPr lang="en-ZA" dirty="0"/>
              <a:t>Entangled threads of chromosomes</a:t>
            </a:r>
          </a:p>
          <a:p>
            <a:r>
              <a:rPr lang="en-ZA" dirty="0"/>
              <a:t>Nucleoli:</a:t>
            </a:r>
          </a:p>
          <a:p>
            <a:pPr lvl="1"/>
            <a:r>
              <a:rPr lang="en-ZA" dirty="0"/>
              <a:t>Functions to produce nucleic acids (do not need to know)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Nucleus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Has the following function:</a:t>
            </a:r>
          </a:p>
          <a:p>
            <a:pPr lvl="1"/>
            <a:r>
              <a:rPr lang="en-ZA" dirty="0"/>
              <a:t>Controls all functioning of the cell</a:t>
            </a:r>
          </a:p>
          <a:p>
            <a:pPr lvl="1"/>
            <a:r>
              <a:rPr lang="en-ZA" dirty="0"/>
              <a:t>Controls production of enzymes</a:t>
            </a:r>
          </a:p>
          <a:p>
            <a:pPr lvl="1"/>
            <a:r>
              <a:rPr lang="en-ZA" dirty="0"/>
              <a:t>Chromatin network (chromosomes) are responsible for carrying hereditary information from parent to offspring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NUCLE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7255933" cy="54419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424936" cy="66693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ZA" sz="5200" dirty="0"/>
              <a:t>Self study</a:t>
            </a:r>
          </a:p>
          <a:p>
            <a:pPr lvl="1"/>
            <a:r>
              <a:rPr lang="en-ZA" sz="3100" dirty="0"/>
              <a:t>Differences between plant and animal cells</a:t>
            </a:r>
          </a:p>
          <a:p>
            <a:pPr lvl="1"/>
            <a:r>
              <a:rPr lang="en-ZA" sz="3100" dirty="0"/>
              <a:t>Page 82 – table 1.2.4</a:t>
            </a:r>
          </a:p>
          <a:p>
            <a:pPr lvl="1">
              <a:buNone/>
            </a:pPr>
            <a:endParaRPr lang="en-ZA" dirty="0"/>
          </a:p>
          <a:p>
            <a:pPr lvl="1">
              <a:buNone/>
            </a:pPr>
            <a:endParaRPr lang="en-ZA" sz="5100" dirty="0"/>
          </a:p>
          <a:p>
            <a:pPr lvl="1" algn="ctr">
              <a:buNone/>
            </a:pPr>
            <a:r>
              <a:rPr lang="en-ZA" sz="5100" dirty="0"/>
              <a:t>Homework </a:t>
            </a:r>
            <a:r>
              <a:rPr lang="en-ZA" sz="5100" dirty="0">
                <a:sym typeface="Wingdings" pitchFamily="2" charset="2"/>
              </a:rPr>
              <a:t></a:t>
            </a:r>
            <a:r>
              <a:rPr lang="en-ZA" sz="5100" dirty="0"/>
              <a:t> </a:t>
            </a:r>
          </a:p>
          <a:p>
            <a:r>
              <a:rPr lang="en-ZA" sz="3100" dirty="0"/>
              <a:t>Activity 1.2.5 </a:t>
            </a:r>
          </a:p>
          <a:p>
            <a:pPr lvl="1"/>
            <a:r>
              <a:rPr lang="en-ZA" sz="2700" dirty="0"/>
              <a:t>Page 78</a:t>
            </a:r>
          </a:p>
          <a:p>
            <a:r>
              <a:rPr lang="en-ZA" sz="3100" dirty="0"/>
              <a:t>Activity 1.2.6</a:t>
            </a:r>
          </a:p>
          <a:p>
            <a:pPr lvl="1"/>
            <a:r>
              <a:rPr lang="en-ZA" sz="2700" dirty="0"/>
              <a:t>Page 82</a:t>
            </a:r>
          </a:p>
          <a:p>
            <a:r>
              <a:rPr lang="en-ZA" sz="3100" dirty="0"/>
              <a:t>Activity 1.2.7</a:t>
            </a:r>
          </a:p>
          <a:p>
            <a:pPr lvl="1"/>
            <a:r>
              <a:rPr lang="en-ZA" dirty="0"/>
              <a:t>Page 83</a:t>
            </a:r>
          </a:p>
          <a:p>
            <a:r>
              <a:rPr lang="en-ZA" dirty="0"/>
              <a:t>Activity 1.2.8</a:t>
            </a:r>
          </a:p>
          <a:p>
            <a:pPr lvl="1"/>
            <a:r>
              <a:rPr lang="en-ZA" dirty="0"/>
              <a:t>Page 85</a:t>
            </a:r>
          </a:p>
          <a:p>
            <a:pPr algn="ctr">
              <a:buNone/>
            </a:pPr>
            <a:r>
              <a:rPr lang="en-ZA" dirty="0"/>
              <a:t>Luckily this is only due for Friday</a:t>
            </a:r>
          </a:p>
          <a:p>
            <a:pPr algn="ctr">
              <a:buNone/>
            </a:pPr>
            <a:r>
              <a:rPr lang="en-ZA" dirty="0">
                <a:sym typeface="Wingdings" pitchFamily="2" charset="2"/>
              </a:rPr>
              <a:t></a:t>
            </a:r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Draw, label AND annotate:</a:t>
            </a:r>
          </a:p>
          <a:p>
            <a:pPr lvl="1"/>
            <a:r>
              <a:rPr lang="en-ZA" dirty="0"/>
              <a:t> figure 1.2.2 (the microscope)</a:t>
            </a:r>
          </a:p>
          <a:p>
            <a:pPr lvl="1"/>
            <a:r>
              <a:rPr lang="en-ZA"/>
              <a:t>Page 62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Cell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83560"/>
            <a:ext cx="8280920" cy="4572000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Cells are made up of various compounds</a:t>
            </a:r>
          </a:p>
          <a:p>
            <a:r>
              <a:rPr lang="en-ZA" dirty="0"/>
              <a:t>Each cell may contain tiny organs – organelles</a:t>
            </a:r>
          </a:p>
          <a:p>
            <a:pPr>
              <a:buNone/>
            </a:pPr>
            <a:r>
              <a:rPr lang="en-ZA" dirty="0"/>
              <a:t>Remember:</a:t>
            </a:r>
          </a:p>
          <a:p>
            <a:pPr>
              <a:buNone/>
            </a:pPr>
            <a:r>
              <a:rPr lang="en-ZA" dirty="0"/>
              <a:t>Cells – tissue – organs – organ systems – organism</a:t>
            </a:r>
          </a:p>
          <a:p>
            <a:pPr>
              <a:buNone/>
            </a:pPr>
            <a:endParaRPr lang="en-ZA" dirty="0"/>
          </a:p>
          <a:p>
            <a:r>
              <a:rPr lang="en-ZA" dirty="0"/>
              <a:t>Most cells are microscopic</a:t>
            </a:r>
          </a:p>
          <a:p>
            <a:r>
              <a:rPr lang="en-ZA" dirty="0"/>
              <a:t>While a minor amount of cells are macroscopic</a:t>
            </a:r>
          </a:p>
          <a:p>
            <a:r>
              <a:rPr lang="en-ZA" dirty="0"/>
              <a:t>To measure microscopic cells – cm or m is not adequate</a:t>
            </a:r>
          </a:p>
          <a:p>
            <a:pPr lvl="1"/>
            <a:r>
              <a:rPr lang="en-ZA" dirty="0"/>
              <a:t> 1 micron (µm) = 1/1000 mm</a:t>
            </a:r>
          </a:p>
          <a:p>
            <a:pPr lvl="2"/>
            <a:r>
              <a:rPr lang="en-ZA" dirty="0"/>
              <a:t>1000 micron = 1 mm</a:t>
            </a:r>
          </a:p>
          <a:p>
            <a:pPr lvl="1"/>
            <a:r>
              <a:rPr lang="en-ZA" dirty="0"/>
              <a:t>1 nanometre (nm) = 1/1000 µm</a:t>
            </a:r>
          </a:p>
          <a:p>
            <a:pPr lvl="2"/>
            <a:r>
              <a:rPr lang="en-ZA" dirty="0"/>
              <a:t>1000 nm = 1 µm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Cell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4798768"/>
          </a:xfrm>
        </p:spPr>
        <p:txBody>
          <a:bodyPr/>
          <a:lstStyle/>
          <a:p>
            <a:r>
              <a:rPr lang="en-ZA" dirty="0"/>
              <a:t>Cells exist in almost every shape possible as well as no shape at all.</a:t>
            </a:r>
          </a:p>
          <a:p>
            <a:r>
              <a:rPr lang="en-ZA" dirty="0"/>
              <a:t>The shape of a cell usually corresponds to the role of the cell</a:t>
            </a:r>
          </a:p>
          <a:p>
            <a:pPr lvl="1"/>
            <a:r>
              <a:rPr lang="en-ZA" dirty="0"/>
              <a:t>Table 1.2.3 - page 68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f-d 296a0ffc6d346d377833d5a3852870e3b33887ce1afbd82e3854b1ae+IMAGE+IMAGE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573016"/>
          </a:xfrm>
        </p:spPr>
      </p:pic>
      <p:pic>
        <p:nvPicPr>
          <p:cNvPr id="5" name="Picture 4" descr="leaf-struture-cuticle-mesophyll-stom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573016"/>
          </a:xfrm>
          <a:prstGeom prst="rect">
            <a:avLst/>
          </a:prstGeom>
        </p:spPr>
      </p:pic>
      <p:pic>
        <p:nvPicPr>
          <p:cNvPr id="6" name="Picture 5" descr="GetImage.as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3016"/>
            <a:ext cx="4762500" cy="3284984"/>
          </a:xfrm>
          <a:prstGeom prst="rect">
            <a:avLst/>
          </a:prstGeom>
        </p:spPr>
      </p:pic>
      <p:pic>
        <p:nvPicPr>
          <p:cNvPr id="7" name="Picture 6" descr="xylem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73016"/>
            <a:ext cx="4427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r>
              <a:rPr lang="en-ZA" dirty="0"/>
              <a:t>Relationship among components on a plant and animal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2"/>
            <a:ext cx="7772400" cy="4438728"/>
          </a:xfrm>
        </p:spPr>
        <p:txBody>
          <a:bodyPr>
            <a:normAutofit/>
          </a:bodyPr>
          <a:lstStyle/>
          <a:p>
            <a:r>
              <a:rPr lang="en-ZA" dirty="0"/>
              <a:t>page 69</a:t>
            </a:r>
          </a:p>
          <a:p>
            <a:r>
              <a:rPr lang="en-ZA" dirty="0"/>
              <a:t>Figure 1.2.5 – components of a plant cell</a:t>
            </a:r>
          </a:p>
          <a:p>
            <a:r>
              <a:rPr lang="en-ZA" dirty="0"/>
              <a:t>Figure 1.2.6 – components of an animal cell</a:t>
            </a:r>
          </a:p>
          <a:p>
            <a:endParaRPr lang="en-ZA" dirty="0"/>
          </a:p>
          <a:p>
            <a:r>
              <a:rPr lang="en-ZA" dirty="0"/>
              <a:t>what do you notice between the two?</a:t>
            </a:r>
          </a:p>
          <a:p>
            <a:r>
              <a:rPr lang="en-ZA" dirty="0"/>
              <a:t>Similarities? </a:t>
            </a:r>
          </a:p>
          <a:p>
            <a:r>
              <a:rPr lang="en-ZA" dirty="0"/>
              <a:t>Differences?</a:t>
            </a:r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3909</TotalTime>
  <Words>1263</Words>
  <Application>Microsoft Office PowerPoint</Application>
  <PresentationFormat>On-screen Show (4:3)</PresentationFormat>
  <Paragraphs>243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Metro</vt:lpstr>
      <vt:lpstr>Cells: the basic unit of     life</vt:lpstr>
      <vt:lpstr>PowerPoint Presentation</vt:lpstr>
      <vt:lpstr>PowerPoint Presentation</vt:lpstr>
      <vt:lpstr>PowerPoint Presentation</vt:lpstr>
      <vt:lpstr>Homework </vt:lpstr>
      <vt:lpstr>Cell structure and function</vt:lpstr>
      <vt:lpstr>Cell structure and function</vt:lpstr>
      <vt:lpstr>PowerPoint Presentation</vt:lpstr>
      <vt:lpstr>Relationship among components on a plant and animal cell</vt:lpstr>
      <vt:lpstr>PowerPoint Presentation</vt:lpstr>
      <vt:lpstr>PowerPoint Presentation</vt:lpstr>
      <vt:lpstr>Homework </vt:lpstr>
      <vt:lpstr>Structure of EACH cell component</vt:lpstr>
      <vt:lpstr>Structure of EACH cell component</vt:lpstr>
      <vt:lpstr>Structure of EACH cell component</vt:lpstr>
      <vt:lpstr>PowerPoint Presentation</vt:lpstr>
      <vt:lpstr>PowerPoint Presentation</vt:lpstr>
      <vt:lpstr>Homework </vt:lpstr>
      <vt:lpstr>PowerPoint Presentation</vt:lpstr>
      <vt:lpstr>PowerPoint Presentation</vt:lpstr>
      <vt:lpstr>Importance of osmosis</vt:lpstr>
      <vt:lpstr>Active transport </vt:lpstr>
      <vt:lpstr>Cytoplasmic organelles and inclusions</vt:lpstr>
      <vt:lpstr>Mitochondria</vt:lpstr>
      <vt:lpstr>PowerPoint Presentation</vt:lpstr>
      <vt:lpstr>Plastids </vt:lpstr>
      <vt:lpstr>PowerPoint Presentation</vt:lpstr>
      <vt:lpstr>Plastids</vt:lpstr>
      <vt:lpstr>Plastids </vt:lpstr>
      <vt:lpstr>Endoplasmic Reticulum</vt:lpstr>
      <vt:lpstr>PowerPoint Presentation</vt:lpstr>
      <vt:lpstr>Golgi Apparatus</vt:lpstr>
      <vt:lpstr>PowerPoint Presentation</vt:lpstr>
      <vt:lpstr>Ribosomes </vt:lpstr>
      <vt:lpstr>Vacuoles </vt:lpstr>
      <vt:lpstr>PowerPoint Presentation</vt:lpstr>
      <vt:lpstr>Lysosomes</vt:lpstr>
      <vt:lpstr>PowerPoint Presentation</vt:lpstr>
      <vt:lpstr>Centrosomes</vt:lpstr>
      <vt:lpstr>PowerPoint Presentation</vt:lpstr>
      <vt:lpstr>Nucleus </vt:lpstr>
      <vt:lpstr>Nucleus </vt:lpstr>
      <vt:lpstr>Nucleus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Cells: the basic unit of     life</dc:title>
  <dc:creator>ASM</dc:creator>
  <cp:lastModifiedBy>Azhar Rajah</cp:lastModifiedBy>
  <cp:revision>31</cp:revision>
  <dcterms:created xsi:type="dcterms:W3CDTF">2015-02-03T17:32:45Z</dcterms:created>
  <dcterms:modified xsi:type="dcterms:W3CDTF">2018-04-18T14:05:41Z</dcterms:modified>
</cp:coreProperties>
</file>