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65" r:id="rId13"/>
    <p:sldId id="266" r:id="rId14"/>
    <p:sldId id="268" r:id="rId15"/>
    <p:sldId id="271" r:id="rId16"/>
    <p:sldId id="272" r:id="rId17"/>
    <p:sldId id="273" r:id="rId18"/>
    <p:sldId id="270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30CE0-2EC3-4279-B54C-0B59F58369D6}" type="doc">
      <dgm:prSet loTypeId="urn:microsoft.com/office/officeart/2005/8/layout/vList2" loCatId="list" qsTypeId="urn:microsoft.com/office/officeart/2005/8/quickstyle/simple1#25" qsCatId="simple" csTypeId="urn:microsoft.com/office/officeart/2005/8/colors/accent1_4" csCatId="accent1" phldr="1"/>
      <dgm:spPr/>
      <dgm:t>
        <a:bodyPr/>
        <a:lstStyle/>
        <a:p>
          <a:endParaRPr lang="en-ZA"/>
        </a:p>
      </dgm:t>
    </dgm:pt>
    <dgm:pt modelId="{60CF6622-9719-4CAC-9F5A-D90A13D4F3C7}">
      <dgm:prSet custT="1"/>
      <dgm:spPr/>
      <dgm:t>
        <a:bodyPr/>
        <a:lstStyle/>
        <a:p>
          <a:pPr algn="ctr" rtl="0"/>
          <a:r>
            <a:rPr lang="en-US" sz="40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Life cycle of the Pine</a:t>
          </a:r>
          <a:endParaRPr lang="en-ZA" sz="40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1A09141-5ADD-4936-B791-C025567F4C70}" type="parTrans" cxnId="{2E568485-E0E4-451D-AE49-BCB36AE30A75}">
      <dgm:prSet/>
      <dgm:spPr/>
      <dgm:t>
        <a:bodyPr/>
        <a:lstStyle/>
        <a:p>
          <a:endParaRPr lang="en-ZA"/>
        </a:p>
      </dgm:t>
    </dgm:pt>
    <dgm:pt modelId="{C2258675-F672-4C49-872D-DCCF13FEE2F9}" type="sibTrans" cxnId="{2E568485-E0E4-451D-AE49-BCB36AE30A75}">
      <dgm:prSet/>
      <dgm:spPr/>
      <dgm:t>
        <a:bodyPr/>
        <a:lstStyle/>
        <a:p>
          <a:endParaRPr lang="en-ZA"/>
        </a:p>
      </dgm:t>
    </dgm:pt>
    <dgm:pt modelId="{2E2A85C9-DA0B-42AD-B44B-CFFCBC87115F}" type="pres">
      <dgm:prSet presAssocID="{C1330CE0-2EC3-4279-B54C-0B59F58369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BD835C73-F4D3-4C4D-A10F-5AE51EB6875F}" type="pres">
      <dgm:prSet presAssocID="{60CF6622-9719-4CAC-9F5A-D90A13D4F3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95B7904-60F6-4F6B-A880-0A89B3C89893}" type="presOf" srcId="{C1330CE0-2EC3-4279-B54C-0B59F58369D6}" destId="{2E2A85C9-DA0B-42AD-B44B-CFFCBC87115F}" srcOrd="0" destOrd="0" presId="urn:microsoft.com/office/officeart/2005/8/layout/vList2"/>
    <dgm:cxn modelId="{A89E7FB4-5035-4908-ADB9-929BE785799B}" type="presOf" srcId="{60CF6622-9719-4CAC-9F5A-D90A13D4F3C7}" destId="{BD835C73-F4D3-4C4D-A10F-5AE51EB6875F}" srcOrd="0" destOrd="0" presId="urn:microsoft.com/office/officeart/2005/8/layout/vList2"/>
    <dgm:cxn modelId="{2E568485-E0E4-451D-AE49-BCB36AE30A75}" srcId="{C1330CE0-2EC3-4279-B54C-0B59F58369D6}" destId="{60CF6622-9719-4CAC-9F5A-D90A13D4F3C7}" srcOrd="0" destOrd="0" parTransId="{21A09141-5ADD-4936-B791-C025567F4C70}" sibTransId="{C2258675-F672-4C49-872D-DCCF13FEE2F9}"/>
    <dgm:cxn modelId="{5D5A6122-2800-4966-BCDA-CADF48D0A3F1}" type="presParOf" srcId="{2E2A85C9-DA0B-42AD-B44B-CFFCBC87115F}" destId="{BD835C73-F4D3-4C4D-A10F-5AE51EB6875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97769-B0EE-4D5C-A2D5-02536AADCF51}" type="doc">
      <dgm:prSet loTypeId="urn:microsoft.com/office/officeart/2005/8/layout/vList2" loCatId="list" qsTypeId="urn:microsoft.com/office/officeart/2005/8/quickstyle/simple1#26" qsCatId="simple" csTypeId="urn:microsoft.com/office/officeart/2005/8/colors/accent1_4" csCatId="accent1"/>
      <dgm:spPr/>
      <dgm:t>
        <a:bodyPr/>
        <a:lstStyle/>
        <a:p>
          <a:endParaRPr lang="en-ZA"/>
        </a:p>
      </dgm:t>
    </dgm:pt>
    <dgm:pt modelId="{9718D140-8D5D-4617-BA25-119AFDBB769D}">
      <dgm:prSet custT="1"/>
      <dgm:spPr/>
      <dgm:t>
        <a:bodyPr/>
        <a:lstStyle/>
        <a:p>
          <a:pPr rtl="0"/>
          <a:r>
            <a:rPr lang="en-US" sz="48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Cones of Pine</a:t>
          </a:r>
          <a:endParaRPr lang="en-ZA" sz="48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FFCED7-510A-4AAA-A93A-6BC90A1028FF}" type="parTrans" cxnId="{D1A2344D-5641-4658-8C07-CB2BB9274F2F}">
      <dgm:prSet/>
      <dgm:spPr/>
      <dgm:t>
        <a:bodyPr/>
        <a:lstStyle/>
        <a:p>
          <a:endParaRPr lang="en-ZA"/>
        </a:p>
      </dgm:t>
    </dgm:pt>
    <dgm:pt modelId="{FE5231CF-2BA8-4AA6-A166-A164D6C3F915}" type="sibTrans" cxnId="{D1A2344D-5641-4658-8C07-CB2BB9274F2F}">
      <dgm:prSet/>
      <dgm:spPr/>
      <dgm:t>
        <a:bodyPr/>
        <a:lstStyle/>
        <a:p>
          <a:endParaRPr lang="en-ZA"/>
        </a:p>
      </dgm:t>
    </dgm:pt>
    <dgm:pt modelId="{D2C0EEED-F1E2-4B3F-92E7-6438C0F77100}" type="pres">
      <dgm:prSet presAssocID="{58C97769-B0EE-4D5C-A2D5-02536AADCF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42BF4E3-A2A0-499E-A20A-9DFB762316D5}" type="pres">
      <dgm:prSet presAssocID="{9718D140-8D5D-4617-BA25-119AFDBB76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7EB28805-5B18-4967-BC4A-5BB6324CBCEA}" type="presOf" srcId="{9718D140-8D5D-4617-BA25-119AFDBB769D}" destId="{A42BF4E3-A2A0-499E-A20A-9DFB762316D5}" srcOrd="0" destOrd="0" presId="urn:microsoft.com/office/officeart/2005/8/layout/vList2"/>
    <dgm:cxn modelId="{18E02F09-32A1-4B7E-8601-CBA84DB8E99F}" type="presOf" srcId="{58C97769-B0EE-4D5C-A2D5-02536AADCF51}" destId="{D2C0EEED-F1E2-4B3F-92E7-6438C0F77100}" srcOrd="0" destOrd="0" presId="urn:microsoft.com/office/officeart/2005/8/layout/vList2"/>
    <dgm:cxn modelId="{D1A2344D-5641-4658-8C07-CB2BB9274F2F}" srcId="{58C97769-B0EE-4D5C-A2D5-02536AADCF51}" destId="{9718D140-8D5D-4617-BA25-119AFDBB769D}" srcOrd="0" destOrd="0" parTransId="{16FFCED7-510A-4AAA-A93A-6BC90A1028FF}" sibTransId="{FE5231CF-2BA8-4AA6-A166-A164D6C3F915}"/>
    <dgm:cxn modelId="{AFB493BE-57E2-4522-93E2-69DD243DDB92}" type="presParOf" srcId="{D2C0EEED-F1E2-4B3F-92E7-6438C0F77100}" destId="{A42BF4E3-A2A0-499E-A20A-9DFB762316D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032838-9E9E-41BA-98EE-57597E24BC8A}" type="doc">
      <dgm:prSet loTypeId="urn:microsoft.com/office/officeart/2005/8/layout/vList2" loCatId="list" qsTypeId="urn:microsoft.com/office/officeart/2005/8/quickstyle/simple1#27" qsCatId="simple" csTypeId="urn:microsoft.com/office/officeart/2005/8/colors/accent1_2#10" csCatId="accent1"/>
      <dgm:spPr/>
      <dgm:t>
        <a:bodyPr/>
        <a:lstStyle/>
        <a:p>
          <a:endParaRPr lang="en-ZA"/>
        </a:p>
      </dgm:t>
    </dgm:pt>
    <dgm:pt modelId="{2FDD0776-813C-4708-9E17-AA09564A128F}">
      <dgm:prSet custT="1"/>
      <dgm:spPr/>
      <dgm:t>
        <a:bodyPr/>
        <a:lstStyle/>
        <a:p>
          <a:pPr algn="ctr" rtl="0"/>
          <a:r>
            <a:rPr lang="en-US" sz="48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Male Cones</a:t>
          </a:r>
          <a:endParaRPr lang="en-US" sz="48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AD2A1FB-CE37-4CBC-8796-9ED68DE842ED}" type="parTrans" cxnId="{4A5D1C51-DC11-47DA-8FAB-881B55F2E20B}">
      <dgm:prSet/>
      <dgm:spPr/>
      <dgm:t>
        <a:bodyPr/>
        <a:lstStyle/>
        <a:p>
          <a:endParaRPr lang="en-ZA"/>
        </a:p>
      </dgm:t>
    </dgm:pt>
    <dgm:pt modelId="{8A2E1EB0-2053-4DF6-BFB9-B3646E716E43}" type="sibTrans" cxnId="{4A5D1C51-DC11-47DA-8FAB-881B55F2E20B}">
      <dgm:prSet/>
      <dgm:spPr/>
      <dgm:t>
        <a:bodyPr/>
        <a:lstStyle/>
        <a:p>
          <a:endParaRPr lang="en-ZA"/>
        </a:p>
      </dgm:t>
    </dgm:pt>
    <dgm:pt modelId="{B48DC04F-F235-49B9-ABC2-32D28E1CB0F6}" type="pres">
      <dgm:prSet presAssocID="{82032838-9E9E-41BA-98EE-57597E24BC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FB5A0BE-70E3-4561-84A2-A17BE8990D5F}" type="pres">
      <dgm:prSet presAssocID="{2FDD0776-813C-4708-9E17-AA09564A128F}" presName="parentText" presStyleLbl="node1" presStyleIdx="0" presStyleCnt="1" custLinFactNeighborX="-5119" custLinFactNeighborY="2342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BCC8CDF-676E-4455-972B-0ED22DE72EF3}" type="presOf" srcId="{82032838-9E9E-41BA-98EE-57597E24BC8A}" destId="{B48DC04F-F235-49B9-ABC2-32D28E1CB0F6}" srcOrd="0" destOrd="0" presId="urn:microsoft.com/office/officeart/2005/8/layout/vList2"/>
    <dgm:cxn modelId="{2BC1D4BB-CBD8-4A83-9EC3-7617640ACA1C}" type="presOf" srcId="{2FDD0776-813C-4708-9E17-AA09564A128F}" destId="{5FB5A0BE-70E3-4561-84A2-A17BE8990D5F}" srcOrd="0" destOrd="0" presId="urn:microsoft.com/office/officeart/2005/8/layout/vList2"/>
    <dgm:cxn modelId="{4A5D1C51-DC11-47DA-8FAB-881B55F2E20B}" srcId="{82032838-9E9E-41BA-98EE-57597E24BC8A}" destId="{2FDD0776-813C-4708-9E17-AA09564A128F}" srcOrd="0" destOrd="0" parTransId="{2AD2A1FB-CE37-4CBC-8796-9ED68DE842ED}" sibTransId="{8A2E1EB0-2053-4DF6-BFB9-B3646E716E43}"/>
    <dgm:cxn modelId="{DEE1E997-8F05-4480-AB2D-B1A92B80300C}" type="presParOf" srcId="{B48DC04F-F235-49B9-ABC2-32D28E1CB0F6}" destId="{5FB5A0BE-70E3-4561-84A2-A17BE8990D5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032838-9E9E-41BA-98EE-57597E24BC8A}" type="doc">
      <dgm:prSet loTypeId="urn:microsoft.com/office/officeart/2005/8/layout/vList2" loCatId="list" qsTypeId="urn:microsoft.com/office/officeart/2005/8/quickstyle/simple1#28" qsCatId="simple" csTypeId="urn:microsoft.com/office/officeart/2005/8/colors/accent1_2#11" csCatId="accent1" phldr="1"/>
      <dgm:spPr/>
      <dgm:t>
        <a:bodyPr/>
        <a:lstStyle/>
        <a:p>
          <a:endParaRPr lang="en-ZA"/>
        </a:p>
      </dgm:t>
    </dgm:pt>
    <dgm:pt modelId="{2FDD0776-813C-4708-9E17-AA09564A128F}">
      <dgm:prSet custT="1"/>
      <dgm:spPr/>
      <dgm:t>
        <a:bodyPr/>
        <a:lstStyle/>
        <a:p>
          <a:pPr algn="ctr" rtl="0"/>
          <a:r>
            <a:rPr lang="en-US" sz="48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Female Cones</a:t>
          </a:r>
          <a:endParaRPr lang="en-US" sz="4800" b="1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AD2A1FB-CE37-4CBC-8796-9ED68DE842ED}" type="parTrans" cxnId="{4A5D1C51-DC11-47DA-8FAB-881B55F2E20B}">
      <dgm:prSet/>
      <dgm:spPr/>
      <dgm:t>
        <a:bodyPr/>
        <a:lstStyle/>
        <a:p>
          <a:endParaRPr lang="en-ZA" b="1"/>
        </a:p>
      </dgm:t>
    </dgm:pt>
    <dgm:pt modelId="{8A2E1EB0-2053-4DF6-BFB9-B3646E716E43}" type="sibTrans" cxnId="{4A5D1C51-DC11-47DA-8FAB-881B55F2E20B}">
      <dgm:prSet/>
      <dgm:spPr/>
      <dgm:t>
        <a:bodyPr/>
        <a:lstStyle/>
        <a:p>
          <a:endParaRPr lang="en-ZA" b="1"/>
        </a:p>
      </dgm:t>
    </dgm:pt>
    <dgm:pt modelId="{B48DC04F-F235-49B9-ABC2-32D28E1CB0F6}" type="pres">
      <dgm:prSet presAssocID="{82032838-9E9E-41BA-98EE-57597E24BC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FB5A0BE-70E3-4561-84A2-A17BE8990D5F}" type="pres">
      <dgm:prSet presAssocID="{2FDD0776-813C-4708-9E17-AA09564A128F}" presName="parentText" presStyleLbl="node1" presStyleIdx="0" presStyleCnt="1" custLinFactNeighborX="-5119" custLinFactNeighborY="23425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6B91C66-3706-4DD0-AF8B-A54963D9E994}" type="presOf" srcId="{2FDD0776-813C-4708-9E17-AA09564A128F}" destId="{5FB5A0BE-70E3-4561-84A2-A17BE8990D5F}" srcOrd="0" destOrd="0" presId="urn:microsoft.com/office/officeart/2005/8/layout/vList2"/>
    <dgm:cxn modelId="{4A5D1C51-DC11-47DA-8FAB-881B55F2E20B}" srcId="{82032838-9E9E-41BA-98EE-57597E24BC8A}" destId="{2FDD0776-813C-4708-9E17-AA09564A128F}" srcOrd="0" destOrd="0" parTransId="{2AD2A1FB-CE37-4CBC-8796-9ED68DE842ED}" sibTransId="{8A2E1EB0-2053-4DF6-BFB9-B3646E716E43}"/>
    <dgm:cxn modelId="{C7835CCD-0957-4841-9E1E-3E979C0D961E}" type="presOf" srcId="{82032838-9E9E-41BA-98EE-57597E24BC8A}" destId="{B48DC04F-F235-49B9-ABC2-32D28E1CB0F6}" srcOrd="0" destOrd="0" presId="urn:microsoft.com/office/officeart/2005/8/layout/vList2"/>
    <dgm:cxn modelId="{C523365C-EEB1-4829-872E-C153E40E4841}" type="presParOf" srcId="{B48DC04F-F235-49B9-ABC2-32D28E1CB0F6}" destId="{5FB5A0BE-70E3-4561-84A2-A17BE8990D5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35C73-F4D3-4C4D-A10F-5AE51EB6875F}">
      <dsp:nvSpPr>
        <dsp:cNvPr id="0" name=""/>
        <dsp:cNvSpPr/>
      </dsp:nvSpPr>
      <dsp:spPr>
        <a:xfrm>
          <a:off x="0" y="2602"/>
          <a:ext cx="7222816" cy="96525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Life cycle of the Pine</a:t>
          </a:r>
          <a:endParaRPr lang="en-ZA" sz="40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7120" y="49722"/>
        <a:ext cx="7128576" cy="871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BF4E3-A2A0-499E-A20A-9DFB762316D5}">
      <dsp:nvSpPr>
        <dsp:cNvPr id="0" name=""/>
        <dsp:cNvSpPr/>
      </dsp:nvSpPr>
      <dsp:spPr>
        <a:xfrm>
          <a:off x="0" y="29"/>
          <a:ext cx="4329114" cy="939724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Cones of Pine</a:t>
          </a:r>
          <a:endParaRPr lang="en-ZA" sz="48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5874" y="45903"/>
        <a:ext cx="4237366" cy="847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5A0BE-70E3-4561-84A2-A17BE8990D5F}">
      <dsp:nvSpPr>
        <dsp:cNvPr id="0" name=""/>
        <dsp:cNvSpPr/>
      </dsp:nvSpPr>
      <dsp:spPr>
        <a:xfrm>
          <a:off x="0" y="337"/>
          <a:ext cx="4186238" cy="914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Male Cones</a:t>
          </a:r>
          <a:endParaRPr lang="en-US" sz="48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4621" y="44958"/>
        <a:ext cx="4096996" cy="824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5A0BE-70E3-4561-84A2-A17BE8990D5F}">
      <dsp:nvSpPr>
        <dsp:cNvPr id="0" name=""/>
        <dsp:cNvSpPr/>
      </dsp:nvSpPr>
      <dsp:spPr>
        <a:xfrm>
          <a:off x="0" y="908"/>
          <a:ext cx="4286280" cy="913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Female Cones</a:t>
          </a:r>
          <a:endParaRPr lang="en-US" sz="4800" b="1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4593" y="45501"/>
        <a:ext cx="4197094" cy="824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54928-ECC0-4748-A97A-76824898C183}" type="datetimeFigureOut">
              <a:rPr lang="en-US" smtClean="0"/>
              <a:pPr/>
              <a:t>2/4/2015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ADC0E-F62F-44AC-8443-73571579E18C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1</a:t>
            </a:fld>
            <a:endParaRPr lang="en-Z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11</a:t>
            </a:fld>
            <a:endParaRPr lang="en-Z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12</a:t>
            </a:fld>
            <a:endParaRPr lang="en-Z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15</a:t>
            </a:fld>
            <a:endParaRPr lang="en-Z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16</a:t>
            </a:fld>
            <a:endParaRPr lang="en-Z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17</a:t>
            </a:fld>
            <a:endParaRPr lang="en-Z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18</a:t>
            </a:fld>
            <a:endParaRPr lang="en-Z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19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20</a:t>
            </a:fld>
            <a:endParaRPr lang="en-Z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21</a:t>
            </a:fld>
            <a:endParaRPr lang="en-Z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22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ADC0E-F62F-44AC-8443-73571579E18C}" type="slidenum">
              <a:rPr lang="en-ZA" smtClean="0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7E3F1E7-CA27-46D6-AA9B-66D3580A741F}" type="datetimeFigureOut">
              <a:rPr lang="en-ZA" smtClean="0"/>
              <a:pPr/>
              <a:t>2015/02/04</a:t>
            </a:fld>
            <a:endParaRPr lang="en-Z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B82F1DE-31C3-4F17-87AB-2C5F6F0D6AA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1E7-CA27-46D6-AA9B-66D3580A741F}" type="datetimeFigureOut">
              <a:rPr lang="en-ZA" smtClean="0"/>
              <a:pPr/>
              <a:t>2015/02/04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F1DE-31C3-4F17-87AB-2C5F6F0D6AA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1E7-CA27-46D6-AA9B-66D3580A741F}" type="datetimeFigureOut">
              <a:rPr lang="en-ZA" smtClean="0"/>
              <a:pPr/>
              <a:t>2015/02/04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F1DE-31C3-4F17-87AB-2C5F6F0D6AA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C3E40-DB8A-424A-A3C7-03A68FE90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123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1E7-CA27-46D6-AA9B-66D3580A741F}" type="datetimeFigureOut">
              <a:rPr lang="en-ZA" smtClean="0"/>
              <a:pPr/>
              <a:t>2015/02/04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F1DE-31C3-4F17-87AB-2C5F6F0D6AA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1E7-CA27-46D6-AA9B-66D3580A741F}" type="datetimeFigureOut">
              <a:rPr lang="en-ZA" smtClean="0"/>
              <a:pPr/>
              <a:t>2015/02/04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F1DE-31C3-4F17-87AB-2C5F6F0D6AA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1E7-CA27-46D6-AA9B-66D3580A741F}" type="datetimeFigureOut">
              <a:rPr lang="en-ZA" smtClean="0"/>
              <a:pPr/>
              <a:t>2015/02/04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F1DE-31C3-4F17-87AB-2C5F6F0D6AA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1E7-CA27-46D6-AA9B-66D3580A741F}" type="datetimeFigureOut">
              <a:rPr lang="en-ZA" smtClean="0"/>
              <a:pPr/>
              <a:t>2015/02/04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F1DE-31C3-4F17-87AB-2C5F6F0D6AA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1E7-CA27-46D6-AA9B-66D3580A741F}" type="datetimeFigureOut">
              <a:rPr lang="en-ZA" smtClean="0"/>
              <a:pPr/>
              <a:t>2015/02/04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F1DE-31C3-4F17-87AB-2C5F6F0D6AA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1E7-CA27-46D6-AA9B-66D3580A741F}" type="datetimeFigureOut">
              <a:rPr lang="en-ZA" smtClean="0"/>
              <a:pPr/>
              <a:t>2015/02/04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F1DE-31C3-4F17-87AB-2C5F6F0D6AA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1E7-CA27-46D6-AA9B-66D3580A741F}" type="datetimeFigureOut">
              <a:rPr lang="en-ZA" smtClean="0"/>
              <a:pPr/>
              <a:t>2015/02/04</a:t>
            </a:fld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F1DE-31C3-4F17-87AB-2C5F6F0D6AA2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3F1E7-CA27-46D6-AA9B-66D3580A741F}" type="datetimeFigureOut">
              <a:rPr lang="en-ZA" smtClean="0"/>
              <a:pPr/>
              <a:t>2015/02/04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F1DE-31C3-4F17-87AB-2C5F6F0D6AA2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7E3F1E7-CA27-46D6-AA9B-66D3580A741F}" type="datetimeFigureOut">
              <a:rPr lang="en-ZA" smtClean="0"/>
              <a:pPr/>
              <a:t>2015/02/04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B82F1DE-31C3-4F17-87AB-2C5F6F0D6AA2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diagramDrawing" Target="../diagrams/drawing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openxmlformats.org/officeDocument/2006/relationships/image" Target="../media/image24.jpeg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Relationship Id="rId14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Biodiversity of plants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6208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9850"/>
            <a:ext cx="8645525" cy="67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96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Act. 1.2.3. </a:t>
            </a:r>
            <a:r>
              <a:rPr lang="en-ZA" dirty="0" err="1" smtClean="0"/>
              <a:t>pg</a:t>
            </a:r>
            <a:r>
              <a:rPr lang="en-ZA" dirty="0" smtClean="0"/>
              <a:t> 59 No 1 and 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8700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412" y="620688"/>
            <a:ext cx="6777317" cy="3508977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923412" y="2492896"/>
            <a:ext cx="7297190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SpermatophytEs</a:t>
            </a:r>
            <a:endParaRPr lang="en-US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(Seed bearing plants)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3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GYMNOSPERMS (Conifers, cycads, </a:t>
            </a:r>
            <a:r>
              <a:rPr lang="en-ZA" dirty="0" err="1" smtClean="0"/>
              <a:t>gnetophytes</a:t>
            </a:r>
            <a:r>
              <a:rPr lang="en-ZA" dirty="0" smtClean="0"/>
              <a:t> and </a:t>
            </a:r>
            <a:r>
              <a:rPr lang="en-ZA" dirty="0" err="1" smtClean="0"/>
              <a:t>ginkgophytes</a:t>
            </a:r>
            <a:r>
              <a:rPr lang="en-ZA" dirty="0" smtClean="0"/>
              <a:t>)</a:t>
            </a:r>
            <a:endParaRPr lang="en-Z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1642894" cy="227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62742"/>
            <a:ext cx="3207608" cy="224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88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04490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676" y="472354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98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Characteristics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Vascular</a:t>
            </a:r>
          </a:p>
          <a:p>
            <a:r>
              <a:rPr lang="en-ZA" dirty="0" smtClean="0"/>
              <a:t>Not </a:t>
            </a:r>
            <a:r>
              <a:rPr lang="en-ZA" dirty="0" err="1" smtClean="0"/>
              <a:t>thallus</a:t>
            </a:r>
            <a:endParaRPr lang="en-ZA" dirty="0" smtClean="0"/>
          </a:p>
          <a:p>
            <a:r>
              <a:rPr lang="en-ZA" dirty="0" smtClean="0"/>
              <a:t>Have seeds</a:t>
            </a:r>
          </a:p>
          <a:p>
            <a:r>
              <a:rPr lang="en-ZA" dirty="0" smtClean="0"/>
              <a:t>No fruit, seeds borne on cones</a:t>
            </a:r>
          </a:p>
          <a:p>
            <a:r>
              <a:rPr lang="en-ZA" dirty="0" smtClean="0"/>
              <a:t>Dominant </a:t>
            </a:r>
            <a:r>
              <a:rPr lang="en-ZA" dirty="0" err="1" smtClean="0"/>
              <a:t>Sporophyte</a:t>
            </a:r>
            <a:r>
              <a:rPr lang="en-ZA" dirty="0" smtClean="0"/>
              <a:t> generation. </a:t>
            </a:r>
            <a:r>
              <a:rPr lang="en-ZA" dirty="0" smtClean="0"/>
              <a:t>Separate male and female gametophyte generation and the gametophyte is enclosed by the </a:t>
            </a:r>
            <a:r>
              <a:rPr lang="en-ZA" dirty="0" err="1" smtClean="0"/>
              <a:t>sporophyte</a:t>
            </a:r>
            <a:r>
              <a:rPr lang="en-ZA" dirty="0" smtClean="0"/>
              <a:t>.</a:t>
            </a:r>
            <a:endParaRPr lang="en-ZA" dirty="0"/>
          </a:p>
          <a:p>
            <a:r>
              <a:rPr lang="en-ZA" dirty="0" smtClean="0"/>
              <a:t>Do not depend on water for sexual reproduction.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9715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698173382"/>
              </p:ext>
            </p:extLst>
          </p:nvPr>
        </p:nvGraphicFramePr>
        <p:xfrm>
          <a:off x="1089166" y="82281"/>
          <a:ext cx="7222816" cy="97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8130" name="Picture 7" descr="gymnospermlifecycle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539750" y="908720"/>
            <a:ext cx="8135938" cy="5761038"/>
          </a:xfrm>
        </p:spPr>
      </p:pic>
    </p:spTree>
    <p:extLst>
      <p:ext uri="{BB962C8B-B14F-4D97-AF65-F5344CB8AC3E}">
        <p14:creationId xmlns="" xmlns:p14="http://schemas.microsoft.com/office/powerpoint/2010/main" val="36751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274638"/>
          <a:ext cx="4329114" cy="9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154" name="Picture 15" descr="scotch-pine-cone-marilynne-bul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714375" y="2071688"/>
            <a:ext cx="3665538" cy="3024187"/>
          </a:xfrm>
        </p:spPr>
      </p:pic>
      <p:pic>
        <p:nvPicPr>
          <p:cNvPr id="49155" name="Picture 16" descr="100_1100_009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/>
          <a:srcRect/>
          <a:stretch>
            <a:fillRect/>
          </a:stretch>
        </p:blipFill>
        <p:spPr>
          <a:xfrm>
            <a:off x="5143500" y="500063"/>
            <a:ext cx="3527425" cy="3024187"/>
          </a:xfrm>
        </p:spPr>
      </p:pic>
      <p:pic>
        <p:nvPicPr>
          <p:cNvPr id="49156" name="Picture 17" descr="pinecone-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/>
          <a:srcRect/>
          <a:stretch>
            <a:fillRect/>
          </a:stretch>
        </p:blipFill>
        <p:spPr>
          <a:xfrm>
            <a:off x="5572125" y="4000500"/>
            <a:ext cx="2921000" cy="2190750"/>
          </a:xfrm>
        </p:spPr>
      </p:pic>
    </p:spTree>
    <p:extLst>
      <p:ext uri="{BB962C8B-B14F-4D97-AF65-F5344CB8AC3E}">
        <p14:creationId xmlns="" xmlns:p14="http://schemas.microsoft.com/office/powerpoint/2010/main" val="38300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500034" y="214290"/>
          <a:ext cx="4186238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0178" name="Picture 7" descr="malecon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323850" y="1214438"/>
            <a:ext cx="4319588" cy="5167312"/>
          </a:xfrm>
          <a:prstGeom prst="rect">
            <a:avLst/>
          </a:prstGeom>
        </p:spPr>
      </p:pic>
      <p:pic>
        <p:nvPicPr>
          <p:cNvPr id="50179" name="Picture 8" descr="female con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4714875" y="1285875"/>
            <a:ext cx="4214813" cy="500062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4714876" y="214290"/>
          <a:ext cx="428628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="" xmlns:p14="http://schemas.microsoft.com/office/powerpoint/2010/main" val="32525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 1.2.4 </a:t>
            </a:r>
            <a:r>
              <a:rPr lang="en-ZA" dirty="0" err="1" smtClean="0"/>
              <a:t>pg</a:t>
            </a:r>
            <a:r>
              <a:rPr lang="en-ZA" dirty="0" smtClean="0"/>
              <a:t> 61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40086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ANGIOSPERMS</a:t>
            </a:r>
            <a:endParaRPr lang="en-Z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60848"/>
            <a:ext cx="15049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90763"/>
            <a:ext cx="20097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90763"/>
            <a:ext cx="2592288" cy="231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2971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48" y="485601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58937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70" y="3326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23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Properties of kingdom Plantae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Cell walls</a:t>
            </a:r>
          </a:p>
          <a:p>
            <a:r>
              <a:rPr lang="en-ZA" dirty="0" smtClean="0"/>
              <a:t>Chloroplasts/plastids</a:t>
            </a:r>
          </a:p>
          <a:p>
            <a:r>
              <a:rPr lang="en-ZA" dirty="0" smtClean="0"/>
              <a:t>Multicellular 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30141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Characteristics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Vascular</a:t>
            </a:r>
          </a:p>
          <a:p>
            <a:r>
              <a:rPr lang="en-ZA" dirty="0" smtClean="0"/>
              <a:t>Not </a:t>
            </a:r>
            <a:r>
              <a:rPr lang="en-ZA" dirty="0" err="1" smtClean="0"/>
              <a:t>thallus</a:t>
            </a:r>
            <a:endParaRPr lang="en-ZA" dirty="0" smtClean="0"/>
          </a:p>
          <a:p>
            <a:r>
              <a:rPr lang="en-ZA" dirty="0" smtClean="0"/>
              <a:t>Have seeds</a:t>
            </a:r>
          </a:p>
          <a:p>
            <a:r>
              <a:rPr lang="en-ZA" dirty="0" smtClean="0"/>
              <a:t>seeds enclosed by </a:t>
            </a:r>
            <a:r>
              <a:rPr lang="en-ZA" dirty="0"/>
              <a:t>fruit</a:t>
            </a:r>
            <a:endParaRPr lang="en-ZA" dirty="0" smtClean="0"/>
          </a:p>
          <a:p>
            <a:r>
              <a:rPr lang="en-ZA" dirty="0" smtClean="0"/>
              <a:t>Dominant </a:t>
            </a:r>
            <a:r>
              <a:rPr lang="en-ZA" dirty="0" err="1" smtClean="0"/>
              <a:t>Sporophyte</a:t>
            </a:r>
            <a:r>
              <a:rPr lang="en-ZA" dirty="0" smtClean="0"/>
              <a:t> generation. Separate male and female gametophyte generation and the gametophyte is enclosed by the </a:t>
            </a:r>
            <a:r>
              <a:rPr lang="en-ZA" dirty="0" err="1" smtClean="0"/>
              <a:t>sporophyte</a:t>
            </a:r>
            <a:r>
              <a:rPr lang="en-ZA" dirty="0" smtClean="0"/>
              <a:t>.</a:t>
            </a:r>
            <a:endParaRPr lang="en-ZA" smtClean="0"/>
          </a:p>
          <a:p>
            <a:r>
              <a:rPr lang="en-ZA" smtClean="0"/>
              <a:t>Do </a:t>
            </a:r>
            <a:r>
              <a:rPr lang="en-ZA" dirty="0" smtClean="0"/>
              <a:t>not depend on water for sexual reproduction.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42541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Act 1.2.6 </a:t>
            </a:r>
            <a:r>
              <a:rPr lang="en-ZA" dirty="0" err="1" smtClean="0"/>
              <a:t>pg</a:t>
            </a:r>
            <a:r>
              <a:rPr lang="en-ZA" dirty="0" smtClean="0"/>
              <a:t> 64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21843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PROGRESSIVE DEVELOPMENT OF LAND PLANTS </a:t>
            </a:r>
            <a:r>
              <a:rPr lang="en-ZA" dirty="0" err="1" smtClean="0"/>
              <a:t>pg</a:t>
            </a:r>
            <a:r>
              <a:rPr lang="en-ZA" dirty="0" smtClean="0"/>
              <a:t> 65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Increased size of plant</a:t>
            </a:r>
          </a:p>
          <a:p>
            <a:r>
              <a:rPr lang="en-ZA" dirty="0" smtClean="0"/>
              <a:t>Increased sporophyte and decreased gametophyte.</a:t>
            </a:r>
          </a:p>
          <a:p>
            <a:r>
              <a:rPr lang="en-ZA" dirty="0" smtClean="0"/>
              <a:t>Decreased dependence on water for sexual reproduction</a:t>
            </a:r>
            <a:endParaRPr lang="en-Z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7224" y="54292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dirty="0" smtClean="0"/>
              <a:t>Act 1.2.7 </a:t>
            </a:r>
            <a:r>
              <a:rPr lang="en-ZA" dirty="0" err="1" smtClean="0"/>
              <a:t>pg</a:t>
            </a:r>
            <a:r>
              <a:rPr lang="en-ZA" dirty="0" smtClean="0"/>
              <a:t> 67 </a:t>
            </a:r>
            <a:r>
              <a:rPr lang="en-ZA" sz="2500" dirty="0" smtClean="0"/>
              <a:t>(based on fig 1.2.6)</a:t>
            </a:r>
            <a:endParaRPr lang="en-ZA" sz="25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357694"/>
            <a:ext cx="2460242" cy="162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041" t="38240"/>
          <a:stretch>
            <a:fillRect/>
          </a:stretch>
        </p:blipFill>
        <p:spPr bwMode="auto">
          <a:xfrm>
            <a:off x="5000628" y="4273209"/>
            <a:ext cx="1207344" cy="168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4467243"/>
            <a:ext cx="29718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334460"/>
            <a:ext cx="1219611" cy="166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704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Grouped based on presence/absence of…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Vascular tissue (xylem and phloem)</a:t>
            </a:r>
          </a:p>
          <a:p>
            <a:r>
              <a:rPr lang="en-ZA" dirty="0" smtClean="0"/>
              <a:t>True leaves and roots</a:t>
            </a:r>
          </a:p>
          <a:p>
            <a:r>
              <a:rPr lang="en-ZA" dirty="0" smtClean="0"/>
              <a:t>Seeds or spores</a:t>
            </a:r>
          </a:p>
          <a:p>
            <a:r>
              <a:rPr lang="en-ZA" dirty="0" smtClean="0"/>
              <a:t>Fruit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4803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548680"/>
            <a:ext cx="7024744" cy="1143000"/>
          </a:xfrm>
        </p:spPr>
        <p:txBody>
          <a:bodyPr/>
          <a:lstStyle/>
          <a:p>
            <a:r>
              <a:rPr lang="en-ZA" dirty="0" smtClean="0"/>
              <a:t>Dominant generation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88840"/>
            <a:ext cx="6777317" cy="3508977"/>
          </a:xfrm>
        </p:spPr>
        <p:txBody>
          <a:bodyPr/>
          <a:lstStyle/>
          <a:p>
            <a:r>
              <a:rPr lang="en-ZA" dirty="0" smtClean="0"/>
              <a:t>Plant alternate between gametophyte generation(haploid-half no. of chromosomes) and sporophyte (diploid- full set of chromosomes) generations. </a:t>
            </a:r>
          </a:p>
          <a:p>
            <a:pPr marL="68580" indent="0">
              <a:buNone/>
            </a:pP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64" y="3573016"/>
            <a:ext cx="4841762" cy="277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766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BRYOPHYTES (Moss, liverworts and hornworts)</a:t>
            </a:r>
            <a:endParaRPr lang="en-Z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27527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94268"/>
            <a:ext cx="4752528" cy="20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7251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47251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57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Characteristics	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2857"/>
            <a:ext cx="6777317" cy="3890568"/>
          </a:xfrm>
        </p:spPr>
        <p:txBody>
          <a:bodyPr>
            <a:normAutofit/>
          </a:bodyPr>
          <a:lstStyle/>
          <a:p>
            <a:r>
              <a:rPr lang="en-ZA" dirty="0" smtClean="0"/>
              <a:t>Are non-vascular</a:t>
            </a:r>
          </a:p>
          <a:p>
            <a:r>
              <a:rPr lang="en-ZA" dirty="0" smtClean="0"/>
              <a:t>Are </a:t>
            </a:r>
            <a:r>
              <a:rPr lang="en-ZA" dirty="0" err="1" smtClean="0"/>
              <a:t>thallus</a:t>
            </a:r>
            <a:r>
              <a:rPr lang="en-ZA" dirty="0" smtClean="0"/>
              <a:t> (no true roots, leaves or stems)</a:t>
            </a:r>
          </a:p>
          <a:p>
            <a:r>
              <a:rPr lang="en-ZA" dirty="0" smtClean="0"/>
              <a:t>Reproduce by spores (no seeds)</a:t>
            </a:r>
          </a:p>
          <a:p>
            <a:r>
              <a:rPr lang="en-ZA" dirty="0" smtClean="0"/>
              <a:t>No fruit</a:t>
            </a:r>
          </a:p>
          <a:p>
            <a:r>
              <a:rPr lang="en-ZA" dirty="0" smtClean="0"/>
              <a:t>Dominant </a:t>
            </a:r>
            <a:r>
              <a:rPr lang="en-ZA" dirty="0"/>
              <a:t>Gametophyte generation (Larger and longer living)</a:t>
            </a:r>
          </a:p>
          <a:p>
            <a:r>
              <a:rPr lang="en-ZA" dirty="0" smtClean="0"/>
              <a:t>Depend on water for sexual reproduction.</a:t>
            </a:r>
          </a:p>
          <a:p>
            <a:r>
              <a:rPr lang="en-ZA" dirty="0" smtClean="0"/>
              <a:t>Asexual reproduction by spores in dry conditions.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34" y="188640"/>
            <a:ext cx="1680072" cy="229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 descr="briofiete sporofi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636634" y="119501"/>
            <a:ext cx="1944340" cy="2433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97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2656253" y="2967335"/>
            <a:ext cx="3831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videos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6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PTERIDOPHYTES (Ferns, horsetails and whisk ferns)</a:t>
            </a:r>
            <a:endParaRPr lang="en-Z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024336" cy="19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34068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95513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845" y="470104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49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en-ZA" dirty="0" smtClean="0"/>
              <a:t>Characteristics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/>
          </a:bodyPr>
          <a:lstStyle/>
          <a:p>
            <a:r>
              <a:rPr lang="en-ZA" dirty="0" smtClean="0"/>
              <a:t>Are vascular</a:t>
            </a:r>
          </a:p>
          <a:p>
            <a:r>
              <a:rPr lang="en-ZA" dirty="0" smtClean="0"/>
              <a:t>Have true roots, leaves and stems (Not </a:t>
            </a:r>
            <a:r>
              <a:rPr lang="en-ZA" dirty="0" err="1" smtClean="0"/>
              <a:t>thallus</a:t>
            </a:r>
            <a:r>
              <a:rPr lang="en-ZA" dirty="0" smtClean="0"/>
              <a:t>)</a:t>
            </a:r>
          </a:p>
          <a:p>
            <a:r>
              <a:rPr lang="en-ZA" dirty="0" smtClean="0"/>
              <a:t>Reproduce by spores (no seeds)</a:t>
            </a:r>
          </a:p>
          <a:p>
            <a:r>
              <a:rPr lang="en-ZA" dirty="0" smtClean="0"/>
              <a:t>No fruit</a:t>
            </a:r>
          </a:p>
          <a:p>
            <a:r>
              <a:rPr lang="en-ZA" dirty="0" smtClean="0"/>
              <a:t>Dominant Sporophyte generation</a:t>
            </a:r>
          </a:p>
          <a:p>
            <a:r>
              <a:rPr lang="en-ZA" dirty="0" smtClean="0"/>
              <a:t>Depend on water for sexual reproduction.</a:t>
            </a:r>
          </a:p>
          <a:p>
            <a:r>
              <a:rPr lang="en-ZA" dirty="0" smtClean="0"/>
              <a:t>Asexual reproduction by spores in dry conditions.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33663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516</TotalTime>
  <Words>344</Words>
  <Application>Microsoft Office PowerPoint</Application>
  <PresentationFormat>On-screen Show (4:3)</PresentationFormat>
  <Paragraphs>83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Biodiversity of plants</vt:lpstr>
      <vt:lpstr>Properties of kingdom Plantae</vt:lpstr>
      <vt:lpstr>Grouped based on presence/absence of… </vt:lpstr>
      <vt:lpstr>Dominant generation</vt:lpstr>
      <vt:lpstr>BRYOPHYTES (Moss, liverworts and hornworts)</vt:lpstr>
      <vt:lpstr>Characteristics </vt:lpstr>
      <vt:lpstr>Slide 7</vt:lpstr>
      <vt:lpstr>PTERIDOPHYTES (Ferns, horsetails and whisk ferns)</vt:lpstr>
      <vt:lpstr>Characteristics</vt:lpstr>
      <vt:lpstr>Slide 10</vt:lpstr>
      <vt:lpstr>Act. 1.2.3. pg 59 No 1 and 4</vt:lpstr>
      <vt:lpstr>Slide 12</vt:lpstr>
      <vt:lpstr>GYMNOSPERMS (Conifers, cycads, gnetophytes and ginkgophytes)</vt:lpstr>
      <vt:lpstr>Characteristics</vt:lpstr>
      <vt:lpstr>Slide 15</vt:lpstr>
      <vt:lpstr>Slide 16</vt:lpstr>
      <vt:lpstr>Slide 17</vt:lpstr>
      <vt:lpstr>Act 1.2.4 pg 61 </vt:lpstr>
      <vt:lpstr>ANGIOSPERMS</vt:lpstr>
      <vt:lpstr>Characteristics</vt:lpstr>
      <vt:lpstr>Act 1.2.6 pg 64</vt:lpstr>
      <vt:lpstr>PROGRESSIVE DEVELOPMENT OF LAND PLANTS pg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 of plants</dc:title>
  <dc:creator>home</dc:creator>
  <cp:lastModifiedBy>Rashid</cp:lastModifiedBy>
  <cp:revision>17</cp:revision>
  <dcterms:created xsi:type="dcterms:W3CDTF">2014-02-02T04:06:33Z</dcterms:created>
  <dcterms:modified xsi:type="dcterms:W3CDTF">2015-02-04T12:45:28Z</dcterms:modified>
</cp:coreProperties>
</file>