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61" r:id="rId4"/>
    <p:sldId id="258" r:id="rId5"/>
    <p:sldId id="259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85" r:id="rId22"/>
    <p:sldId id="276" r:id="rId23"/>
    <p:sldId id="277" r:id="rId24"/>
    <p:sldId id="279" r:id="rId25"/>
    <p:sldId id="283" r:id="rId26"/>
    <p:sldId id="280" r:id="rId27"/>
    <p:sldId id="282" r:id="rId28"/>
    <p:sldId id="281" r:id="rId29"/>
    <p:sldId id="284" r:id="rId30"/>
    <p:sldId id="286" r:id="rId31"/>
    <p:sldId id="287" r:id="rId32"/>
    <p:sldId id="288" r:id="rId33"/>
    <p:sldId id="290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209EB-0BDD-42EE-BCD7-AEC2C7DD441A}" type="datetimeFigureOut">
              <a:rPr lang="en-US" smtClean="0"/>
              <a:pPr/>
              <a:t>2/23/2015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D048-4510-4242-B3E8-2ACA12FB23D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1341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25</a:t>
            </a:fld>
            <a:endParaRPr lang="en-Z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27</a:t>
            </a:fld>
            <a:endParaRPr lang="en-Z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28</a:t>
            </a:fld>
            <a:endParaRPr lang="en-Z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29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30</a:t>
            </a:fld>
            <a:endParaRPr lang="en-Z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31</a:t>
            </a:fld>
            <a:endParaRPr lang="en-Z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32</a:t>
            </a:fld>
            <a:endParaRPr lang="en-Z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33</a:t>
            </a:fld>
            <a:endParaRPr lang="en-Z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34</a:t>
            </a:fld>
            <a:endParaRPr lang="en-Z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35</a:t>
            </a:fld>
            <a:endParaRPr lang="en-Z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36</a:t>
            </a:fld>
            <a:endParaRPr lang="en-Z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37</a:t>
            </a:fld>
            <a:endParaRPr lang="en-Z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38</a:t>
            </a:fld>
            <a:endParaRPr lang="en-Z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39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40</a:t>
            </a:fld>
            <a:endParaRPr lang="en-Z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41</a:t>
            </a:fld>
            <a:endParaRPr lang="en-Z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42</a:t>
            </a:fld>
            <a:endParaRPr lang="en-Z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43</a:t>
            </a:fld>
            <a:endParaRPr lang="en-Z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44</a:t>
            </a:fld>
            <a:endParaRPr lang="en-Z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45</a:t>
            </a:fld>
            <a:endParaRPr lang="en-Z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46</a:t>
            </a:fld>
            <a:endParaRPr lang="en-Z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47</a:t>
            </a:fld>
            <a:endParaRPr lang="en-Z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48</a:t>
            </a:fld>
            <a:endParaRPr lang="en-Z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49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50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D048-4510-4242-B3E8-2ACA12FB23DD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CD16C0-BAB6-401D-B54D-F38E516CA51C}" type="datetimeFigureOut">
              <a:rPr lang="en-ZA" smtClean="0"/>
              <a:pPr/>
              <a:t>2015/02/23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31F254-23E7-4A0C-A1F3-72D9604AD1CF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ody_plan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en.wikipedia.org/wiki/Class_(biology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Kingdom_(biology)" TargetMode="External"/><Relationship Id="rId5" Type="http://schemas.openxmlformats.org/officeDocument/2006/relationships/hyperlink" Target="http://en.wikipedia.org/wiki/Taxonomic_rank" TargetMode="External"/><Relationship Id="rId4" Type="http://schemas.openxmlformats.org/officeDocument/2006/relationships/hyperlink" Target="http://en.wikipedia.org/wiki/Plura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BIODIVERSITY OF ANIMALS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8719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2. Number of tissue layer in  embryo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2006"/>
            <a:ext cx="7620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427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Number of tissue layer in  embryo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Before differentiation, cells are arranged in germ layers</a:t>
            </a:r>
          </a:p>
          <a:p>
            <a:r>
              <a:rPr lang="en-ZA" dirty="0" smtClean="0"/>
              <a:t>Diploblastic (</a:t>
            </a:r>
            <a:r>
              <a:rPr lang="en-ZA" b="1" dirty="0" smtClean="0"/>
              <a:t>2</a:t>
            </a:r>
            <a:r>
              <a:rPr lang="en-ZA" dirty="0" smtClean="0"/>
              <a:t> germ layers)- outer ectoderm and inner endoderm.</a:t>
            </a:r>
          </a:p>
          <a:p>
            <a:r>
              <a:rPr lang="en-ZA" dirty="0" err="1" smtClean="0"/>
              <a:t>Triploblastic</a:t>
            </a:r>
            <a:r>
              <a:rPr lang="en-ZA" dirty="0" smtClean="0"/>
              <a:t> (3 </a:t>
            </a:r>
            <a:r>
              <a:rPr lang="en-ZA" dirty="0"/>
              <a:t>germ layers)- outer </a:t>
            </a:r>
            <a:r>
              <a:rPr lang="en-ZA" dirty="0" smtClean="0"/>
              <a:t>ectoderm, inner endoderm and middle mesoderm.  </a:t>
            </a:r>
          </a:p>
          <a:p>
            <a:r>
              <a:rPr lang="en-ZA" dirty="0" smtClean="0">
                <a:latin typeface="+mj-lt"/>
              </a:rPr>
              <a:t>Ectoderm </a:t>
            </a:r>
            <a:r>
              <a:rPr lang="en-ZA" dirty="0" smtClean="0">
                <a:latin typeface="+mj-lt"/>
                <a:cs typeface="Calibri"/>
              </a:rPr>
              <a:t>→</a:t>
            </a:r>
            <a:r>
              <a:rPr lang="en-ZA" dirty="0" smtClean="0">
                <a:latin typeface="Calibri"/>
                <a:cs typeface="Calibri"/>
              </a:rPr>
              <a:t> outer covering of animal</a:t>
            </a:r>
          </a:p>
          <a:p>
            <a:r>
              <a:rPr lang="en-ZA" dirty="0" smtClean="0">
                <a:latin typeface="Calibri"/>
                <a:cs typeface="Calibri"/>
              </a:rPr>
              <a:t>Endoderm → digestive tract and related organs</a:t>
            </a:r>
          </a:p>
          <a:p>
            <a:r>
              <a:rPr lang="en-ZA" dirty="0" smtClean="0">
                <a:latin typeface="Calibri"/>
                <a:cs typeface="Calibri"/>
              </a:rPr>
              <a:t>Mesoderm → muscles and other organs. 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6216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96944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3. Coeloms and blood systems </a:t>
            </a:r>
            <a:br>
              <a:rPr lang="en-ZA" dirty="0" smtClean="0"/>
            </a:br>
            <a:r>
              <a:rPr lang="en-ZA" sz="1600" dirty="0" smtClean="0"/>
              <a:t>(</a:t>
            </a:r>
            <a:r>
              <a:rPr lang="en-ZA" sz="1600" dirty="0" err="1" smtClean="0"/>
              <a:t>pg</a:t>
            </a:r>
            <a:r>
              <a:rPr lang="en-ZA" sz="1600" dirty="0" smtClean="0"/>
              <a:t> 88-89)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Coelom- a body cavity (fluid filled space) found within the mesoderm. (Not in diploblastic animals) </a:t>
            </a:r>
          </a:p>
          <a:p>
            <a:r>
              <a:rPr lang="en-ZA" dirty="0" smtClean="0"/>
              <a:t>Triploblastic organisms may have:</a:t>
            </a:r>
          </a:p>
          <a:p>
            <a:pPr marL="0" indent="0">
              <a:buNone/>
            </a:pPr>
            <a:r>
              <a:rPr lang="en-ZA" dirty="0" smtClean="0"/>
              <a:t>no </a:t>
            </a:r>
            <a:r>
              <a:rPr lang="en-ZA" dirty="0"/>
              <a:t>coelom (acoelomate</a:t>
            </a:r>
            <a:r>
              <a:rPr lang="en-ZA" dirty="0" smtClean="0"/>
              <a:t>),</a:t>
            </a:r>
          </a:p>
          <a:p>
            <a:pPr marL="0" indent="0">
              <a:buNone/>
            </a:pPr>
            <a:r>
              <a:rPr lang="en-ZA" dirty="0" smtClean="0"/>
              <a:t>have false coeloms (</a:t>
            </a:r>
            <a:r>
              <a:rPr lang="en-ZA" dirty="0" err="1" smtClean="0"/>
              <a:t>pseudocoelomate</a:t>
            </a:r>
            <a:r>
              <a:rPr lang="en-ZA" dirty="0" smtClean="0"/>
              <a:t>) </a:t>
            </a:r>
          </a:p>
          <a:p>
            <a:pPr marL="0" indent="0">
              <a:buNone/>
            </a:pPr>
            <a:r>
              <a:rPr lang="en-ZA" dirty="0"/>
              <a:t>true coeloms (coelomate</a:t>
            </a:r>
            <a:r>
              <a:rPr lang="en-ZA" dirty="0" smtClean="0"/>
              <a:t>).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7586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Acoelomate</a:t>
            </a:r>
            <a:endParaRPr lang="en-ZA" dirty="0"/>
          </a:p>
        </p:txBody>
      </p:sp>
      <p:pic>
        <p:nvPicPr>
          <p:cNvPr id="4" name="Picture 2" descr="32-06-BilateriaBodyPlans-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69" t="2867" r="4491" b="69687"/>
          <a:stretch/>
        </p:blipFill>
        <p:spPr bwMode="auto">
          <a:xfrm>
            <a:off x="4038160" y="2636912"/>
            <a:ext cx="5070344" cy="246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13285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Have no body cavity (coelom)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5742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Pseudocoelomate</a:t>
            </a:r>
            <a:endParaRPr lang="en-ZA" dirty="0"/>
          </a:p>
        </p:txBody>
      </p:sp>
      <p:pic>
        <p:nvPicPr>
          <p:cNvPr id="4" name="Picture 2" descr="32-06-BilateriaBodyPlans-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39" t="32993" b="38570"/>
          <a:stretch/>
        </p:blipFill>
        <p:spPr bwMode="auto">
          <a:xfrm>
            <a:off x="4312459" y="3429000"/>
            <a:ext cx="4858610" cy="233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27687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A </a:t>
            </a:r>
            <a:r>
              <a:rPr lang="en-ZA" sz="2800" dirty="0" err="1" smtClean="0"/>
              <a:t>pseudocoelom</a:t>
            </a:r>
            <a:r>
              <a:rPr lang="en-ZA" sz="2800" dirty="0" smtClean="0"/>
              <a:t> is lined by mesoderm on only one side</a:t>
            </a:r>
            <a:endParaRPr lang="en-ZA" sz="2800" dirty="0"/>
          </a:p>
        </p:txBody>
      </p:sp>
    </p:spTree>
    <p:extLst>
      <p:ext uri="{BB962C8B-B14F-4D97-AF65-F5344CB8AC3E}">
        <p14:creationId xmlns="" xmlns:p14="http://schemas.microsoft.com/office/powerpoint/2010/main" val="6725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Coelomate animals</a:t>
            </a:r>
            <a:endParaRPr lang="en-ZA" dirty="0"/>
          </a:p>
        </p:txBody>
      </p:sp>
      <p:pic>
        <p:nvPicPr>
          <p:cNvPr id="4" name="Picture 2" descr="32-06-BilateriaBodyPlans-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6" t="63281" r="2412" b="3492"/>
          <a:stretch/>
        </p:blipFill>
        <p:spPr bwMode="auto">
          <a:xfrm>
            <a:off x="3657600" y="2492896"/>
            <a:ext cx="5341257" cy="30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132856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The body cavity is completely lined by the mesoderm. </a:t>
            </a:r>
            <a:endParaRPr lang="en-ZA" sz="3200" dirty="0"/>
          </a:p>
        </p:txBody>
      </p:sp>
    </p:spTree>
    <p:extLst>
      <p:ext uri="{BB962C8B-B14F-4D97-AF65-F5344CB8AC3E}">
        <p14:creationId xmlns="" xmlns:p14="http://schemas.microsoft.com/office/powerpoint/2010/main" val="29745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Functions of the coelom:</a:t>
            </a:r>
          </a:p>
          <a:p>
            <a:pPr>
              <a:buFont typeface="Courier New" pitchFamily="49" charset="0"/>
              <a:buChar char="o"/>
            </a:pPr>
            <a:r>
              <a:rPr lang="en-ZA" dirty="0"/>
              <a:t>Space for development of internal </a:t>
            </a:r>
            <a:r>
              <a:rPr lang="en-ZA" dirty="0" smtClean="0"/>
              <a:t>organs</a:t>
            </a:r>
            <a:endParaRPr lang="en-ZA" dirty="0"/>
          </a:p>
          <a:p>
            <a:pPr>
              <a:buFont typeface="Courier New" pitchFamily="49" charset="0"/>
              <a:buChar char="o"/>
            </a:pPr>
            <a:r>
              <a:rPr lang="en-ZA" dirty="0"/>
              <a:t>Allows gut to work separately from the body wall</a:t>
            </a:r>
          </a:p>
          <a:p>
            <a:pPr>
              <a:buFont typeface="Courier New" pitchFamily="49" charset="0"/>
              <a:buChar char="o"/>
            </a:pPr>
            <a:r>
              <a:rPr lang="en-ZA" dirty="0"/>
              <a:t>Fluid can act as a hydrostatic skeleton</a:t>
            </a:r>
          </a:p>
          <a:p>
            <a:pPr>
              <a:buFont typeface="Courier New" pitchFamily="49" charset="0"/>
              <a:buChar char="o"/>
            </a:pPr>
            <a:r>
              <a:rPr lang="en-ZA" dirty="0"/>
              <a:t>Fluid acts as a shock-absorber to protect organs. </a:t>
            </a:r>
          </a:p>
        </p:txBody>
      </p:sp>
    </p:spTree>
    <p:extLst>
      <p:ext uri="{BB962C8B-B14F-4D97-AF65-F5344CB8AC3E}">
        <p14:creationId xmlns="" xmlns:p14="http://schemas.microsoft.com/office/powerpoint/2010/main" val="42328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presence of a coelom, prevents diffusion of gases, food and wastes.</a:t>
            </a:r>
          </a:p>
          <a:p>
            <a:r>
              <a:rPr lang="en-ZA" dirty="0" smtClean="0"/>
              <a:t>Organisms with coeloms have overcome this by having transport and </a:t>
            </a:r>
            <a:r>
              <a:rPr lang="en-ZA" smtClean="0"/>
              <a:t>excretory systems. 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805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ZA" dirty="0" smtClean="0"/>
              <a:t>Number of openings (</a:t>
            </a:r>
            <a:r>
              <a:rPr lang="en-ZA" dirty="0" err="1" smtClean="0"/>
              <a:t>pg</a:t>
            </a:r>
            <a:r>
              <a:rPr lang="en-ZA" dirty="0" smtClean="0"/>
              <a:t> 89-90)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en-ZA" dirty="0" smtClean="0"/>
              <a:t>BLIND GUT – One opening to ingest and egest food.</a:t>
            </a:r>
          </a:p>
          <a:p>
            <a:r>
              <a:rPr lang="en-ZA" dirty="0" smtClean="0"/>
              <a:t>There will be mixing of digested and undigested food.</a:t>
            </a:r>
          </a:p>
          <a:p>
            <a:endParaRPr lang="en-ZA" dirty="0"/>
          </a:p>
        </p:txBody>
      </p:sp>
      <p:pic>
        <p:nvPicPr>
          <p:cNvPr id="4" name="Picture 4" descr="33_05PolypMedus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7" t="9106" r="57111" b="4910"/>
          <a:stretch>
            <a:fillRect/>
          </a:stretch>
        </p:blipFill>
        <p:spPr bwMode="auto">
          <a:xfrm>
            <a:off x="4921424" y="2864643"/>
            <a:ext cx="255111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33_10PlanarianAnatomy-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13" b="12970"/>
          <a:stretch>
            <a:fillRect/>
          </a:stretch>
        </p:blipFill>
        <p:spPr bwMode="auto">
          <a:xfrm>
            <a:off x="1187624" y="3093243"/>
            <a:ext cx="3570288" cy="219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77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Number of openings (</a:t>
            </a:r>
            <a:r>
              <a:rPr lang="en-ZA" dirty="0" err="1"/>
              <a:t>pg</a:t>
            </a:r>
            <a:r>
              <a:rPr lang="en-ZA" dirty="0"/>
              <a:t> 89-90)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THROUGH GUT- </a:t>
            </a:r>
            <a:r>
              <a:rPr lang="en-ZA" sz="3200" b="1" dirty="0" smtClean="0"/>
              <a:t>2</a:t>
            </a:r>
            <a:r>
              <a:rPr lang="en-ZA" dirty="0" smtClean="0"/>
              <a:t> openings (mouth and anus)</a:t>
            </a:r>
          </a:p>
          <a:p>
            <a:r>
              <a:rPr lang="en-ZA" dirty="0" smtClean="0"/>
              <a:t>  </a:t>
            </a:r>
            <a:endParaRPr lang="en-ZA" dirty="0"/>
          </a:p>
        </p:txBody>
      </p:sp>
      <p:pic>
        <p:nvPicPr>
          <p:cNvPr id="4" name="Picture 7" descr="illu_dige_tra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99" r="28458"/>
          <a:stretch/>
        </p:blipFill>
        <p:spPr bwMode="auto">
          <a:xfrm>
            <a:off x="821882" y="2708920"/>
            <a:ext cx="1959429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9832" y="2708920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/>
              <a:t>Food moves in one direction.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/>
              <a:t>Different regions of the gut are specialized.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/>
              <a:t>Digestion can take place continuously. </a:t>
            </a:r>
            <a:endParaRPr lang="en-ZA" sz="2800" dirty="0"/>
          </a:p>
        </p:txBody>
      </p:sp>
    </p:spTree>
    <p:extLst>
      <p:ext uri="{BB962C8B-B14F-4D97-AF65-F5344CB8AC3E}">
        <p14:creationId xmlns="" xmlns:p14="http://schemas.microsoft.com/office/powerpoint/2010/main" val="6174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is a phylum?	</a:t>
            </a:r>
            <a:endParaRPr lang="en-ZA" dirty="0"/>
          </a:p>
        </p:txBody>
      </p:sp>
      <p:pic>
        <p:nvPicPr>
          <p:cNvPr id="4" name="Content Placeholder 3" descr="File:Biological classification L Pengo vflip.sv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2609344" cy="66935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1988840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ZA" sz="3200" dirty="0" smtClean="0"/>
              <a:t>In biology, </a:t>
            </a:r>
            <a:r>
              <a:rPr lang="en-ZA" sz="3200" b="1" dirty="0" smtClean="0"/>
              <a:t>phylum</a:t>
            </a:r>
            <a:r>
              <a:rPr lang="en-ZA" sz="3200" dirty="0"/>
              <a:t> </a:t>
            </a:r>
            <a:r>
              <a:rPr lang="en-ZA" sz="3200" dirty="0" smtClean="0"/>
              <a:t>(</a:t>
            </a:r>
            <a:r>
              <a:rPr lang="en-ZA" sz="3200" dirty="0"/>
              <a:t> </a:t>
            </a:r>
            <a:r>
              <a:rPr lang="en-ZA" sz="3200" dirty="0">
                <a:hlinkClick r:id="rId4" tooltip="Plural"/>
              </a:rPr>
              <a:t>plural</a:t>
            </a:r>
            <a:r>
              <a:rPr lang="en-ZA" sz="3200" dirty="0"/>
              <a:t>: </a:t>
            </a:r>
            <a:r>
              <a:rPr lang="en-ZA" sz="3200" b="1" dirty="0"/>
              <a:t>phyla</a:t>
            </a:r>
            <a:r>
              <a:rPr lang="en-ZA" sz="3200" dirty="0" smtClean="0"/>
              <a:t>)</a:t>
            </a:r>
            <a:r>
              <a:rPr lang="en-ZA" sz="3200" baseline="30000" dirty="0" smtClean="0"/>
              <a:t> </a:t>
            </a:r>
            <a:r>
              <a:rPr lang="en-ZA" sz="3200" dirty="0"/>
              <a:t> is a </a:t>
            </a:r>
            <a:r>
              <a:rPr lang="en-ZA" sz="3200" dirty="0">
                <a:hlinkClick r:id="rId5" tooltip="Taxonomic rank"/>
              </a:rPr>
              <a:t>taxonomic rank</a:t>
            </a:r>
            <a:r>
              <a:rPr lang="en-ZA" sz="3200" dirty="0"/>
              <a:t> below </a:t>
            </a:r>
            <a:r>
              <a:rPr lang="en-ZA" sz="3200" dirty="0">
                <a:hlinkClick r:id="rId6" tooltip="Kingdom (biology)"/>
              </a:rPr>
              <a:t>kingdom</a:t>
            </a:r>
            <a:r>
              <a:rPr lang="en-ZA" sz="3200" dirty="0"/>
              <a:t> and above </a:t>
            </a:r>
            <a:r>
              <a:rPr lang="en-ZA" sz="3200" dirty="0">
                <a:hlinkClick r:id="rId7" tooltip="Class (biology)"/>
              </a:rPr>
              <a:t>class</a:t>
            </a:r>
            <a:r>
              <a:rPr lang="en-ZA" sz="32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3200" dirty="0"/>
              <a:t>phyla can be thought of as grouping organisms based on general specialization of </a:t>
            </a:r>
            <a:r>
              <a:rPr lang="en-ZA" sz="3200" dirty="0">
                <a:hlinkClick r:id="rId8" tooltip="Body plan"/>
              </a:rPr>
              <a:t>body plan</a:t>
            </a:r>
            <a:r>
              <a:rPr lang="en-ZA" sz="3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682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FF0000"/>
                </a:solidFill>
              </a:rPr>
              <a:t>HOMEWORK 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600" dirty="0" smtClean="0">
                <a:solidFill>
                  <a:srgbClr val="FFFF00"/>
                </a:solidFill>
              </a:rPr>
              <a:t>Activity 1.3.2 </a:t>
            </a:r>
            <a:r>
              <a:rPr lang="en-ZA" sz="3600" dirty="0" err="1" smtClean="0">
                <a:solidFill>
                  <a:srgbClr val="FFFF00"/>
                </a:solidFill>
              </a:rPr>
              <a:t>pg</a:t>
            </a:r>
            <a:r>
              <a:rPr lang="en-ZA" sz="3600" dirty="0" smtClean="0">
                <a:solidFill>
                  <a:srgbClr val="FFFF00"/>
                </a:solidFill>
              </a:rPr>
              <a:t> 90</a:t>
            </a:r>
            <a:endParaRPr lang="en-Z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9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r="32326"/>
          <a:stretch/>
        </p:blipFill>
        <p:spPr bwMode="auto">
          <a:xfrm>
            <a:off x="1285852" y="2500306"/>
            <a:ext cx="5357850" cy="280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Pg 101 act.1.3.8</a:t>
            </a:r>
            <a:endParaRPr lang="en-ZA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394067" y="3679033"/>
            <a:ext cx="2356660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57290" y="3643314"/>
            <a:ext cx="4857784" cy="142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57290" y="3857628"/>
            <a:ext cx="4857784" cy="142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357290" y="4357694"/>
            <a:ext cx="4857784" cy="142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57290" y="4857760"/>
            <a:ext cx="4857784" cy="142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57290" y="2924944"/>
            <a:ext cx="11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PHYLUM </a:t>
            </a: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2071678"/>
          <a:ext cx="9358346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66"/>
                <a:gridCol w="1285884"/>
                <a:gridCol w="1714512"/>
                <a:gridCol w="1285884"/>
                <a:gridCol w="898086"/>
                <a:gridCol w="1336907"/>
                <a:gridCol w="1336907"/>
              </a:tblGrid>
              <a:tr h="1290045">
                <a:tc>
                  <a:txBody>
                    <a:bodyPr/>
                    <a:lstStyle/>
                    <a:p>
                      <a:r>
                        <a:rPr lang="en-ZA" dirty="0" smtClean="0"/>
                        <a:t>PHYLUM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Symmetry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Cephalisation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No. of tissue layers (embryo)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Type</a:t>
                      </a:r>
                      <a:r>
                        <a:rPr lang="en-ZA" baseline="0" dirty="0" smtClean="0"/>
                        <a:t> of </a:t>
                      </a:r>
                      <a:r>
                        <a:rPr lang="en-ZA" dirty="0" smtClean="0"/>
                        <a:t>gut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Coelom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Blood system</a:t>
                      </a:r>
                      <a:endParaRPr lang="en-ZA" dirty="0"/>
                    </a:p>
                  </a:txBody>
                  <a:tcPr/>
                </a:tc>
              </a:tr>
              <a:tr h="523185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Porifera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523185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523185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523185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523185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523185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14414" y="500042"/>
            <a:ext cx="397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***NOTE: Make 1</a:t>
            </a:r>
            <a:r>
              <a:rPr lang="en-ZA" baseline="30000" dirty="0" smtClean="0"/>
              <a:t>st</a:t>
            </a:r>
            <a:r>
              <a:rPr lang="en-ZA" dirty="0" smtClean="0"/>
              <a:t> column </a:t>
            </a:r>
            <a:r>
              <a:rPr lang="en-ZA" smtClean="0"/>
              <a:t>the longest</a:t>
            </a: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PHYLUM </a:t>
            </a:r>
            <a:r>
              <a:rPr lang="en-ZA" dirty="0" err="1" smtClean="0"/>
              <a:t>PORIFERA</a:t>
            </a:r>
            <a:r>
              <a:rPr lang="en-ZA" dirty="0" smtClean="0"/>
              <a:t> (Sponges) </a:t>
            </a:r>
            <a:r>
              <a:rPr lang="en-ZA" sz="2700" dirty="0" err="1" smtClean="0"/>
              <a:t>pg</a:t>
            </a:r>
            <a:r>
              <a:rPr lang="en-ZA" sz="2700" dirty="0" smtClean="0"/>
              <a:t> 90-91</a:t>
            </a:r>
            <a:endParaRPr lang="en-ZA" sz="2700" dirty="0"/>
          </a:p>
        </p:txBody>
      </p:sp>
      <p:pic>
        <p:nvPicPr>
          <p:cNvPr id="5" name="Picture 8" descr="sponge_250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9763"/>
            <a:ext cx="2376264" cy="285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412776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HABITAT: </a:t>
            </a:r>
          </a:p>
          <a:p>
            <a:r>
              <a:rPr lang="en-ZA" sz="2800" dirty="0" smtClean="0"/>
              <a:t>Sedentary – attached to submerged object e.g. rocks.</a:t>
            </a:r>
          </a:p>
          <a:p>
            <a:r>
              <a:rPr lang="en-ZA" sz="2800" dirty="0" smtClean="0"/>
              <a:t>Fresh water or marine</a:t>
            </a:r>
            <a:endParaRPr lang="en-ZA" sz="2800" dirty="0"/>
          </a:p>
        </p:txBody>
      </p:sp>
      <p:sp>
        <p:nvSpPr>
          <p:cNvPr id="3" name="AutoShape 2" descr="data:image/jpeg;base64,/9j/4AAQSkZJRgABAQAAAQABAAD/2wCEAAkGBhQSERUUExQWFRUWGBoXGRgYGBcYFxoaFxUXGBgaFRQYHCYfHBokGhcXHy8gIycpLCwsFx8xNTAqNSYrLCkBCQoKDgwOGg8PGiwkHyUsLCwsLCwsLCwsLCwsLCwsLCwsLCwsLCwsLCwsLCwsLCwsLCwsLCwsLCwsLCwsLCwsLP/AABEIAOEA4QMBIgACEQEDEQH/xAAbAAACAgMBAAAAAAAAAAAAAAAEBQMGAAIHAf/EAEoQAAECBAQEAwMHCAgFBQEAAAECEQADITEEBRJBIlFhcQYTgTKRoRRCUrHB0fAVIzNTcoKS4QcWNFRiorLSc5OjwvGDs9Pi42P/xAAaAQACAwEBAAAAAAAAAAAAAAADBAECBQAG/8QALREAAgIBBAEDAwQBBQAAAAAAAAECEQMEEiExURMiQQVhcRQygZHwFTNCscH/2gAMAwEAAhEDEQA/AOaKw6mUQTStSOTnrD2fkifkyVpIoANSTWrF+7wvymSmY4JIBSeZchmTeCJi1yFlBoRQi+1A/MPGfKVcGtiuUavoKwGYEJ03I9wcmpL8oinSdPtKCn9oCpHu+uINKVHU+1TbpQ73jTHJKaCh3f4QrXuDyScSIzKgCwpcn4mC8ICFJO4IY0LdxvCpOJoz9LfaOsGyZhpqFWet/SCtNCvBb8BO1TtSiKkh6N7JFoWSSdZq7G/Y/wAo1w+Kf2VaS17dI1RwAuXr9e8JJNcD85JrcvsF5qpMxKegrTrS8V1WLIStklwm9mOx6kX9IcTMek0Zz74gkukkOUggpeinB5pbbmYax8Lkz8jtkuG06XbWCS2pnFQzgFtmhVj55Fgpi+kVNxt+LCLph8tlJwymSFLQAo8KSol0skHmR9sVqbgilRU+gObVAIDfEbxyyKTs543AU4bALUCfM0BTknlzetH59IYYXDFhpKkoDCwfSmoVUVrUbwNjpVNTuCAVp7kjla0a4HNSClyWB5OK3cb7/CC22i27b0OUZcUOvVqfdYBUpmJDk8NAabxtOwyAypjAUFAqr/S3DRPPxeoNqYmooCA5Y1FXpGwmcITodNlXBBNS71akDbBvnlgWLxelRYBCrNSyRenRjp+6N5OI1pBUdJCilCks1RUs71o/wiTM8LqVqSW1F1UASlk357sResL14MTUkI4EjSX4ik0qEN/iY+piKTJUqLPgMMVF16UpACjpGkCpp1NBXrDyThUEOAGF2/neA8pwToKSkBKgKDVSgBZRc3rWGkrAplp0pD1q9S/eMHU6hSlV/wAGjjx0iteJMvKAVy0gFq6QCw3VpDOav6RRJmGJIJLoUKuRcKqzWL1HSOr5qDopWje/p2iorwYUCEgO9Btw0fuXjT0mdvHYtPGt9AeWZAmbOQEkqlISkqJDOop1MByLp90dHwckBIbl8OUAZLlPlIAYPQnuw37MPSHcmWa0jH12peaVLpDuKGxHgREKxWCtERzRGaHFecH8yr1r6H7o5ZJwwID8q846H4oxxTKoakt3oRFMw8kEsWFuhO8b+guOIHFK22LPkXQxkPPkR+j/AJ0xkP8AqSO34yk5biSFOOhFagiHacYJg1qcqJrzJ/DRXJCtJHb0eCJWIOl3arRp5IbjDxZHDkbDEswDW694gTjVTVKK3uGNS4Zhf0hcl1He1TyAuqGEmQ5DBy7M4AO9OkD2KKC+rKb4CpeHa7DkfvaJjIa7cqUBgrD4hKqF0kOHAswcxmGUKudVNxz5dYA22y1cAblJJKSA25bqeE1pA03NgDpUWO+7uOXuibMgCp9mG7hxTatYRSZStbhOogksRR/xtBoQjJcg5Ta6HGHx2niNWu/a49dosIxCJwAU1UsGLgmhDNUkcjA+VeCZ84hZAlpJcu3qUoFm6xbsk8FpkEqCtSjupIDN9Ed3r1hLNqcOP55CRxzk+UJ8P4cnJSsp1FKhVJOl2NOF2esIsTKJJ1DSRwBJoack+kdVEgjeEXi3LtUlSkFlpBU4Z2A4g96h4R0+vU8m2S7GZ4Go2mcjxk9WsAk9ezxZvCfhM4hZJUUyx84B9V3AO1q94q2MnAiwCr9ax0z+jqUpOFGxcvzqaEj1jV12V4cG6PYrghvnTLVhsmlpDBCQ3+ED484r3ijIin87LDtVct2SbgqJAegb/wAPFsSSBeBp8z7u4jzGn1U45NzZo5MKceDmGHK/MKVUA2UbVJdz7QtXdoMywylKCNSgsq4dBASbX3sDaB89kBWKMrhATNYBR4gCxZPJEXDwv4WRKAmEBS+dwn9h/rjd1GaOOG5/KEsWNylXgsWFwSQAQGjWZgyZmoqLD5sE2EaqU45R5rdJuzRquBJ4jxBRKURegHcn7nhZkckTF6yx02tyZ+/pEniXMksJTipc8tIvE3hHAsCu6VCh6OWrvGpG8elb8i75yFjlI5wUkxCExIKRjWNHq0wFicRwu4I/DwTNmUik+Ms88tGhJYqcCrUasHwYXlmooo5ULs4x3mzKHhTQN3qX5wDIRxhnahsPQajZ+rCGXhvI1TZQWqksAeydSjzJSbsKmLDiMXJwzolBMxBTQFNFKpVZLFReoI7Bo9JixbPnhFMmeKjsSEH5Im/RR/GP90ZBH9alfrUfwR5Bdi8inqx8HKp8gi9ak9/WPRKd0vY/EtQQZUJe4rVw16NEeXYtSFKIAJPMDo7HY9RGnudGfXJLKwwdlPqexh1leGVLAXdiQXBLA0DmFuLnAkEU1F9qHlBuEzQt5bsNq1v1vAJW1YWPEgnHsCSk7j4iApimU9Qqna4NfdB8yRwhzzL3cNRvjCfGTgVMK1AL0tAIvcw0qjEkViipVqGh2BfptDvJ8rCsRKBBuH1V1Bn7bRUxPZdSxBP1uPrh9lmbkTELUQ4PN6En5uxreLZYSUHt8AoNNpM7QhCQmgEYFQnwOchaAaH1+uJ/yqDRqx4uUZW7NqKDVEQDjCCmzguG59Psj1M949Wu3Ll6iv1xfEtrs6Xg4bPwiUTCBzZizu7F+3OOz5Hl/lISxcFI+DVEcfzVH55dCGWqhv7ZZ6XrHTfBWeGbISDcDSfSkeh+qbnhjJfyZ+l4k7LSUwPNRBKFRDOF/wAbR5uHY+2UjH5WBjTNZyVgsWIogDlyi+4BI0hoqmIlCZiFBL8ADuBQq0vpL1sPfFiwDpoTaNDWyc1G/hAcKq/yNAkcoDzrEiXJWoD2UqPuSTBOqkKPEuIaQvk1exIB+EKYFukl9y8uFZzfLcKcQXUp1zFIelkl3ApHV8LhghICQAAGA6COfZCAnEoISkIJNArUQxoOjE1erR0/QBGh9Sk3JRXQLClW7yQNGs20SKMRrarxkxjyHbFWZ5iJaSVFo5FmGaHETyt6OyR0FvWLV/SVm7ASkfPqf2Rfs5ii4KapC0qQHIrVo9P9P02zHv8Al9CObLzSL9lGNVIwsyWtTImA0NR7IJ9mxpd97CEmMz4ABKSVAV1Cikh7BJ9PdACZuICiDr8tdSElWmj3HQneD5eTJUkJcnkojfkxq3WHNqh2RuhLmTFn5aPT/lp++PIM/IPUe7+UZE7okViASlC9KUBTip3YUDuL02aN50pK5SnQkcbBTMq+xFBaIFYRQBUGChZhR+ZPTpG0uWkgpJJo7lVOhbarwd8dCdITBWkkElhZ96xGgqWpg7moY8gTDTGZadRZVKPzbvZ4WzEFypIOkelOsHjJSKO0HYnEzEunWpQSmj1Y0esLpE3ick3/AA5hjJY3dXCbEb1YdIFxeE0tS9gKg9+URFpcHSbfRGV1CuVH3gmWyjwiu/MxqtLinOoIaNJeHZVz1iLTLdFqyHNFhga/WfSLXhJpWd/x9cCf0e5TLVK1FPziATcNT7PjF6GWpAekeZ1s4eo0ka+KbUFYrkqIDRIQ8TzNAsQTG0mTVzGckFcrAM88Hy8VLPClM5mSvqLauY7xW/BWGVJmGWsMTtyLkX7gx0YbRW8fkz4pS9lBCgaULnUPePjDePO545Y2+PgEopS3IfoiKcmkbyVFhGTkxmx4YZsruXySnHzj81YlqHoCD8QYtQlA1hHiGTNlr6FJ9CCPrMPZJdIguoySlT+xWMUjFpis+LFASwC1VWNuGof1Ai2LlUipeKcKVhS9QSmUmzspSlmiUOGdt9oNoIN5UDyy9rKj4Ew3nTZsxRFAEsPpG66jdvjHT5aiwr0jl3grHeXiJqFPqUAahrUU/WvwjpMifqg/1NN5aZGn/wBtUFhJAgLFT2BggktWFOaHhdy33Qpix20kElI5Ln2JXicYvQCQ+kXLJFD8QTDiRkYAR84lzZma0T5PlKEanfU7igcV3HOvUwdmMyVIUxWSSGSEpcgkFiUkXLUA6mPVuXUY/BlNu7ZDKkhBOoqUl7JSamhZyHBpZt49mZoJQ0oCZQ1OSsAlXY3e2wtCiZNmTiEIQUpAfVqsbnzFNUnkOcRrysspUxJUxvrSAQSCCBpG3xjtvkiw3+tGO+h8R98eQp8rCf8A9ffGQTYvH+f2RaB8KkzF1JYg6bAEtQMaEUjxeGSwe9xXdnYjazwPNmhB0l7QVlWEOImy5dRrN2DgCpJ9PriXaW59EvukOfDfhSZiHJWUyi4e+og2HTZ+cH5v/RgRKaRMJKXdKyAFVehFAR+DHQsBhUy0BKQzAAdukELS9P8AxHm8n1fIslw6NCOki1ycDkyFIJSoEFCqpNKihBHO8FCUlQKqP6Alg7sAzfXHRfFXgpOJ4knRN+lsrZlAelRWObCWcPNUmc+tBYg2/nseRje0+qjqYbovn5QllwvE6Z5MUnUzgptUO4pY0rX4RFMw6QXSXAszvTasHGRKUpStTJVYEBq3Zw450uzQSpDL4gzl20szeyHul+UH3UCLh4ExAEvSKb06xe8PpLaqiOQYOdMlL8ySl0hTFrHoSN2jquXz9SQbUjy+vxPHk3+TVxNSgqGE/CywOEN3gCZwmDVKpAE+prC0Jb3yWqidE2JpCXLHfftEMhAaJUhjEXTOZFMDGIJk+JceNxCeaFPeO2UyU7QZKQlZ0q9/Iw3wuG0pYFwPw0JsEhmh3LNI7L+04yYukLcVhpUwJRMmiXxrV80sAkV0E1qlIbqYOmmKR4ikhc4hlBalBIUkWCW9pVgi8N/Tr3gc6TiBeFcsXi8ZiMRMCWSooSZYKZblTnQCXsx/ei+ScAUBoVeDVASiAwdSrVdiwL7uEg+sWEqiuuz+plf24LYYbYkC0NFNzjFlKq0SOr19LPSneLlNVFI8aslGvkoU2rT3/wAo7R25pE5HSNZksiZr1EKSxJD8JKQr2hVymvYkwpxeXlaZitYSVH2lcekEn2VhmSWLU5VhfO8ZcCEIToYpLt31Vaztw2jw5sooLllAhSl1Sgh6aCAas40gbbR6OMJIzJMbyJ0taNGoFKBdiFl2BBTR7A7kNeJyJK9ZCCtKBoIYaiCTcO4AA70imYjMphmMQwoa6gOaSoXsXbenaHWFxynSpJCkqDqQlOkMT7SlcwWFTztEyg49kKmG+RJ/u4/5Y/2Rka/K8P8A3f8A6n84yJ3/AGJ2xKjPKUmtxXuDaN8px5kTEzEHdz1B2MRSsI4HMDT7n6fho8RMYsSGs7MA9Pt+EGcU00UTp2dvwuICg/R4LQqKVkOdPLAO1PcIsmHxrtHiM+ncJ8m9GaaGa00ijeN8gBUnEJTxJDKYs4+a9NnveLrLmPG68IlaSFBwQ1aj3QzosjxZLsBmjujRwuViphUwQSdWpJNUu1i+zEw4UFTU0IJFQm7igoaVifO8CJExeGSkgBylQLkhQux36e6BMpylZHCQgBjUanoPsJoLFo9O5Rkk0ZTW3su3gjBgYZAVuSsg8ySWbkIt8mUGoIq2RylS5KHLsLm56mLFgsSDaPL6vI55JX5NXHFRiqCZkCs7++CZxiLDEFQEAw9kyZBKxWk8QIBsYPFQ8MpcqUAzD8dYDxEwVA2i+WFcpkRlfwL8WeGm0LFYgQxnGh6j7IreV4RQLrU/ZvqgsVcbOQ/wADFRsB6uaACGmGUCmEhmDaghjhZ1Io1ZwUsRVcvy6ZNxeIUtK0y9SkjVRJrUgbggBos/mOYKlgCKYszxJ12dKNgkjLUoPCAlLAMOkTTIlXMgKfO+EAlJydl0qRBiJ7Rzbx7mJW0pJq4URegdg3N4sviTP0ykk0fYbktQCOaSFLmTtZUAVE1dqhiGI3HCwjf+nadp+o/gT1E/gFXOSDQKSdyliRuQyr02pEcrzFFJTqIBLVZlP7VDRRpvFiGEK5qVTlAElCdQKQCQCNSgaVG3S0O8vy2UlRWo69ILJPCmg0sqj6bMEsY2vVSVJCNMrGW+H5s3if2CyiokAlRJJSs+kQqzTyxoLr0ukKdQlpAUGTp3Aqa1ciLrJzSXoWiYzEhaKOQoCjpKkq8uwIsCAbO6f5IUKJUqqyCCaJXRix5iKKdt7jnwuBF/WA/q/wDLGRYfkSP8H+WMi1x8EWyrgEEgXqQAA7ONjEkvLySFrCg4JSOTUJPxtBc/DFJ1KACRyZyQduu3YwMvGqExr6gHF6EgjT7vWJTvo7g1TmTF0uNO9iWuDXtF68O5uVgNv0fvUGKaMJLdyCLp0jYOS4q/0Ya+H8f5C0M4Qq2qhfsSWeEtXijkhwuhvT5GuDp2DQ+0HhEK8BjQoOD74Yy1i+7fzjzEuGaCZXPFWQKW82WNUwJKdOxBL068oq+V4gJQBoBUk1CqMzuFDarFo6mGIin+MMglv5+kP7K6O4NHbn1jV0mpuscv7E8+BStlgy6UgSkAANpHxFWidGESLBoreVZoEywn6I0tyaghxJzQGMrLvUmmORS2poLnCkDSQxiXzXjU7xOMiRTR41mGdMSQwStSWB5KIf4Q/wAJmJUAXvFNxUv5Pmi9afzc460uKVuB1B+uL9IkSwHSzGsPavFCNSiu1ZTHPijaQuoUR6cxFZzbFKkYgpYhC+NBN2Nx6Fx6iLQmYCeQiHPssTNEtxVDKHMirp7EN7oXw5Fu2tcEy45FGBxOusPMM/aIsJg0ADSAAz259YPlxSbp0ibN5KGghIiBLvG82Yw6QvKNssmaYrEMIqGf+KUy0lz957RnivxGJSS1zQAEOTHMsSuZOUpSiCW52/Z6Rr6LQrJ75dAM2Xb+TfFZgcROBWSElQA3Z/rMMZWGQ6dCArYlZ1LDEsfLllhvUuGhNh8UAxTpUoKfSUvVLF6FxDPDSzMYgrQeIkICiUlyxU5Dg93rHoKUEq4RnuTYwxE5IVpCWdSiEknyyQAdg2p2O7EitTDJONSspSgOkgfOSdJqpTEhirtvAUvLirhT5ZDKqUlRU6QQAnYBg55iDsJh5kuUuWPLQgkaQlPsFDlwb66kE/cIFJIqiPHzFCTq1MUHUt0hRYOCnho5OlvWPE5WVS/zxdTjTZ2DlCSOxq3xiWTLmAE6Aq7kpIBJsXIL0Lej9InxODK0gOlCpblSSSynuy2agit/CL8VyKPyMr9Wj3n748g3TN/WK/5aIyI5O3R8CPxDqmFPsoQlkkJ9lyTuN+3KIJktMtl0skJG1HZvxzg/D4eiAQfaL7h3BcGIvyUl31OCCUirA3AVuTSD3xyCasHQlS+IBn0li1LAkHaocQZNlOSniclw6wSdTVYbg0g5RRpTpQNQuyXZxVqwnXjFuopFANVOQAKa+jt9UR2T0WXBZpMw+lM0FnYK+aenQxbsszdMxmIMULLvEZny1ImJK5VlKoA4DirX7Vj3JsT5c5Wh9FCzvwl/eRGTqdGnclwx/BnbW2Z1aVMgXOcJ5ssodtVH5QNgca4ENZKnjIg9srGZHNctlLlzzJm+0aF6OwOkhPO1Yf4bArB5iGHi/ADQJ6QPMlEH9oPUH3wryzxUiYGSC4uDQ9wHLw7n3ZF6iX5IxNx9q6H+HtG8xfKFozIK3iRGKezQjBNMvIR+OpAODK24pa0LSdw6glXoQfhC7IfFAKEhW43t1+MWLN5YXJmIVUKQoe8GKT4OKOJEwAqHEC9wWb1vGrjjGeB7vh/9i+7bP8nQMLOCw+0ToGk3J73gHDzBTSacoKejxl7afAd8oglJWmaU10E6k8mNWHaHmFRA2VrCnFXFRB6w1orkfJFhCVACEee5gEJUTYc4KxeKbtHPfHWcnRoG9PRnP3esF0+J5siiUk1FWVDMc1OIn0sTpSNrsD6n7I8UlSEqQAFE8Kg3FxA6SDUXb4NAuFxRTqCkJUCkiosWopKruC0NcjzMmYCpKpiyWACU3/wgC9XaPW7VBcLozG3IiV4eImFQSyXAFyHAZQG76goVh3lskLJGqpDp1EupTaSkCocAD3wbIwqVOwVpdwC7funlU0FIZYHIEJC5s2Z5aUgpQl9RJIFUosw36wGUtx1UIdC5ZSrSXCrOE2LUO5atIcSiFATVKZ3YDSnXsXcuKEVj3QlSEzGCtgSve5Plv2NoiXMlrbU4SkAF6Vd9VDxDpaBNl1E1ngEKUSaBmSq3dIPvN4Mn4wKQlhVIZiaM7tqvzDvygLxLhl+Qpkp0KIJ8t0pZ76LgFhTm8T5HPBk6SEMo76XCkjZ6lyWMd4Org31K/u3+cf7IyM/NfRle9P8AujIpuIr7FcM0pKqFRDkk6aWLMKDk8RKdaVsa7F+dujRkrDBErWqVpJZLpIpX54FYhm49KA6iGdma9QxBoWvDW0HaAMFNXKUUrsot1/dVz5H0gnDYhSNQAKWdI1FKRUhnBDahS3OPJ+D8+ZpQ6lKsDtaupnYXi1I8ApmJSpU0qLNwpSEkClXcnfeK5dRjxcz4Lwxym+CnSc2UhZCw41AEkqAokpLsWu0TSpi1LJlzAlOljRwxaz3NBXlFom+AlFJQPL07Ble/avrBmF/o7ltxTJj76dKAP3WMAnrsFbk//Qn6bIuAXw94kCT5azUWPOL1hMaC1YpU3+i2Wo/2mYncOhJb1ce+HuT+Gp0kMZompHsqYpU2zguPV6xkalYZ+/FLnxTHse9Kp/2WWeBMQUmrhj6xzWZk6sPiGNjY8/XtHSMKggVgfM8uTNSxFdjyimHI0nElPaymqcGjNBErMgmm/cQFmeHUglKnYWIsYjwEoPVngigq5JlId4RRUdSrbffFDm4FaMZMKWZRWpLEOBroFAWi/oFLt2gnLfDElYVMSk+Y5J3vWC4cuxS+4KcbaZW8uxK6PT4Q/lTaX7xBmOF03EKZuPZ6wrW92g7LRk2I/OKPJP2iG6sQ4iteGp7hSj2HpDrEYsAGAZY+6iqYFm2IYGOWZriRPnkOWHClrOTv3P1RYPGGdn2Emqn933wr8L4P848wVFWIrQGof7OUbWhw+nDe+xXNO+DTCeEFkhC2DijV7h9tjeG2CwKUcQQkACg02JCQsa3Lg32hvi5aZqks4ADKAAJINnPzS3KoivYfG+VMmSwCtlEcJ4A5T7ZqAA5FKkmHrcuhavIT+jWCFBwGZVWSQ/tKdqkBz9cFTPEK1YYyiPNFU/mwhMsLDnimqZgAS4DwvxOGmzCmZOmAgKVpliWpQBWSfZVUh7E0G0b4ecmTMExlLVLrqUmVoJPCApAFy9LxNL8kckcqSspluQlwQUpTwukkgqmGpYFhz2pBWGw5SoAqSEoFXZmBJCQVMKkMO8AoxR0qQ5VxukEChvp7EVYDYwLMz1TEKH5vU5Sw9qhZzxMK7xRq2WXRYZWHMwEJSELJNVqAJA1EjU5S7MwjdGXJkyhKWsIW6mIIUpAdzrUxB5v0hEvELloS/lvMUHI0CxqFLYV6m1tozAZz5hKJeGQuZUgqUXKbgkEtaLKLI7GP9Xx/eF/9H/fGRB8sxP6uT/BK/wB0ZE7X4O5E6cakABSrNxdCTp732gfCSSpSlJYo1AKJSdN34T0JPwjxOWqUCCpNAkaaBiB7N2eoMZh1+S6VqKElRZLhuIipNxVnI2EHVc0BYxw+bjzgpI0gGxJDsWBT0pHQcBjgtI2igZ/wIQQQWI1aWIIBNQq5HfnDrKs1WkNoJ6C/1Ri/UMHqJSRp6SaqmXiUYzDJU6tTUsRQMfthLg/EaSQCCD1hriM2TpZO4vGJ6c48NDraJCu8b4XEsWtyhfOx4bV0gPD47UsQWGJoHJlzRNBEB4lYgVONYQHicxFWMXVuQH4AM2S/eK4saTFjnr1A/GKzmZKTuG6w5BXwVuhph8W9HftFo8O4piRsY5rh8cSWv74tOU4/Sz0iuTHtJ7Lbm2CQsExQMblgK6RaMTmo0s8L5KQTWBY24uyeuAnKsKESw0Q5jiSzCD2GlnhbPlAWqY5cysko+aIeexJokGjPVRoOv3Q9wEtOIlh2/Nu5qlQFgtJDb3MZ/V8z5pWwKQnSdVmcuejOD6RtKyaZIVwrlAApCSdWssHI+iQbdjtGzjyRktq7QnOLjyFfK0yl6VFaikatbEo0lnBI+dqLuecI8dmiJiypKVTG06dCSBqFWUSA9K059YK8QYdRUEpIlhR5ggMHI5kFgB/KESpKl6PNBJWrQlYNSEE6iggUSzAQxCKqwXI6nZnNEsLQjQNNOIFTWPDRIDv1jMjzn86VIQBONXLaWcVky6MpNwz0KqRItcpUkoUCSUlzqHCdtJ7CoI3ivFIQmwpdwQHTVmF+8Vi6L7U+yxZhNUpS5iiKOdKUgAGvtuS5rd4rsiSVrV5ygHBIKlJYuPZKnYGluUQ4vETJiAdWmm69KWtRA2LxmFyQpqgCZNUHCVJKUAOwJeqipyQCwpV3EGUFTbYJOvgKTksyclZSEgVOplaSaBgptLANbnGsvJta0hRQGA1FUzUCRv2IYN0gbxPjZqVpQFnQPZAPBqoJnCCw4gzNtA0lK/KK1PU6QeZ02ETtkldkp2WD8gyf1mH+P3RkU3UfpGPYn0/uSGfLAXUmpd6kkuxJNahqiDcIgqlrCkanFH1AgGoIUA2l9gXcdYDkYFKSdW29b8u0N8PPCksCEgC1rCz8t4lyX/EDRtlWCleVMSten5wSQXIIqUVYM1qtGuX5wZJ3KQaFvc8CjMFTJZSAXqCGAAFfZXd3HxiSWtSglSUFQZi5DhQoXpUV5QPJDcvcExtplinZ0iajSAAWd2Yv3jSTmumj/jf4xVp8sSilKvaVarJT3+qBZ+cN7PEdyXv0raFf0e5cdDfr1wXhWduGFWiDDZ1pJ01PT/xFNGJmzuFyx2FB6jf1iyZV4RnrA9oDuQPc8UyafHiXvkFg5S5HSvEJ3YdzX3XifCBc+zpS92uekGZT4HQiqy5h2uWlA7U6RmznjjxAIBysJoF4q+b48GZp2Hb4xN4q8WolApTxTDZI+Dxz5WcTHJUognoLw/pdLOa3yFMuVRdFzmZglI9oe54ilZvW/wBkUSZmcwn2j8BGS8Qon2i/eHv0PlgVqPg6UnN08yTBMjNe0c6l45fOGODzInc/jlCs9HSCxzJnQ5WPNyPf/KDJk4KoB7rV6xTcNnQQNRUbgAXNSw6DvDjD5owKSAa7G5B2PekKrT0Ec+SyZLifK1JIBq7Uex23tFc8SYkrmKmJCkqSxSwBQvU1kgmoYglnsa7EfJCpJUTUl+FqWBbcA0B5wDjwU1USZb1IAKgDV02cA19IJi2xkUmmyOQkTR7RA1iY4FgLlST+2w9YSTMfxadR8uWtRS4OoTDU25WFfmmHGBQGmFLTeIpcqdILagVKd1bbP7oDw2SLnBS0GUmWhRl8SyNRHtrSWL8RIBJ2EPRumBA1zCuYH1HWoEljpNWqWpBapSVoDF1F9TF6AvbnaIkqUkEKCiXISoHgDjdTdDePVYhGiXMZLEFK6A8QNDZ6xWiW+BRgMvWtX5sOQoAMKsH4g/x3EHHGKkEg6FE6VrKX1ByySVbuFPv0N4sOUZagyJU2UsmeZi9dEgJlJsNBLu/F1feAcZNSsM6dVEs4LpJdi5fdV7PBN1vk7cCHKBiDqHCNWqhUoEM50i4qaj3RicAVBcnRpSjgtQLB1Ak3BIetYll4xLJloJCkEsNRCSAQQlK7Agna8GCUuarVqMtQDF0k7WooBQYO9Yq3IrwZ8ll/Q/z/AP5R7EbTvpSv4ZkZFeTioTcwHp7vSBpeYFJehBLaT8YXmWWvEOto0Y4khdzLRKzNBDskHhahDNuIl/K6SfbHE5SADQtcgXBMVYTzSv2/CCRjBQsHDfDlyijwolSDM8n6lDdRDqNhXYDaB8DgCos0MsqyWZiFajV94vuS+GEymKg5hLUayGCO1dj+HBfuZD4T8JhI1rHYReJYCRSkBInJSKQtx2bAOxYR52c5552NtcDjEYwARTvFXicSUHdRsIS5v40CSQk6jyFvUxR8wzJc5RUsuduQ7Rr6L6dJtSmuBLNqFFVExeK1qUpZLmr7v3iGZMJvEbx5HodvgzdxIlzQVeHmT+HVTCHPMqSaGhZr3qLs0LMoSDPl6iEp1hyaAB61joEjM8MmawSiapJPCVrluTRwtnBF97coDmlJcIvBLsrWP8PLlEkailnDivVzZhz6QuWhjF6mTCpwXDgggBzUGn4MV1eRLvelrnhYM4DPt1hWOS/3B9oNlmPIIo/N+XQs4PURasJJ1q1PRnrQk1dqAu3PeK98jCK3NQA1m50tDeShSiASEs1BerAA7Vt0hbN7/wBoxCo9lgVNSlDAjkf59N/SBsd5swKC1FBsGbhoGdud2gJcpIXwul6EOTVg5JbcmzRMl1ByHI515MVE2I2qH6wOCUeDpNsBkYFKCpSi5SgsSkAFyoH1LNtGuX4EunSlwsCjanZVDSiRcneGWGMmaSJhICQVKSAQ7XanM2rSDvlMxQQmQhAGyUhJJSoDSzbkPVt4Nuso+qNF4xMhGmYEupklSUgDUwCgQbkA3FDeA15hI40y5LpYKGvUy9KuRBtbYGBM58PlJIJEuZqGtMxIWoOC6gpydum1YhM2WhCSlZmTU0dKdgXcqdg3TlEtKuCnbD52dlKzLmypclYAOjQQtlAEO5AYggtcveAMRm2pTJQggBRUrQkLYWGq5akF5CPlEyZrrMWlTqICqIcuSWILsHJ+cWcRplnh8iaZctpuspfZgfmkNQgg1B2iVS6OVfJ5J8taArSlAJdOmqiqp73AvSDZ0uYkakyixantKerkAFuTwBisqMmctE6aZSzp0q0lSeYdVOEhmakTZrInKlBUupTQ+XVJ/wAYax5iLbWRuVhjz/pj+BP3xkIvlqfwkxkRtZ25FKUWH4+EDKMSTkkUiGNOKE2by5KlOwJa7bd4NyzLFTlpQkHUTysNzHuUY3y1XZ2etGrtHR/A/lLSpYA1ezQMdIsPfCms1LwY3JIPp8SyTSHuRZXoQkMxYfVDZSKNaMEwARpMxEeIc5ZJWzeqlSFOYHSHq/X+Uc08UZ6VrKEqLCiiNzy7RaPHee6EFKTxKcduZHpHNXj0/wBM03t9SX8GZqsvOxGhVGkbGPAmN0zGevGAR40HZdgPMIf2dy7N3iG0lZKV8G2XZWZuouwAcUJcuKU7xYMH4cShQKi5qGLMS1i/rE+BUJaShCpt3ACgAWBBo1zQONnidcxWjUslKn5Au+xKvv5wpkyN9BoxoOkrrYhKWV7T2+ifgzGJ5WNQqWySHBNAaixtdnpARWJgamqjX0tez0cCh5KJvESctVKUJj0B2IVpd/bL9+ta8oUkhiL4DJuDDOkpryuafNru5B7RvJyxFVByQHNQSBu2xNTBeHQhQqHo5DsWCqKAGzxJMnpQtSHIILOWY0vqO0D5Li7zE6QyiW1MWILdR67PEGIxwKFJVROl+5TazOzk1gTNcaDMZNUM2kknSXd097+ohavEA32ox+6Jjjp2TuD8HOnKlzJjkoQDxatJBJe1zS7Qbhs0IQQiYkTEKoAqrAuWV9Hr1hFh8YUlWkFlUBqwJuwFKh4NlTZZGtLoW7EsGO4IFGLjlaGJeTpRXwP5M5WIUVzlkqLKJsK2SGZ/QQBnCwkukbMWQwDUsH63Y2iLDzpqU62CuJgpqOQeJHPcPFlk+FEYnAmbJnqVjJkvzUywrSR5akJmIIBqSNTPdnisYtsFJpI5/gc5XLWoi1mLsQKdOhiZWbTgvzZdFgu4AJGoabnZqesAKEzUU1KnKWKavyLwbJnzZKirUEmykguDuQRYt8IO1Tsp2iXGYucteqeNa1ipPDZOlJoWYAD3QBhc1XIVqkrIUKFQetqMfmw683DTXmYh5RUD+jfQrsiukmPMBmuDEwIlYZK9RA1T1cIpyanK8cueaI44QV/Xaf8ArcN/D/8AWMg78py/oYP+ERkU3LwX9NlGnyFLDFNRcgUoWDN+Kwtn4cpiwYmZMDOkpb6IBfS5DNX4bxmO0FBcKSXJJ2YtTTzHerweM2gEoldFLiG+ReIl4dbg8JuIULIelusamCzhHJHbJcMpCTi7R1PB+MkzByN42xnihCUkvaOWonkWLR7NxClXJMZf+k4t1roe/WuugzN8xVPmFdW2HSF7xuhRDsdo3weFUskJDkB/dy5xqxSgqXSEm23fkgaNpcEpwalOySwv2rX4H3Q4k5ASHNLMQU0e4IissiR2wFk5ahSarS4Y0NWIFWrYlmeGCEiXLKUkPYElr0Zhv/OIk4FaNPk2JatCT1PKIZmbK1EKSFKBVxAljawbmHeBO5ddFlS7NcNNLlr+rvqqA1TYUixScpVOLTVAMXBSC5IFXOwAIDgXIF4S4SeSoEpYqueb3YOT6xa8DnXycJK0AEBq7J2QwdjqFuYgc3TLLyYrKmJSkFCUhI4eJSq6QFKdwaBL9ekHqXpK0hAokAKY7gKcVaiR3rW8KsBm8x1JCGUtJVrSABpYFgXozH1U+0NJuYJUF8SElglZdmYEe10Aejc7QFqy10DykhNSp6aiQ5JSTVgCzXqeUDTZ0lJ1rX+cJZCCWDtZRANGUHfpBsnMQAQKlIJBoBZxq6XV190KsbiiaoKlLKmACEkio4Um9ado5IlNkOdygpSSgMCklQNCFFRo1yAGrblziu4hhZnH4sfqhzj585I49SQCA0wAEvsBva8KsXKQsueF9rg9j6QSNLsnmj2XL9ANhSpF4Il4OYohNCBsxu4AdI2POBsIiaolISrbY7O2o8q7xYMvz6Vh5ExCQZuIXwuHCUH2T5ZFyA9dz2iWmui1+QrKswmTdcuYhtIGkW0qCqaXtfl2h3kniBWC1GYgBKGUhRUlkqEwki1dQWsfvGKnl2Kmma2s6AGVxAkMkgAFQBJAoweG06T5wVSmo+0QCoggNpVQ3BgTqMuStblwVjM8QZ2ImzUJKStSlU2BLhIJ5CIfyLMOk6FMuzOT2ix5Phvk8pS8QoJDkgLA1PYAp50+NI3ynOh80HdjUX5Na8ElN/HRySorWYZIqSQFqTrdykOSN2W1AbUvWDsNlMpbkhUsl9QcsG+iSKn6osuV5IglQSkJSXV+cL1YuyurbxJKwABLHUlZdjWpqVJOxqTFHlfRyTSsWfKpfNf8KP8A44yHn5LT+vme/wDnHsD3F9zKqfm9lQhzj9H++fqjIyGMf7kLyEUbRkZD7Ao8j2MjI4gKwPtesN8u9lP7SoyMgc+mEXaDZX6Nf/DP1mJcZ+jR+7/pMZGQqEDJf6JPp9Yincuw/wDcVGRkFh0yr7DMPf3/AFGC1fN9PqjIyAz7LLoYqsey/tjfFfpP/VP1JjIyBol9msz9FN7zv9Yhh4X/AEkr9v8A7VR7GRMiUE/0g/25Pr/rEVTEXP7X2xkZEr4LoPmf2Rf/ABP+0RDl/wCjl9x/qjIyJOYwwP8Aa5f7Kofr9qb/AMVP/ZGRkCydnRKb4z9s/tqg3wd+jX+N4yMg+X9h0S0D9F+OQjMZ7CPT/SYyMhNdk/BBGRkZH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052" name="Picture 4" descr="http://palaeos.com/metazoa/porifera/images/rigi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810000" cy="2609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91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ZA" dirty="0"/>
              <a:t>PHYLUM </a:t>
            </a:r>
            <a:r>
              <a:rPr lang="en-ZA" dirty="0" err="1"/>
              <a:t>PORIFERA</a:t>
            </a:r>
            <a:r>
              <a:rPr lang="en-ZA" dirty="0"/>
              <a:t> (Sponges)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618856" cy="5055840"/>
          </a:xfrm>
        </p:spPr>
        <p:txBody>
          <a:bodyPr/>
          <a:lstStyle/>
          <a:p>
            <a:r>
              <a:rPr lang="en-ZA" dirty="0" smtClean="0"/>
              <a:t>STRUCTURE: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Asymmetrical</a:t>
            </a:r>
          </a:p>
          <a:p>
            <a:r>
              <a:rPr lang="en-ZA" dirty="0" smtClean="0"/>
              <a:t>Has two layers of cells not considered as tissue.</a:t>
            </a:r>
          </a:p>
          <a:p>
            <a:r>
              <a:rPr lang="en-ZA" dirty="0" smtClean="0"/>
              <a:t>No digestive openings or gut. Use pores and </a:t>
            </a:r>
            <a:r>
              <a:rPr lang="en-ZA" dirty="0" err="1" smtClean="0"/>
              <a:t>spongocoel</a:t>
            </a:r>
            <a:endParaRPr lang="en-ZA" dirty="0" smtClean="0"/>
          </a:p>
          <a:p>
            <a:r>
              <a:rPr lang="en-ZA" dirty="0" smtClean="0"/>
              <a:t>No body cavity (</a:t>
            </a:r>
            <a:r>
              <a:rPr lang="en-ZA" dirty="0" smtClean="0">
                <a:solidFill>
                  <a:srgbClr val="FFFF00"/>
                </a:solidFill>
              </a:rPr>
              <a:t>diploblastic</a:t>
            </a:r>
            <a:r>
              <a:rPr lang="en-ZA" dirty="0" smtClean="0"/>
              <a:t>)  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4" name="Picture 6" descr="23_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 bwMode="auto">
          <a:xfrm>
            <a:off x="5076056" y="1412776"/>
            <a:ext cx="3846816" cy="4263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9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Relationship between body plan and mode of living (</a:t>
            </a:r>
            <a:r>
              <a:rPr lang="en-ZA" dirty="0" err="1" smtClean="0"/>
              <a:t>pg</a:t>
            </a:r>
            <a:r>
              <a:rPr lang="en-ZA" dirty="0" smtClean="0"/>
              <a:t> 103)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en-ZA" dirty="0" err="1" smtClean="0"/>
              <a:t>Porifera</a:t>
            </a:r>
            <a:r>
              <a:rPr lang="en-ZA" dirty="0" smtClean="0"/>
              <a:t> feed through pores therefore they don’t need a digestive opening</a:t>
            </a:r>
          </a:p>
          <a:p>
            <a:r>
              <a:rPr lang="en-ZA" dirty="0" smtClean="0"/>
              <a:t>Also don’t need radial symmetry</a:t>
            </a:r>
          </a:p>
          <a:p>
            <a:r>
              <a:rPr lang="en-ZA" dirty="0" smtClean="0"/>
              <a:t>Since it is sedentary, it does not need bilateral symmetry nor cephalisations.  </a:t>
            </a:r>
            <a:r>
              <a:rPr lang="en-ZA" dirty="0" smtClean="0">
                <a:latin typeface="Calibri"/>
                <a:cs typeface="Calibri"/>
              </a:rPr>
              <a:t>→ ASYMMETRICAL</a:t>
            </a:r>
          </a:p>
          <a:p>
            <a:r>
              <a:rPr lang="en-ZA" dirty="0" smtClean="0"/>
              <a:t>They are simple organisms so need just two germ layers </a:t>
            </a:r>
            <a:r>
              <a:rPr lang="en-ZA" dirty="0" smtClean="0">
                <a:latin typeface="Calibri"/>
                <a:cs typeface="Calibri"/>
              </a:rPr>
              <a:t>→ DIPLOBLASTIC</a:t>
            </a:r>
            <a:endParaRPr lang="en-ZA" dirty="0" smtClean="0"/>
          </a:p>
          <a:p>
            <a:r>
              <a:rPr lang="en-ZA" dirty="0" err="1" smtClean="0"/>
              <a:t>Diploblastic</a:t>
            </a:r>
            <a:r>
              <a:rPr lang="en-ZA" dirty="0" smtClean="0"/>
              <a:t> it can’t have a coelom (no mesoderm)  </a:t>
            </a:r>
          </a:p>
          <a:p>
            <a:r>
              <a:rPr lang="en-ZA" dirty="0" smtClean="0"/>
              <a:t>No need for transport system because all cells are in contact with water, diffusion is effective.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438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54266">
            <a:off x="448089" y="2124269"/>
            <a:ext cx="8229600" cy="1143000"/>
          </a:xfrm>
        </p:spPr>
        <p:txBody>
          <a:bodyPr>
            <a:noAutofit/>
          </a:bodyPr>
          <a:lstStyle/>
          <a:p>
            <a:r>
              <a:rPr lang="en-ZA" sz="11500" dirty="0" smtClean="0"/>
              <a:t>MOVIE TIME</a:t>
            </a:r>
            <a:endParaRPr lang="en-ZA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5255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PHYLUM </a:t>
            </a:r>
            <a:r>
              <a:rPr lang="en-ZA" dirty="0" err="1" smtClean="0"/>
              <a:t>CNIDARIA</a:t>
            </a:r>
            <a:r>
              <a:rPr lang="en-ZA" dirty="0" smtClean="0"/>
              <a:t> (Jelly fish, sea anemones and corals)  </a:t>
            </a:r>
            <a:r>
              <a:rPr lang="en-ZA" sz="3600" dirty="0" err="1" smtClean="0"/>
              <a:t>pg</a:t>
            </a:r>
            <a:r>
              <a:rPr lang="en-ZA" sz="3600" dirty="0" smtClean="0"/>
              <a:t> 92-93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HABITAT:</a:t>
            </a:r>
          </a:p>
          <a:p>
            <a:r>
              <a:rPr lang="en-ZA" dirty="0" smtClean="0"/>
              <a:t>Some are sedentary, others free-swimming and others have both stages in their life cycles. </a:t>
            </a:r>
          </a:p>
          <a:p>
            <a:endParaRPr lang="en-ZA" dirty="0"/>
          </a:p>
        </p:txBody>
      </p:sp>
      <p:pic>
        <p:nvPicPr>
          <p:cNvPr id="4" name="Picture 10" descr="33_07bJelli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1" t="1021" r="2922" b="19933"/>
          <a:stretch>
            <a:fillRect/>
          </a:stretch>
        </p:blipFill>
        <p:spPr bwMode="auto">
          <a:xfrm>
            <a:off x="6300193" y="2953415"/>
            <a:ext cx="2077640" cy="220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3_F0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0" t="2429" r="3400" b="11858"/>
          <a:stretch>
            <a:fillRect/>
          </a:stretch>
        </p:blipFill>
        <p:spPr bwMode="auto">
          <a:xfrm>
            <a:off x="611560" y="3293549"/>
            <a:ext cx="2462462" cy="3169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t0.gstatic.com/images?q=tbn:ANd9GcS8tjee-TsMgVA_KWQrk0kp782yLCMXsnRI0vEDz29hGLD4H-4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38" y="4316439"/>
            <a:ext cx="2938138" cy="1681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29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PHYLUM </a:t>
            </a:r>
            <a:r>
              <a:rPr lang="en-ZA" dirty="0" err="1"/>
              <a:t>CNIDARIA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06888" cy="4389120"/>
          </a:xfrm>
        </p:spPr>
        <p:txBody>
          <a:bodyPr/>
          <a:lstStyle/>
          <a:p>
            <a:r>
              <a:rPr lang="en-ZA" dirty="0" smtClean="0"/>
              <a:t>STRUCTURE:</a:t>
            </a:r>
          </a:p>
          <a:p>
            <a:r>
              <a:rPr lang="en-ZA" b="1" dirty="0" smtClean="0">
                <a:solidFill>
                  <a:srgbClr val="FFFF00"/>
                </a:solidFill>
              </a:rPr>
              <a:t>Radially symmetrical</a:t>
            </a:r>
          </a:p>
          <a:p>
            <a:r>
              <a:rPr lang="en-ZA" dirty="0" smtClean="0"/>
              <a:t>Has a </a:t>
            </a:r>
            <a:r>
              <a:rPr lang="en-ZA" b="1" dirty="0" smtClean="0">
                <a:solidFill>
                  <a:srgbClr val="FFFF00"/>
                </a:solidFill>
              </a:rPr>
              <a:t>blind gut</a:t>
            </a:r>
            <a:r>
              <a:rPr lang="en-ZA" dirty="0" smtClean="0"/>
              <a:t> (single digestive opening)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Diploblastic</a:t>
            </a:r>
            <a:r>
              <a:rPr lang="en-ZA" dirty="0" smtClean="0"/>
              <a:t> with a non cellular jelly like </a:t>
            </a:r>
            <a:r>
              <a:rPr lang="en-ZA" dirty="0" err="1" smtClean="0"/>
              <a:t>mesoglea</a:t>
            </a:r>
            <a:r>
              <a:rPr lang="en-ZA" dirty="0" smtClean="0"/>
              <a:t> in between.</a:t>
            </a:r>
          </a:p>
          <a:p>
            <a:r>
              <a:rPr lang="en-ZA" dirty="0" smtClean="0"/>
              <a:t>Have </a:t>
            </a:r>
            <a:r>
              <a:rPr lang="en-ZA" dirty="0" err="1" smtClean="0"/>
              <a:t>cnidocytes</a:t>
            </a:r>
            <a:r>
              <a:rPr lang="en-ZA" dirty="0" smtClean="0"/>
              <a:t> (stinging cells)</a:t>
            </a:r>
            <a:r>
              <a:rPr lang="en-ZA" dirty="0" smtClean="0">
                <a:latin typeface="Calibri"/>
                <a:cs typeface="Calibri"/>
              </a:rPr>
              <a:t>→</a:t>
            </a:r>
            <a:r>
              <a:rPr lang="en-ZA" dirty="0" smtClean="0"/>
              <a:t>defence and catch prey.</a:t>
            </a:r>
          </a:p>
          <a:p>
            <a:r>
              <a:rPr lang="en-ZA" dirty="0" smtClean="0"/>
              <a:t>Diploblastic </a:t>
            </a:r>
            <a:r>
              <a:rPr lang="en-ZA" dirty="0">
                <a:latin typeface="Calibri"/>
                <a:cs typeface="Calibri"/>
              </a:rPr>
              <a:t>→ </a:t>
            </a:r>
            <a:r>
              <a:rPr lang="en-ZA" dirty="0" smtClean="0">
                <a:solidFill>
                  <a:srgbClr val="FFFF00"/>
                </a:solidFill>
              </a:rPr>
              <a:t>No Coelom </a:t>
            </a:r>
          </a:p>
          <a:p>
            <a:endParaRPr lang="en-ZA" dirty="0" smtClean="0"/>
          </a:p>
          <a:p>
            <a:endParaRPr lang="en-ZA" dirty="0" smtClean="0"/>
          </a:p>
        </p:txBody>
      </p:sp>
      <p:sp>
        <p:nvSpPr>
          <p:cNvPr id="4" name="AutoShape 4" descr="data:image/jpeg;base64,/9j/4AAQSkZJRgABAQAAAQABAAD/2wCEAAkGBhQSERQUExQWFRUWFRgXFBUWFBcWGBUVFRQVFRkXFRcYGyYeGBkjGRYXIC8gJScpLCwtFR8xNTAqNSYsLCkBCQoKDgwOGg8PGiwkHB8sLCwpLCwpKSwsKSkpKSwpLCksLCksKSwpLCkpKSwsLCksKSwsLCwsKSkpKSksLCwsKv/AABEIAKMBNAMBIgACEQEDEQH/xAAcAAEAAgMBAQEAAAAAAAAAAAAABAUCAwYBBwj/xABDEAACAQIDBAcEBwcDAwUAAAABAgADEQQSIQUxQVEGEyIyYXGBI5GhsTNCUsHR4fAHFBZicpLxFYKyQ1OiNGPC0uL/xAAZAQEAAwEBAAAAAAAAAAAAAAAAAQIDBAX/xAAiEQEBAAICAgIDAQEAAAAAAAAAAQIRITEDQRJREyJxYTL/2gAMAwEAAhEDEQA/APuEREDCvUyqx5An3C8ibFv1Kkkkkk6m/wBYzfjhem/9Df8AEzVsg+xX1/5GR7T6TIiJKAmAZX7aqHIEHeqMFHlx9Nw9ZOpU8qgDcAAPQWhLKIiEEREBESHtTFmmnZ1djlQc2O6/gBck8ACeEi3ROWnaO2RTIRRnqHcl7WH2nP1V+PIGQ6eIL/TM2rZbITTpePaBzG3ibHkIoYdVFmGZjvY/Xc6ZieHIDgNJhVwRW9u0NAeYva4HO+nj5yvy3zGnxntbJsuiN1Kn/YvztrDbJpbxTVTzQZG/uSx+MpqeLZSQrFdO4RfUmwFj3ed5aYbag7r9kiwve4Prw9ZbcVuNj00atPVCaq/YcjPb+R9L+Tb/ALQknC4tai3XnYgixUjeGB1B8Jsp1AwuNQdx5yFjaJRuuQagdtR/1EHC3FhqV9Rx0lVPiY06gYAg3BFwRuIOoImUBERAREQEREBERAREQEREBEq8V0loU63UuzBuxc5HyA1M2QNUtlUnKbXPCbk25QYgCvSJIBAFVDcFsgI13Zjlvz0gTomFKsrC6kMLkXBBFwSCLjiCCPSZwEREDQ+NQGxdQeRYCblcHUG48JGr7Npubsup3kEj5GRH2KUOakxU8idD6/jeQnhaMtxbnIGxT2CvI/MD77zLA48t2XFnHx/P/ImNHsVWHBj8zmX4lhB/iwkfGYwUxc6ngOf4Dxki8q6FPrahZtQLEDw1yj4X8zBHuAwzO3W1N/1ByHO363+VrOJjUqBRckADiTYSS8solPjukCAqiN2mJ7RViFUC5NtMx3AD+a/CKm1OpUVKlUNROhcqFKNY27o1BIy2te5G+8GrFxIe18Z1VCo9wCtNypNt4Ukb9+s+e9Jumu0a11wGDxCU/wDvNQbrGHNFYWQeYJ/pnyja/Xmof3rres3nrs+f/wA9bQh9/wCgvTVNoUA2i1kAFanyJ+svNDrbluO6TK9QvXY2utMBVHHO5NyPIKPRzPzvsLbdXCV0rUWs68ODKd6MOKn8CNQJ9x2Lj3cPVKNSZmDGlU7ys1KloRw379N+4bpXLrlfGcr0EHT4GOrItbcDex3XkdMWNA6nS+7W7HX7z75uosCBlYEAXbiPIcpj8Nf81pv7YuFNs4tqSW+4H9bpHrYZgBbtAnMV42HAn3D8ZORg2m48Qf1qJiaRF7bjvHh4cpaZeqj+Kytt/wDdlU2NXMwVKSWzF3uVRL6DcTqbAKTpaet0lr0l62vQpdSLGo1Cu1V6Kn69RGprdRvJUkgAmxtIvSPBseqr0kLmk5Z6Sd402pPSYgcXAYHLxCkb5EfpIlWnUoYa9arXRkVBTdVpsy5c1UuoyIBqb6nLYAkzSVWzfLrtmG2dBuR+z/Q4DrbwGYqPBZNnBbVxNfZR6ynmxGGp06K16bteogvUQVKTnXLcaq17ZtCBu6/Y22qWKorWotmRt3AgjerDgw4iWZp0REBERAREQEREBERAREQKfF9FqNWtUrOuZ3pimGIUmmAtRb0yRdWIqHXwErMZ0CpkVDTJzmj1aBsuVXFFaK1LhMykKq7tLidXEDm8DROExVCjmJp1cNkW5Nuuw5zFgNwaolRmNt/VTftLphRpNlF6jXsQu4Hxbd7ryi/aZtYLTRUv1lJxWLA2KrZkYC3Fqbv6ec5alvHnL4477dHi8Uym8n1HCbVLqGygX4b55IWyPoliRYwWuO2klLfqeCjf68hIg2vU39S2X/d/9ZjsWjnLVW1YsbX4eXvt/tlxKc1N1OFTUr06ozA5H/mNr28Rp5EaieCuWGozkCxta5HIgaHwI++8nVdnoxvax4kaX8+BmmvgQq3zNprw566gXg3Eaoav2iUIAuCAbnQ3B10989UjMw038TpoAN3E6GTFPr5zynQubZjawPDUkm/CQdIZ2hkOgJHLUKeRF9RrwAmivs6vWVmLBXseqVwcoa2mZQQQvOxzSXjMOqMhA46k6nRkO8+stJOjeulBsyqmJp2CCjWotlq0iAxpvbVWGnWU2BuG0zAgggjSxo4BsylytkuVRFyqGIIzG5JJsTYaDU7za0LbmyXzricNYYhBbKTZa9K9zRqHhrcq31WPIsDZbNxwrUlqBWXML5XUq6ncVZTuIII5aaXElVJtOf6dbMStgMQHpioy0nakMt2FQIcpS2ua9t2/drOgvED5v+zv9mAw+XEYpQ1bfTpnUUfE8GqfBeGus7Z8KprsGAOdQ6njmTsNY7xoafvllIuPoFgGTvocy8L6EFSeAZSRfhcHhAh4nZBHcJN7izagZt5vwtbxkI0yrajIw18CButz3S+wuJFRQy7jwOhBGhDDgQbgjwjEYZXFmF/u8pW4rzP7VK4oG2cZSTcnhYbrHhwHqZISodLHNcmwP2Rxv7vfNNXZT627QuLA97KBwO7W5kQtkJ3oSQLHQWv46esrf9W4vSXWfssdVLDsi+8kW4cec1YEnrF7xCXuLd291BJ438JopjOVGr6kWGoFibHkN2+TwhpqEU3q1Nx35AN7H+VQfUkDjJkLxGxMKtYYgOLpUJpEc0VerYf3GpPjn7LNvNhMecMx9nWc0iDuFVbhGHiSMv8AuHIT7coWjS5Ii8eCqLkk+Qn5kwGMJxdOqO8cQjjzNUN8zLsn6iiIgIiICIiAmL1QN5A8yBMpjUpBhYgEeIv84Hoa+6eyDV2FQbfSTzChT7xYyFX6JUj3Hq0/6ajEe5ryeFpJ9rb95X7Q989/eF5jTxnJ4ro7WoWdKmcKdxzLYeNiQRIoxDoXF6gBBKMe0Ftc9km9tLj0kVpPFvqu0bGIDYsL/rjukDbW3loCw7VQjsry8W5D5znKm1WZFZXFjo3ZXVl14jS45SJWQZmI4m+u/XWTJzytPDzyqseSxYscxa5YnjffeRKIsQPKS8XIlPvDzm0ds6fRNkfRLE82R9Es8md7eXXQgRESiCR8c9ktzIHvOvwvJEr9qPqg8z7rD7zIqZN0R5tpP2h4gj13j5GQkebTUsL8tfcbyIvYz20PZgjg3zBHzIkLbmyzWq4V16zKKh63JWqUx1XU1iMwRwD7Xq+BPpeW+Lo50ZeJGnmNR8bSNsbE5qduK9kjw4fDT0Mn2p6crQqbWNMltHC1Gtko61FSkVpg31pl+sAOhtvO4z0vtNHy0w7gPXN6vUlWDVMR1VyO0FC9QRYjRiLWGncRJQ4bEf6jo9Prr5ApLrQDgdY5JFNWNPN3Re3d8Z2eDL9WnWWz5Vz2FhmsM1hc6XvxPnN0QERECFXwbBjUpEBj3lPdqW0F7d1raZgDpoQbC3tLai3yvem32XsLn+Vu63oT6SZMXQEEEAg7wRcH0gZTViQuU5yAuhJJsNDfW/lNH+kUuCBf6bp8FtPU2VSBv1a3G4kZiPVrmBrOPz6UVzfzm4pjxzfX8lv5jfN2DweS5JzO3ec7zbcAOCi5so3XO8kkyZhXrBFLMQqqCWJNgABckngAIHG/tZ6QjD4BqYNqmIvSXnkI9o39vZ83E+PdB9nGvtDCpa461Xb+mmesb4L8Zt6ddKjj8W1QX6texRU8EB7xHNjqfQcJ237Eej2tXFsNPoqXwaow/wDFb/1Ql9biIhBERAREQEREBERATTWwaOQWUEjd+uXhN0QdOV210U9m5omxBzhLb7DUX523foyiq1NbX3Kv/ETvNq4nJSYjeRZfM/lc+k+e7UoNSxDK3EKw8io09DceknHt2eLK5TVRMVIlPvDzkrEmRaW8ec2jpnT6Hsj6JZ5PdkD2SxM728uugiIlEEq9s70Pg3/xlpIW16N6d+KnN6cfgT7pF6Wx7VqPNxfQ+R+UhI8l4RczqPG58hr87D1mcrbLpdiVeMwLq5qUd57y/a/XL9G0iaaYS6VuD2yGYIylWPuv66j3Syi0SSkREIIiICIiAiIgUfTXb7YLBvXUBmVqYCnc2aqikeHZJ14T5j+0f9pa4qklDDEim6q1ZiLEk6il6HvcCQANL36r9teIy7PVft10Hoqu/wA1E+GwJuxtkVMVXp0KQu9RrDko3lj4AAk+U/TGxdkphqFOhTFkpqFHM82PiTcnxM4z9k3Q0YagMS9jWrqCtiDkpGzKoI4toT6DhPoEBERAREQEREBERAREQExqVAoJJsALk8hPWawuZUMxxL2GlJSc385/X48pCZNsqCGvUzsLIh7A+14n1+Q8ZTdP8DpTrDgcjeR1X43/ALp1yKAABoBuEibWwArUXp/aXQ8m3qfeBJx4rTHPWUr5dUa4mmlvHnM7EXB0INiORHCYUt485u9H0+hbI+iWJlsj6JYmd7eVV/ERKIJ4RPYgcoRlJU/VJHuNpc7Fp9ktzNh5D87+6VO0z7Z/Mf8AFby92V9Cnl95mePbbO/rEuIiaMSImnFYtaa3b0HMwNrNYXMi4wO6exqKjX3smf6psMtxxsfS3GU2Jxz1D4cBMKOJdDcfrw8pX5xp+OtB2hiqdesA7VQK9GlTV0VUC1kV2ctTp5jlNxvtz11kFenVdAoNHMxRiFbOKjkUK9e4y0wtr0glh2r3Nt1+0weMFRbj1HIzCtsmi7l2pU2cqVLMiklSCCpJGosSLcjLM3IUuntcsFFBXF6gLKXAfqyw7AYA6ABiLHRx5m3obbNM0XxVUUhXS4TIeqV2FMhTWKizb7BiLljbcBL3C4NKShaaKii9lUBRqbnQcbzHFPTIKVMpBBDK1iCDvDA7x5wJF4nL/wCm1MMQcG3s7/8ApaxY07f+w+r0T/LZk8BvnSUSxHaAHIA398iWXo0i7W2HQxSha9JKqg3AcXsbWuORsZzuJ/ZNs591Ap/RVqD4FiPhOwiSKjo30bTBUjSpPUane6rUYNkvvCEKDYnWxvrfnLeIgIJnjNYXO4Sgxm0WqGy6L8/ORbpbHG1cfv6Xtmm8Nect+7GSsDj2pGzarx8PEfhKzJa+P6dBExRwRcag7jPSbS7N7I4qZqlhuUG/iTp8NfXykfEYsm9jZRx3E+R4DxkentLIO7e5tfui24W3/omU+U2tManYl3W5BQjxuCPW9vlI+H2yG0Km/wDKL/4kBsX1rZm0X6q8h+MzrbSAFlEi5Np4rrWnuPrvWYUx2Q19N/LVvC19JcYbDhFCj/J4k+MrdhAHMx72g/2/5+Ut5bH7U8nF+M9EREsyfPumuyerrdao7NTf4Px9419852lvHnPrW0dnrWptTcaH3g8CPEGfN9p7Aq4d+0LpfSoB2SPH7J8D8ZrjXd4vJLj8b27HZB9ksRsj6JYlb24nQRESiCIiByWNa9Rz/O3wJE6LZP0KeX3mY4nZNN2zEEHjY2v5yWiAAACwGgA4CUmOrtplnuSMoiJdmTnsdiA9Q3PZXQS7xtXKjHwnI1STu5ymd9NfFjvlZCsomdNC/dGnPcPf+E17L2bm7b6jgOf5fOWzVOC8OPAeAEjS2V1xEbD4Ao2bNY8gND4G++SjVb7XvA+60rMZtTstkDtbTPuUH03yCm0iADnz/aUhgR5EaSN66Px5Zc1dVqzW1aw/tH4/GRcw4aC+ptzv79BI52jTO7Q+I1khKmUXGvP4i3uJ+Epe+VvjZFvh6IABBvpvOun3TdKzYmLzBhyOnkZVY/poaTVc1H2aVKlJX6zfUpUDiCGQJdVKhhcZtRu1m+Nlm4wyll1XURKL+M8Pd1HWMyVDSKrSZmLKKhbKoFzYU3POwFr5lvpXpxRC1C61E6tnFshIZUrvQzK1gD2l15ZrSVXRxOfq9OsMoY+0IW5JWi57K0xVZhpqqoyknhnA3ybsrpHRxD1EpMS1M2bQgd5kup4jMjD0vuIJBtvEWUKPrb/KVaYkKNLabyZntmreqfDSRMHgc72BNt58Pz5TO2bdGOMmKZSrFzZQT93meEmrs2/ePoPxP5TcStJQFHkPvJmrVt5PkNB7pGld/TbToBBYEgf1H75hUrr9Zr+bX+E01MOOXwkSqkrZV8cJWeKxylgAb2uTo1uAG4ef6tI2JxRfy+7kBwH604x6q63HD4g7/kPdJey6IqVADqtid++3PwlZPTa444ftWmnRZu6CfIXk/DbEYnt9kcr3Pw0EvVQAWAsOQns1mEYZefK9IdDDhKpsLApu9QPu+MmRaJpphbsiIhBPGW++exA0LgkG5QPAaD3CJviAiJqxVcIjOdyqWPkoJ+6Bticzh/2g4UrmctSGRGOdSSC4qllYLcgoKLljuAsb2k1el+GL5OsObMV+jq2uDUU2bJlPapVANdShAuYFzEoU6b4YsAGcgqTm6qpa4qpSyWy5usLuoC2ubjmJtHS7CnUVLjKGJFOoVW/Bmy2VuJU2IAJIsIFzEosX01wyCoczOaaNUZUpuxyoXB1tl3o1rkXtfdrJWN6T4WibVcRSptYHI9RVexFx2Cc27wgbdsn2R8xOcppcgcyB7yBJO0ullCpTIpCvV43p4auy/wB5QL8ZU4DaVZnBTCVTbX2j0aQ5D67Hf4TLOct/HdY12LtlU24DT3aSnxb3dUJOXKSQDYsRwv8ArjJFLE1TTPXIlNiwCqlU1ezoblii679ADuGusi4imWsRvGq+Ph+vLnIyq3jjzZmzhUDozEFdy68Ro1p7hja9NtGU8B3hzHM/lFTaCsykMKdZR3SQMyggHQ7xcgX8ZoxOMWp3gVccRr+h+ryt00m7eWzGMANwtfzJ9eE9wiNbLqNdAd4B4e+RwlRgb/Wtqd+m6wlguJFN1uL8W8OAt5b5E+jK6i12fs8Uwebb/wBffOd2tX2dTeuzotSrqtVFzMzGqadFgoJCg9umrEEEBhffOtVri43GUGM6N0BULmnVYs2eysSqN1lOqxUEjKWekhPkd1zfpk047d9q3ar7Np1Xp1qfaLqajFahC56WIqjtXuEyitdV09obixMkYipsxjlY0rhyosWFnd+sbtDcC1S5N7e0AOjAGVjNl0qtU1GpV8xABtYDSlWpXtm35K9Qe7lIz9HMOQnsK/YdmXce/kLA3bunq08dN+pkoVu312a2HYdZkSmamZKSjO1qFmC51JANNR2gQug1nX4HZVKkXammUubtYm1yS2gJsvaZjYW1YnjOb/hDDZWApYoZgwYh7MyuuRlJDXIK2vfU5QSb3JnbJ6WmtiKlD91rqKbleuyg0jbm9xY8CBexvrIEfaP0r/1GWOxksl+bH4afjIe2qWWqTwIB+4/KWWCpZUUcba+Z1PzmF4ydFv6xoxD3qHwsPcL/ADJm6jUlfUrguxHM/hNi1ZMq9w4iZWqSDWMyatI1WpIt2thjpilLM1veeQ4mdFgsMFUG1iR7hwHpKU0slM37z6eQ4/D5iT9i48sMjbxuPMflHj7Z+a/LrqLSIibuYiIgIiICIiAiIgJhWoh1ZW1DAgjmCLH4TOIFJU6GYRiT1ViclyHdT7OmaS6hr9wlTz0vuE2VOieGa96e+9+2+t3rVDub7Veqf93gLW8QKRehmFAsEYWvYirUuCXpvmBzXzB6aMDwI0tczGr0OoBHWmChek1Pvuy9pCmdqZbK72J7Ta+MvYgUbdC8KQoZGbLR6kXqP3DTNM6BgAxUkEix1vvlvTwyqbgC9gC29jYW1bedOc2xAxdAQQdx3yhGHakWHiNd911t8Z0E0YrDZvAjcfuPhK5Ta2OWlQlZaul7Muunj+hKzaeNZH6mgoq12GbLuWmp/wCpXP1U5C+ZjoBvI82htY9Y1DD5RUBtWrEBqdDjbT6SrY6JwvdrCwMzZmGpUEyowJY5ndmDPUc73qN9ZvgBoABpMbdNpb6Q8DsMU7tUDVaz26yqykM1tyqBolMcEGg8TcmwpYe3dW3np+c2vtBBxv5A/wCJHfaF92g5nU/h85Xdq+6kBMvi3Dw/AeP+JBxC6/OZri7C/M+sxSi1Q6CW+Ov6iXXNXOxK90ty3eX6+csZD2fgOrHM/KTJvHNeyIiSgiIgQtpYYNlJ4MPdfdINTHZCc27425jmJc1EBBB4yDVokd4XHO1/eOHymWc53pphfVQf9NUi6sRfUcdPgZrbAON1j62+cnfvC/aX+4TVU2gg+tfy1/KY7bzLJGGAc77D1v8AKb6eGWnqTc8P/wAiRq21Se6LeJ1Pu3D4yI2L7Wtz77n15S0xtTblU7FNfU+g5CR8FUy1ARznlMM+gBlvgNjhTmbU8uAmmOPPDPKyTSyU3F57ETVzkREBERAREQEREBERASiw3S6myl2p1UpH6OqVDLV9oKYCKhZ8zMRlUqCw1HG17KT+DsPrYOLm62q1LUj1nWexGa1Pti+nlu0gaz01w+bvdggkVBqtslJxoO1c9aoC2uTpabqXS3DvUpU6b9YapsCqmy3p1KvbYgAG1M9nvC40trNR6EYXLl6s2tbvvypi97972SG/MX4mb8L0UoU6iVFDgpYgdY5UsKbUs7LezPkcrcjdblA0UemmHar1ZzqSzKC1NguZa7ULXtpd1sCbA5gL30myn0ywjWtWHaQuvYfVQrNcdneVRmA3kKSARNn8LUMzNla7OHPba2YV/wB50F9B1t2t4kbpoqdCcKQBkbSiKOlRxdFQ01vY6sFJF/wEDL+McOWpKjF2quqgKrdnMzp28wGTtU3Fjr2DppI1baNTGsaWFYpQBK1cUu9iNGp4U7i3A1dy7hdu7Jw/Q7DI6sqsCjBh7R7Fg9SoCy3sxDVXtfdm8Ba6RABYCw5CBWDo/SWitKkophL5beOpJvqSTqSdSTcytq7JqL9W/lrOmiVuMq+Odxcp+4VPsN7psTZNQ6ZffpOniR8It+WqfCdHwNWN/D85a0qQUWAtM4l2dtvZERCCIiAiIgIiIFZjNiKxupynlw/KQ22A/NffLHbO0+opFwpclkRFBC5nq1FpoCx7ozOLngL75AHSpUYU61NqdUkAhfaoM9Q0qZNRRoGYAC4BF9QJW4yrzPKMV2A/EiSqGwVHeN/CVlLp/RPV9l7MgZmCsQHKUXFNOyDUY9cg3DU+dpX8aULMbVSEVmq2oueqyGoGWpYdlvZVNP5fFbpjIXPKrulRVRZQBM5zdfp5h0dwQ+VQLOFuHY1a1MqmuutCob7iAbePQYbELURXU3VlDKeYYXB18DLKNkREBERAREQEREBERAREQEREBERAREQEREBERAREQEREBERAREQEREBERA04zBJWRqdRQ6MLFTuPH3ggG/AiQqPRvDILLSUWy8ySVqGsCSTcnrCWudSTrEQNY6I4T/sJ3QnHuhUQWF9DlpoL7+wuugkXa2wqFHD1qtOkq1KVCrka17HJUN2DXDtd31a57bfaN0QGyOjeHfC4fNSGmHoqCCykBVzCxBBuCza7+23M3v0phQABYAWA5AaAREDK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AutoShape 6" descr="data:image/jpeg;base64,/9j/4AAQSkZJRgABAQAAAQABAAD/2wCEAAkGBhQSERQUExQWFRUWFRgXFBUWFBcWGBUVFRQVFRkXFRcYGyYeGBkjGRYXIC8gJScpLCwtFR8xNTAqNSYsLCkBCQoKDgwOGg8PGiwkHB8sLCwpLCwpKSwsKSkpKSwpLCksLCksKSwpLCkpKSwsLCksKSwsLCwsKSkpKSksLCwsKv/AABEIAKMBNAMBIgACEQEDEQH/xAAcAAEAAgMBAQEAAAAAAAAAAAAABAUCAwYBBwj/xABDEAACAQIDBAcEBwcDAwUAAAABAgADEQQSIQUxQVEGEyIyYXGBI5GhsTNCUsHR4fAHFBZicpLxFYKyQ1OiNGPC0uL/xAAZAQEAAwEBAAAAAAAAAAAAAAAAAQIDBAX/xAAiEQEBAAICAgIDAQEAAAAAAAAAAQIRITEDQRJREyJxYTL/2gAMAwEAAhEDEQA/APuEREDCvUyqx5An3C8ibFv1Kkkkkk6m/wBYzfjhem/9Df8AEzVsg+xX1/5GR7T6TIiJKAmAZX7aqHIEHeqMFHlx9Nw9ZOpU8qgDcAAPQWhLKIiEEREBESHtTFmmnZ1djlQc2O6/gBck8ACeEi3ROWnaO2RTIRRnqHcl7WH2nP1V+PIGQ6eIL/TM2rZbITTpePaBzG3ibHkIoYdVFmGZjvY/Xc6ZieHIDgNJhVwRW9u0NAeYva4HO+nj5yvy3zGnxntbJsuiN1Kn/YvztrDbJpbxTVTzQZG/uSx+MpqeLZSQrFdO4RfUmwFj3ed5aYbag7r9kiwve4Prw9ZbcVuNj00atPVCaq/YcjPb+R9L+Tb/ALQknC4tai3XnYgixUjeGB1B8Jsp1AwuNQdx5yFjaJRuuQagdtR/1EHC3FhqV9Rx0lVPiY06gYAg3BFwRuIOoImUBERAREQEREBERAREQEREBEq8V0loU63UuzBuxc5HyA1M2QNUtlUnKbXPCbk25QYgCvSJIBAFVDcFsgI13Zjlvz0gTomFKsrC6kMLkXBBFwSCLjiCCPSZwEREDQ+NQGxdQeRYCblcHUG48JGr7Npubsup3kEj5GRH2KUOakxU8idD6/jeQnhaMtxbnIGxT2CvI/MD77zLA48t2XFnHx/P/ImNHsVWHBj8zmX4lhB/iwkfGYwUxc6ngOf4Dxki8q6FPrahZtQLEDw1yj4X8zBHuAwzO3W1N/1ByHO363+VrOJjUqBRckADiTYSS8solPjukCAqiN2mJ7RViFUC5NtMx3AD+a/CKm1OpUVKlUNROhcqFKNY27o1BIy2te5G+8GrFxIe18Z1VCo9wCtNypNt4Ukb9+s+e9Jumu0a11wGDxCU/wDvNQbrGHNFYWQeYJ/pnyja/Xmof3rres3nrs+f/wA9bQh9/wCgvTVNoUA2i1kAFanyJ+svNDrbluO6TK9QvXY2utMBVHHO5NyPIKPRzPzvsLbdXCV0rUWs68ODKd6MOKn8CNQJ9x2Lj3cPVKNSZmDGlU7ys1KloRw379N+4bpXLrlfGcr0EHT4GOrItbcDex3XkdMWNA6nS+7W7HX7z75uosCBlYEAXbiPIcpj8Nf81pv7YuFNs4tqSW+4H9bpHrYZgBbtAnMV42HAn3D8ZORg2m48Qf1qJiaRF7bjvHh4cpaZeqj+Kytt/wDdlU2NXMwVKSWzF3uVRL6DcTqbAKTpaet0lr0l62vQpdSLGo1Cu1V6Kn69RGprdRvJUkgAmxtIvSPBseqr0kLmk5Z6Sd402pPSYgcXAYHLxCkb5EfpIlWnUoYa9arXRkVBTdVpsy5c1UuoyIBqb6nLYAkzSVWzfLrtmG2dBuR+z/Q4DrbwGYqPBZNnBbVxNfZR6ynmxGGp06K16bteogvUQVKTnXLcaq17ZtCBu6/Y22qWKorWotmRt3AgjerDgw4iWZp0REBERAREQEREBERAREQKfF9FqNWtUrOuZ3pimGIUmmAtRb0yRdWIqHXwErMZ0CpkVDTJzmj1aBsuVXFFaK1LhMykKq7tLidXEDm8DROExVCjmJp1cNkW5Nuuw5zFgNwaolRmNt/VTftLphRpNlF6jXsQu4Hxbd7ryi/aZtYLTRUv1lJxWLA2KrZkYC3Fqbv6ec5alvHnL4477dHi8Uym8n1HCbVLqGygX4b55IWyPoliRYwWuO2klLfqeCjf68hIg2vU39S2X/d/9ZjsWjnLVW1YsbX4eXvt/tlxKc1N1OFTUr06ozA5H/mNr28Rp5EaieCuWGozkCxta5HIgaHwI++8nVdnoxvax4kaX8+BmmvgQq3zNprw566gXg3Eaoav2iUIAuCAbnQ3B10989UjMw038TpoAN3E6GTFPr5zynQubZjawPDUkm/CQdIZ2hkOgJHLUKeRF9RrwAmivs6vWVmLBXseqVwcoa2mZQQQvOxzSXjMOqMhA46k6nRkO8+stJOjeulBsyqmJp2CCjWotlq0iAxpvbVWGnWU2BuG0zAgggjSxo4BsylytkuVRFyqGIIzG5JJsTYaDU7za0LbmyXzricNYYhBbKTZa9K9zRqHhrcq31WPIsDZbNxwrUlqBWXML5XUq6ncVZTuIII5aaXElVJtOf6dbMStgMQHpioy0nakMt2FQIcpS2ua9t2/drOgvED5v+zv9mAw+XEYpQ1bfTpnUUfE8GqfBeGus7Z8KprsGAOdQ6njmTsNY7xoafvllIuPoFgGTvocy8L6EFSeAZSRfhcHhAh4nZBHcJN7izagZt5vwtbxkI0yrajIw18CButz3S+wuJFRQy7jwOhBGhDDgQbgjwjEYZXFmF/u8pW4rzP7VK4oG2cZSTcnhYbrHhwHqZISodLHNcmwP2Rxv7vfNNXZT627QuLA97KBwO7W5kQtkJ3oSQLHQWv46esrf9W4vSXWfssdVLDsi+8kW4cec1YEnrF7xCXuLd291BJ438JopjOVGr6kWGoFibHkN2+TwhpqEU3q1Nx35AN7H+VQfUkDjJkLxGxMKtYYgOLpUJpEc0VerYf3GpPjn7LNvNhMecMx9nWc0iDuFVbhGHiSMv8AuHIT7coWjS5Ii8eCqLkk+Qn5kwGMJxdOqO8cQjjzNUN8zLsn6iiIgIiICIiAmL1QN5A8yBMpjUpBhYgEeIv84Hoa+6eyDV2FQbfSTzChT7xYyFX6JUj3Hq0/6ajEe5ryeFpJ9rb95X7Q989/eF5jTxnJ4ro7WoWdKmcKdxzLYeNiQRIoxDoXF6gBBKMe0Ftc9km9tLj0kVpPFvqu0bGIDYsL/rjukDbW3loCw7VQjsry8W5D5znKm1WZFZXFjo3ZXVl14jS45SJWQZmI4m+u/XWTJzytPDzyqseSxYscxa5YnjffeRKIsQPKS8XIlPvDzm0ds6fRNkfRLE82R9Es8md7eXXQgRESiCR8c9ktzIHvOvwvJEr9qPqg8z7rD7zIqZN0R5tpP2h4gj13j5GQkebTUsL8tfcbyIvYz20PZgjg3zBHzIkLbmyzWq4V16zKKh63JWqUx1XU1iMwRwD7Xq+BPpeW+Lo50ZeJGnmNR8bSNsbE5qduK9kjw4fDT0Mn2p6crQqbWNMltHC1Gtko61FSkVpg31pl+sAOhtvO4z0vtNHy0w7gPXN6vUlWDVMR1VyO0FC9QRYjRiLWGncRJQ4bEf6jo9Prr5ApLrQDgdY5JFNWNPN3Re3d8Z2eDL9WnWWz5Vz2FhmsM1hc6XvxPnN0QERECFXwbBjUpEBj3lPdqW0F7d1raZgDpoQbC3tLai3yvem32XsLn+Vu63oT6SZMXQEEEAg7wRcH0gZTViQuU5yAuhJJsNDfW/lNH+kUuCBf6bp8FtPU2VSBv1a3G4kZiPVrmBrOPz6UVzfzm4pjxzfX8lv5jfN2DweS5JzO3ec7zbcAOCi5so3XO8kkyZhXrBFLMQqqCWJNgABckngAIHG/tZ6QjD4BqYNqmIvSXnkI9o39vZ83E+PdB9nGvtDCpa461Xb+mmesb4L8Zt6ddKjj8W1QX6texRU8EB7xHNjqfQcJ237Eej2tXFsNPoqXwaow/wDFb/1Ql9biIhBERAREQEREBERATTWwaOQWUEjd+uXhN0QdOV210U9m5omxBzhLb7DUX523foyiq1NbX3Kv/ETvNq4nJSYjeRZfM/lc+k+e7UoNSxDK3EKw8io09DceknHt2eLK5TVRMVIlPvDzkrEmRaW8ec2jpnT6Hsj6JZ5PdkD2SxM728uugiIlEEq9s70Pg3/xlpIW16N6d+KnN6cfgT7pF6Wx7VqPNxfQ+R+UhI8l4RczqPG58hr87D1mcrbLpdiVeMwLq5qUd57y/a/XL9G0iaaYS6VuD2yGYIylWPuv66j3Syi0SSkREIIiICIiAiIgUfTXb7YLBvXUBmVqYCnc2aqikeHZJ14T5j+0f9pa4qklDDEim6q1ZiLEk6il6HvcCQANL36r9teIy7PVft10Hoqu/wA1E+GwJuxtkVMVXp0KQu9RrDko3lj4AAk+U/TGxdkphqFOhTFkpqFHM82PiTcnxM4z9k3Q0YagMS9jWrqCtiDkpGzKoI4toT6DhPoEBERAREQEREBERAREQExqVAoJJsALk8hPWawuZUMxxL2GlJSc385/X48pCZNsqCGvUzsLIh7A+14n1+Q8ZTdP8DpTrDgcjeR1X43/ALp1yKAABoBuEibWwArUXp/aXQ8m3qfeBJx4rTHPWUr5dUa4mmlvHnM7EXB0INiORHCYUt485u9H0+hbI+iWJlsj6JYmd7eVV/ERKIJ4RPYgcoRlJU/VJHuNpc7Fp9ktzNh5D87+6VO0z7Z/Mf8AFby92V9Cnl95mePbbO/rEuIiaMSImnFYtaa3b0HMwNrNYXMi4wO6exqKjX3smf6psMtxxsfS3GU2Jxz1D4cBMKOJdDcfrw8pX5xp+OtB2hiqdesA7VQK9GlTV0VUC1kV2ctTp5jlNxvtz11kFenVdAoNHMxRiFbOKjkUK9e4y0wtr0glh2r3Nt1+0weMFRbj1HIzCtsmi7l2pU2cqVLMiklSCCpJGosSLcjLM3IUuntcsFFBXF6gLKXAfqyw7AYA6ABiLHRx5m3obbNM0XxVUUhXS4TIeqV2FMhTWKizb7BiLljbcBL3C4NKShaaKii9lUBRqbnQcbzHFPTIKVMpBBDK1iCDvDA7x5wJF4nL/wCm1MMQcG3s7/8ApaxY07f+w+r0T/LZk8BvnSUSxHaAHIA398iWXo0i7W2HQxSha9JKqg3AcXsbWuORsZzuJ/ZNs591Ap/RVqD4FiPhOwiSKjo30bTBUjSpPUane6rUYNkvvCEKDYnWxvrfnLeIgIJnjNYXO4Sgxm0WqGy6L8/ORbpbHG1cfv6Xtmm8Nect+7GSsDj2pGzarx8PEfhKzJa+P6dBExRwRcag7jPSbS7N7I4qZqlhuUG/iTp8NfXykfEYsm9jZRx3E+R4DxkentLIO7e5tfui24W3/omU+U2tManYl3W5BQjxuCPW9vlI+H2yG0Km/wDKL/4kBsX1rZm0X6q8h+MzrbSAFlEi5Np4rrWnuPrvWYUx2Q19N/LVvC19JcYbDhFCj/J4k+MrdhAHMx72g/2/5+Ut5bH7U8nF+M9EREsyfPumuyerrdao7NTf4Px9419852lvHnPrW0dnrWptTcaH3g8CPEGfN9p7Aq4d+0LpfSoB2SPH7J8D8ZrjXd4vJLj8b27HZB9ksRsj6JYlb24nQRESiCIiByWNa9Rz/O3wJE6LZP0KeX3mY4nZNN2zEEHjY2v5yWiAAACwGgA4CUmOrtplnuSMoiJdmTnsdiA9Q3PZXQS7xtXKjHwnI1STu5ymd9NfFjvlZCsomdNC/dGnPcPf+E17L2bm7b6jgOf5fOWzVOC8OPAeAEjS2V1xEbD4Ao2bNY8gND4G++SjVb7XvA+60rMZtTstkDtbTPuUH03yCm0iADnz/aUhgR5EaSN66Px5Zc1dVqzW1aw/tH4/GRcw4aC+ptzv79BI52jTO7Q+I1khKmUXGvP4i3uJ+Epe+VvjZFvh6IABBvpvOun3TdKzYmLzBhyOnkZVY/poaTVc1H2aVKlJX6zfUpUDiCGQJdVKhhcZtRu1m+Nlm4wyll1XURKL+M8Pd1HWMyVDSKrSZmLKKhbKoFzYU3POwFr5lvpXpxRC1C61E6tnFshIZUrvQzK1gD2l15ZrSVXRxOfq9OsMoY+0IW5JWi57K0xVZhpqqoyknhnA3ybsrpHRxD1EpMS1M2bQgd5kup4jMjD0vuIJBtvEWUKPrb/KVaYkKNLabyZntmreqfDSRMHgc72BNt58Pz5TO2bdGOMmKZSrFzZQT93meEmrs2/ePoPxP5TcStJQFHkPvJmrVt5PkNB7pGld/TbToBBYEgf1H75hUrr9Zr+bX+E01MOOXwkSqkrZV8cJWeKxylgAb2uTo1uAG4ef6tI2JxRfy+7kBwH604x6q63HD4g7/kPdJey6IqVADqtid++3PwlZPTa444ftWmnRZu6CfIXk/DbEYnt9kcr3Pw0EvVQAWAsOQns1mEYZefK9IdDDhKpsLApu9QPu+MmRaJpphbsiIhBPGW++exA0LgkG5QPAaD3CJviAiJqxVcIjOdyqWPkoJ+6Bticzh/2g4UrmctSGRGOdSSC4qllYLcgoKLljuAsb2k1el+GL5OsObMV+jq2uDUU2bJlPapVANdShAuYFzEoU6b4YsAGcgqTm6qpa4qpSyWy5usLuoC2ubjmJtHS7CnUVLjKGJFOoVW/Bmy2VuJU2IAJIsIFzEosX01wyCoczOaaNUZUpuxyoXB1tl3o1rkXtfdrJWN6T4WibVcRSptYHI9RVexFx2Cc27wgbdsn2R8xOcppcgcyB7yBJO0ullCpTIpCvV43p4auy/wB5QL8ZU4DaVZnBTCVTbX2j0aQ5D67Hf4TLOct/HdY12LtlU24DT3aSnxb3dUJOXKSQDYsRwv8ArjJFLE1TTPXIlNiwCqlU1ezoblii679ADuGusi4imWsRvGq+Ph+vLnIyq3jjzZmzhUDozEFdy68Ro1p7hja9NtGU8B3hzHM/lFTaCsykMKdZR3SQMyggHQ7xcgX8ZoxOMWp3gVccRr+h+ryt00m7eWzGMANwtfzJ9eE9wiNbLqNdAd4B4e+RwlRgb/Wtqd+m6wlguJFN1uL8W8OAt5b5E+jK6i12fs8Uwebb/wBffOd2tX2dTeuzotSrqtVFzMzGqadFgoJCg9umrEEEBhffOtVri43GUGM6N0BULmnVYs2eysSqN1lOqxUEjKWekhPkd1zfpk047d9q3ar7Np1Xp1qfaLqajFahC56WIqjtXuEyitdV09obixMkYipsxjlY0rhyosWFnd+sbtDcC1S5N7e0AOjAGVjNl0qtU1GpV8xABtYDSlWpXtm35K9Qe7lIz9HMOQnsK/YdmXce/kLA3bunq08dN+pkoVu312a2HYdZkSmamZKSjO1qFmC51JANNR2gQug1nX4HZVKkXammUubtYm1yS2gJsvaZjYW1YnjOb/hDDZWApYoZgwYh7MyuuRlJDXIK2vfU5QSb3JnbJ6WmtiKlD91rqKbleuyg0jbm9xY8CBexvrIEfaP0r/1GWOxksl+bH4afjIe2qWWqTwIB+4/KWWCpZUUcba+Z1PzmF4ydFv6xoxD3qHwsPcL/ADJm6jUlfUrguxHM/hNi1ZMq9w4iZWqSDWMyatI1WpIt2thjpilLM1veeQ4mdFgsMFUG1iR7hwHpKU0slM37z6eQ4/D5iT9i48sMjbxuPMflHj7Z+a/LrqLSIibuYiIgIiICIiAiIgJhWoh1ZW1DAgjmCLH4TOIFJU6GYRiT1ViclyHdT7OmaS6hr9wlTz0vuE2VOieGa96e+9+2+t3rVDub7Veqf93gLW8QKRehmFAsEYWvYirUuCXpvmBzXzB6aMDwI0tczGr0OoBHWmChek1Pvuy9pCmdqZbK72J7Ta+MvYgUbdC8KQoZGbLR6kXqP3DTNM6BgAxUkEix1vvlvTwyqbgC9gC29jYW1bedOc2xAxdAQQdx3yhGHakWHiNd911t8Z0E0YrDZvAjcfuPhK5Ta2OWlQlZaul7Muunj+hKzaeNZH6mgoq12GbLuWmp/wCpXP1U5C+ZjoBvI82htY9Y1DD5RUBtWrEBqdDjbT6SrY6JwvdrCwMzZmGpUEyowJY5ndmDPUc73qN9ZvgBoABpMbdNpb6Q8DsMU7tUDVaz26yqykM1tyqBolMcEGg8TcmwpYe3dW3np+c2vtBBxv5A/wCJHfaF92g5nU/h85Xdq+6kBMvi3Dw/AeP+JBxC6/OZri7C/M+sxSi1Q6CW+Ov6iXXNXOxK90ty3eX6+csZD2fgOrHM/KTJvHNeyIiSgiIgQtpYYNlJ4MPdfdINTHZCc27425jmJc1EBBB4yDVokd4XHO1/eOHymWc53pphfVQf9NUi6sRfUcdPgZrbAON1j62+cnfvC/aX+4TVU2gg+tfy1/KY7bzLJGGAc77D1v8AKb6eGWnqTc8P/wAiRq21Se6LeJ1Pu3D4yI2L7Wtz77n15S0xtTblU7FNfU+g5CR8FUy1ARznlMM+gBlvgNjhTmbU8uAmmOPPDPKyTSyU3F57ETVzkREBERAREQEREBERASiw3S6myl2p1UpH6OqVDLV9oKYCKhZ8zMRlUqCw1HG17KT+DsPrYOLm62q1LUj1nWexGa1Pti+nlu0gaz01w+bvdggkVBqtslJxoO1c9aoC2uTpabqXS3DvUpU6b9YapsCqmy3p1KvbYgAG1M9nvC40trNR6EYXLl6s2tbvvypi97972SG/MX4mb8L0UoU6iVFDgpYgdY5UsKbUs7LezPkcrcjdblA0UemmHar1ZzqSzKC1NguZa7ULXtpd1sCbA5gL30myn0ywjWtWHaQuvYfVQrNcdneVRmA3kKSARNn8LUMzNla7OHPba2YV/wB50F9B1t2t4kbpoqdCcKQBkbSiKOlRxdFQ01vY6sFJF/wEDL+McOWpKjF2quqgKrdnMzp28wGTtU3Fjr2DppI1baNTGsaWFYpQBK1cUu9iNGp4U7i3A1dy7hdu7Jw/Q7DI6sqsCjBh7R7Fg9SoCy3sxDVXtfdm8Ba6RABYCw5CBWDo/SWitKkophL5beOpJvqSTqSdSTcytq7JqL9W/lrOmiVuMq+Odxcp+4VPsN7psTZNQ6ZffpOniR8It+WqfCdHwNWN/D85a0qQUWAtM4l2dtvZERCCIiAiIgIiIFZjNiKxupynlw/KQ22A/NffLHbO0+opFwpclkRFBC5nq1FpoCx7ozOLngL75AHSpUYU61NqdUkAhfaoM9Q0qZNRRoGYAC4BF9QJW4yrzPKMV2A/EiSqGwVHeN/CVlLp/RPV9l7MgZmCsQHKUXFNOyDUY9cg3DU+dpX8aULMbVSEVmq2oueqyGoGWpYdlvZVNP5fFbpjIXPKrulRVRZQBM5zdfp5h0dwQ+VQLOFuHY1a1MqmuutCob7iAbePQYbELURXU3VlDKeYYXB18DLKNkREBERAREQEREBERAREQEREBERAREQEREBERAREQEREBERAREQEREBERA04zBJWRqdRQ6MLFTuPH3ggG/AiQqPRvDILLSUWy8ySVqGsCSTcnrCWudSTrEQNY6I4T/sJ3QnHuhUQWF9DlpoL7+wuugkXa2wqFHD1qtOkq1KVCrka17HJUN2DXDtd31a57bfaN0QGyOjeHfC4fNSGmHoqCCykBVzCxBBuCza7+23M3v0phQABYAWA5AaAREDKIiAiIgIiICIiAiI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7" name="Picture 7" descr="C3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0156"/>
            <a:ext cx="31242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1.bp.blogspot.com/-Z-B1YrTEk3s/TolZttU1oKI/AAAAAAAAAE0/ApjOCfPhrCY/s200/33_06HydraCnidocyte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92" y="2855016"/>
            <a:ext cx="3804108" cy="3461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44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CNIDARIA Relationship </a:t>
            </a:r>
            <a:r>
              <a:rPr lang="en-ZA" dirty="0"/>
              <a:t>between body plan and mode of living (pg </a:t>
            </a:r>
            <a:r>
              <a:rPr lang="en-ZA" dirty="0" smtClean="0"/>
              <a:t>104)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Radial symmetry because it has a central mouth/anus with tentacles around it. </a:t>
            </a:r>
          </a:p>
          <a:p>
            <a:r>
              <a:rPr lang="en-ZA" dirty="0" smtClean="0"/>
              <a:t> Simple organisms </a:t>
            </a:r>
            <a:r>
              <a:rPr lang="en-ZA" dirty="0" smtClean="0">
                <a:latin typeface="Calibri"/>
                <a:cs typeface="Calibri"/>
              </a:rPr>
              <a:t>→</a:t>
            </a:r>
            <a:r>
              <a:rPr lang="en-ZA" dirty="0" smtClean="0"/>
              <a:t>Diploblastic</a:t>
            </a:r>
          </a:p>
          <a:p>
            <a:r>
              <a:rPr lang="en-ZA" dirty="0"/>
              <a:t>Diploblastic so cant have a coelom (no mesoderm)  </a:t>
            </a:r>
          </a:p>
          <a:p>
            <a:r>
              <a:rPr lang="en-ZA" dirty="0"/>
              <a:t>No need for transport system because all cells are in contact with water, diffusion is effective.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724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54266">
            <a:off x="448089" y="2124269"/>
            <a:ext cx="8229600" cy="1143000"/>
          </a:xfrm>
        </p:spPr>
        <p:txBody>
          <a:bodyPr>
            <a:noAutofit/>
          </a:bodyPr>
          <a:lstStyle/>
          <a:p>
            <a:r>
              <a:rPr lang="en-ZA" sz="11500" dirty="0" smtClean="0"/>
              <a:t>MOVIE TIME</a:t>
            </a:r>
            <a:endParaRPr lang="en-ZA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3449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53" y="-379944"/>
            <a:ext cx="8229600" cy="1143000"/>
          </a:xfrm>
        </p:spPr>
        <p:txBody>
          <a:bodyPr/>
          <a:lstStyle/>
          <a:p>
            <a:r>
              <a:rPr lang="en-ZA" dirty="0" smtClean="0"/>
              <a:t>6 phyla we are learning </a:t>
            </a:r>
            <a:endParaRPr lang="en-ZA" dirty="0"/>
          </a:p>
        </p:txBody>
      </p:sp>
      <p:pic>
        <p:nvPicPr>
          <p:cNvPr id="4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84"/>
          <a:stretch>
            <a:fillRect/>
          </a:stretch>
        </p:blipFill>
        <p:spPr bwMode="auto">
          <a:xfrm>
            <a:off x="214982" y="836712"/>
            <a:ext cx="8929018" cy="5578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79512" y="655170"/>
            <a:ext cx="792088" cy="9361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755576" y="655170"/>
            <a:ext cx="991344" cy="11715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3347864" y="655170"/>
            <a:ext cx="936104" cy="11715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4139952" y="655170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5148064" y="688525"/>
            <a:ext cx="1008112" cy="936104"/>
          </a:xfrm>
          <a:prstGeom prst="ellipse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7884368" y="704999"/>
            <a:ext cx="1152128" cy="93610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7148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08" y="476672"/>
            <a:ext cx="8620272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PHYLUM PLATYHELMINTHES (FLATWORMS) (</a:t>
            </a:r>
            <a:r>
              <a:rPr lang="en-ZA" dirty="0" err="1" smtClean="0"/>
              <a:t>pg</a:t>
            </a:r>
            <a:r>
              <a:rPr lang="en-ZA" dirty="0" smtClean="0"/>
              <a:t> 93-94)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r>
              <a:rPr lang="en-ZA" dirty="0" err="1" smtClean="0"/>
              <a:t>Dorso</a:t>
            </a:r>
            <a:r>
              <a:rPr lang="en-ZA" dirty="0" smtClean="0"/>
              <a:t>-ventrally flattened</a:t>
            </a:r>
          </a:p>
          <a:p>
            <a:pPr marL="0" indent="0">
              <a:buNone/>
            </a:pPr>
            <a:r>
              <a:rPr lang="en-ZA" dirty="0" smtClean="0"/>
              <a:t>Habitat:</a:t>
            </a:r>
          </a:p>
          <a:p>
            <a:r>
              <a:rPr lang="en-ZA" dirty="0" smtClean="0"/>
              <a:t>Free-living forms aquatic or damp environments.</a:t>
            </a:r>
          </a:p>
          <a:p>
            <a:r>
              <a:rPr lang="en-ZA" dirty="0" smtClean="0"/>
              <a:t>Parasitic forms in a primary and secondary host.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4" name="Picture 8" descr="fasci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1" y="3529781"/>
            <a:ext cx="1861692" cy="3342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tapewor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581400" cy="2417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hMSERQUExQWFBUVFxQXFRgXFxcYGBgXFBQXFxgYFxgXHCYeFxojHBQVHy8gJCcpLCwsFR4xNTAqNSYsLCkBCQoKDgwOGg8PGiwkHyUqLCwsKSwpLywsLCwsLCwsLCwpLCwsLCwsLCksLCwsLCwpLCksKSwpLCwsLCwsLCwpLP/AABEIAMIBAwMBIgACEQEDEQH/xAAbAAABBQEBAAAAAAAAAAAAAAAEAAIDBQYBB//EADwQAAEDAwIEBAMGBAYCAwAAAAEAAhEDBCESMQVBUWEGEyJxMoGRB0KhscHwFCNS0RUkcoKS4RZiM6Lx/8QAGQEAAwEBAQAAAAAAAAAAAAAAAAECAwQF/8QALhEAAgIBBAEDAgUEAwAAAAAAAAECEQMSITFBBBMiUWFxFEKRsdGBocHxFSMy/9oADAMBAAIRAxEAPwDy8PELjYJRVxbtnCjp0AwSVNnGmiBwM4U7beG9yn0XByLt6cpMV9FV5aewAHKkvmw7CF0mUyqLuytw7mhq1ENcYKFpXDhsn6DElIKJRdEiFPTIIVZ5kFEsrxlFEyTJq9GEyg8zlcq3sptJ0lAPYnugHGAoXWZARlxRDGg80gdTZKLDcGoNAyQpTWaRsinW4LMIWlYmUBT5BabfVMKwq2xc2QEM8aSRujaF8SzSAh2Lkr6VSDBU3miVKeHCNR3T/JaRlK0OgCo+TjJTi10ZXXkMMjKY27LjsmPdEQwcooQThNfRUYBA3TAe+lDlM6owDuoaZIycrrWh6BHS4clEGZhdZSypGCM7pgQlsHKe5mZCfVy5M1AEdEhnXZ2Tnn07pOqguxsoXPgmdkBRzzB0SUmtvRdQVREwkSo3ElEVG7KCDMJEcE1PSB3V7w63YaZJKz1WnlSOuICT3Gl2M4gz1mF2xsS45XA/IlWVq8CIT4QNsHpWOl0u2C7e34dhoRl5B5oQ2wDeqVgVNYE56IarckBXrraG5QtxZiFVlKRTC6Tqd6QZVgOGiU93Cx0TK1RAbjirnQmnihwOSu+H8CbUMHCMt/BrKlXRMBLYnXH4KuhxuQAEU3i+lGeJPBrbTSWumeSoqtFzhsppPcaltRZsfqz1T2vLdgq+xD290fVqFwQJtcHKlbkSoXu5Arr6JhRU7d0zKexJKaBjZSG0LQDCs+B27X1AHOxzV54kvqDW+XTAc6PonZDbujC3LiThdbTPNEVGHY7plB+c8kFoTHYPRQOrH7myIuKrSICGpV4GyBpEjAYM4KZSqHmibYkmX7KCrTySNpQA1zvqkaWOyKuGgtbp35od9QEABALg7TYAJTDVBOVKPggj5pjKYDhzCBoiD0lYutG8iEkWPSBMuC0dkRaw/V1jCHcwYH1Rdg31xygpPggri4hdOfZEkhsyOZViLikaApgAOPM8u6TdGkIucqRVNOUTSk7bBS/wbGtJbUa49FHSugBEQlafBeTDPHWpELnajupG1oKaWThohT1uDPDQ47FBkxtxVL9tkwUo3SY/TiVNSrgmCmJ7EjaBeJarXhtvTbl+UqFqA3eEPcMEEgo4M29Q3iVWKk08DsgTeVA/UHEHsuvu8Qh7iYmMJI0SCrq+dWPrdqjkhmVgJCViBJzPcT+qZXoy4kKqEOp1wCiq4BAjdVpZGSp6FU7hFAd8st3T6QLsBSU3azlNo4c4BABFuWtB6oNt7oJxJKkpUJMzsuNLdRBygERUXS7KVCk1zyJRdK2g52RTuCj42kIG9gJ1kwc1V1DqcYVzdvYIA3O6GoUoJgShFXsBMDlPUENCMtuFVHy5kRndRNsXgONQYnCE0DugejZOdscp9tw1zydO4U1SpoaC05U3D6jmOLgJJylbHQBrcJafmprOm0ubJ9M5T69Vz6pc5oEjZMc0QBEJiq0WVWlSaSAZA7pKn0d11Mnc7WjYBT2ToeEK+pgJoZMQUhJEl0YcekqgvL0vJgwBsrDi9chobO8qjTSOmMXHcc2q4HBK1du3UwEnkFkle8LrmoNAOQhoWTgsH1XDZS3XEnva0E4H4qCmNAyU2nXPRKjHkVOkXP2Vh/hzhkMd9FTX/EHMhwwZhMpeMawxqMI3+DqxYsclc2X11Vdo2KEp3Ppgoey4/wCbLTueqMe0DHNSYTglOlwT0ODVXiWU3EHso7+yrMaGvYWz23+igZ4qdSOh846EiR8kdS8fNAw1oPU5P4qrS6Z3rxsMuJFTS1NMEEfgiKGrMBcr+IBXdkieWITaTowJJSUrXBy+RgWJ7O18jvJJMFO8vQI5pwGROCiHWcDUSnZzUBNeIk4XQ9rRLTJKfcQ7ATW0mQRz5JhRy6zEYndRsqCI5jmpG0DgFQ0WtlwjZIppCdxEtwdlZcP4szy3NMlx2QIY12XbKM0dPqaMdUUG1BNKwDvjdpPJEPpil6Q4ElC0pI1OBI6p1GyD36nSGpbi2InXFamS1rsFFVar3UQ4nsQrulc0msNFzA7GHKhNo5p3xOAkmi3wBmkcSI91LWqlpGlyMr06lR0OiIxGEM+lGDGOarkV7MVMOdJJBKfRqaWlpAOVBTeNQPIEfNF6GVHEMGSjsXQm1aXQpJ4phuJbhdUjsrTbxU0OGRIPum27DMCTJwnME63SdW/uk3iQpAuAh0Q3tO5V/crHDVL6Bz+FUKZDrialQ7U27DsY3Kt6nCKDaeqvTZSB2Y0Au+Z5LO+F64dUqXFT1CkJHP1u2Vbxzjz6jzJk/kplKX/mP+j14OEI6mtv3Ky/Y1tR4b8MnT7clCx5BkGEjnKWlWjzpbtsPocQdIkgjO6KpcWHNUxcuIoz0IseLXTXhoZymfdVsJ7amNvmntqDYhMpbDbeqWkEclqLbiWpsxJhUNMsLQHADPxDdRC6c2Q04P5JNWS/cd4nca6hPSB9EKkuplrYdTqQQRuFqLZ3wu2BgysotJ4fql7NI3b+STK63+5srd1BwH8lj+4dBT7rguuDTOhvMPIx7EbrzipxR9N7mg4BI/FP/wDI6vU/UqG5fB6DzePNe5f2NTVsw15yD3GyEFEa4P1Vbwzibqmpp3iRHZXPBuGvqOjUBPVCvs4suBTn/wBXDB6dGHH1YjBQ7yGgwCSVq7zwY+myTVpnG07qktqdMO01CQQfw6otLsl+JlVWuQKkJAkEIt22kHC3NnxDh1NgHlCoerhM/VDXNnZ3JHlAUHGSf6T2hZPyMV1qOz/ismm48mWPGXeV5JDfplB1dsugRgI3j3DqlB41tBH3Xty0/voqxo2JyJ5rVJVaPMyQlB6ZrcOsLprGepsjZD1A74gfTyHQpl21oOQcx7J1vVhukiczhH1I3rcnpcU0+lwnurbiXD6LKVKq2o1xfu3pKpmsa8kTpJOOgQlzUDJBI9J36jsjSK7YTdOp6hGI+isuGA0j5pYHa/gg5BQj69F1EFoiT06fknUrp1Ite0iAPSDmeUqIT1o2zYXilpf3G1bPU4n1CTMQuqOteuc4uLskzjZJXuRUQJ2A71fCBv8AeJMY7f2VTxStKJrtJ+AiG85nJzBQNSze6ST9T++iZ0xnFQpclt4eM2dyBvqYfkh7fw+I8yvU8tp2AEuP9k3g7nU9bgYBGkgc46/vmrmx4QKg8+6cW0/ut5u/sEcNs7I1khFVwA0bazJ0tZVd3kz9AgeP8E8jS5urQ+Y1CCCOXdas+L6dEaaFJjAOZAlZjxJ4jfdFocZDZIj6JKd8BlhjUHdX9CiSU9tZPqGGMc49Ggn8ka7wzdNEmi8fJaHCoSfCKtKVLcWzmGHtLT3EKJAmqHNqLu6YRC4gQ/Qu1KRaYP7kSmSpXXTi3STI/sI33QBHCJsr91KSOYQ0pAhDGnQnGclcSSQIL4ZdeXUa47A59jur7ity6gA5h3MiOYOyy0oh9+8sDCZaNgeXzUuNm8MlRrtcFifFNbr9co3hvEDXa9pgVNJLCO2YWZBU1tcupuD2mCDIUelFcI0j5U7qT2CHcXq7aiEXZ+IarMk6o2B7qofUkk9c/Vc1IeKDVNImPk5Yu1Jm64J4za8+VWb6Xcice7TycjeJ2DGVG86bo0vHPOx6ELzgOR7uP3BZoNVxbIMYiRsdt1EcTg6jx8fwaZfIjnx1lXuXDX+TW8YouafSAWbNceaENbQ6aZ5Zkczus07jFUgAvJAmAY5o/gtxXfqYzQBHq1YHYT1K1dRW558ccpOkWr7YDTJBBAcT0HMSqLi10174piGj5yeq5xHiVR8sd6YJkAQi/CvBXXNdrR8I9Tj2BUzmscHKXRpiwuU1Fcmmq8M8u3t2x6nHb5CfzVfxIaHBpIPUN5Gdj0K1fGrsNOpmS1mmmP8A1G7/AHJP0hZW8tXBvmYGsk95ETjksPGUlBauXv8AqaebKMsrceFt+hwtpe3aUkqNNukasO55/wCkl0nGCUaTh8TdHQnvGIHKOajurQkODJM5kAx7D8PxRVe5OiHAasy2HS3SRGqVDa3ztDiJY+CAeRBJGQdoBMFItA3BabnVWUSPSTJ6xuUf4n4n6iB8LfS0eyn8M2X+ZBnUS1xmRzbMkKg49IeQeplTPeUUeljm44Wyrq1S4yVceFPD5uq0E6WM9T3dB0HcqlW7FQWVgGbVKw1P6gHYLW9Ksz8fGpyuXC3Yfc+KKVqPKtWNa0YLuZPvzRPAWXd56y/RSG7zz7NndZnwhwH+LqGpUxRp5d3O8K+8ReLg1vlUvRTbjGFnKWjnd/B6OOTktXESu+0a2oNDBTdqc0nU45JkdvZYQo6/vHVPVB0zv3/ZQYVQuvceb5ORZMjcRqSdOVPc0GgAgqzmBUl1IBACBXF1IBACXE7SuAIAUJJFcQB1cSXQgDiS6uIA7KS4uhAClGMuSGt/1yY5wBCCRf8ADl7Rpg6RtznmYUuuy4tp2i1Zwtld2v8AiKTATnUSD9Iytnwfyren5dBxLSCatWI1R91vbksBwnhlSo8NaxxJ2gStlVrObbto1PRoe4GQWuB3LTsc43yFyzxqbSbtLo7PV0wckqb7/j4K2vXdXqlwwDIHIxOBlOrsOWuloDh6ScSJk9SgxS3iZiSNzG/zGxndWj6QqxLzAjTkGHN3AnJgZ+q6GeXQ+laNIkUtQzB1RInpqSQtS3BMgvIOZlue+Ukr+oV9AW1uNIggEHMkB8uyCYOUmmWOAyDkA6gR1gdMR9E1jQGkh8PbBaB1Gd1JTt3VA0tAZJA1F0Aku55jt8pymwRF4fqGldUahMtJgkDADvTk/NLxpYFtdzhsTO2MqwvuB1GMaagdpHpaWswXRqBDzg/LopLvjFCrbtZVMPZuY3wlJ2k10ep4ihkxyxyddoyXBrcPrNLvhadTumOSK8RcXNap2GB7BRXN2ILKTcHcxuoLTh5d6i5rQDsdzG8BXzVmTlpj6cf6s3+r+F4fSptw54l3XOSvPuJXWp0cgvQvGLP5dKNtIj6Lzau06j7rGHuySbOzzfZCMURgpLkK98GcGFzdMY74Gy9/s3l810HmQg5yUV2M4f4Wq1QHCGtIwXyPp191FxLw3cUfjYS0hxDm5aQ3cyNo7rQ+KeLa62imYEhrQPoFr/Gds2lw+jQdkwJ943+pWUslR1HpfhMbTjHldnjcKSrWBDRpaIGSJl3cyY+iY8QUi7t/2tTygjhfD3V6zKTPie4NHz5r0HjFhR4ZppsAqOLfWSNysHwO/NG4pVBu14PvmCPxWp8fVSX69w8AtPYqJt7JHpeKlHFLIuUaW88MW19w9tzTptZVaPWWANkjeQMFeU3loaby0/8A6vSPse46NVW0ecVASz3jI/VU/jjw66nVc0jIJI7hZSm4ZFfD/cvJjjnxepHkxCUKUQAQRnlmI+XNMhdB5Q2Ff+G+CseH1q0+VT+6DBcek8hlUQC2ttTDeHVht6R9ZH6rOcqpfJ2eJjUpOUuEgXjXh2hUpOr2cgME1aZMkD+pp6dQslC2H2bX8XjabstqtfTIOxkf9Kg4/wAN8i4qU+TXED2lNNp0wzxjKCywVdNFaugJJKzjFCTTGySns7N1R0BJtJWyopydI0XhK9uNbW06jgS7cbj5xIWg8YQy40ucXuhpMzJOJk/XKvPs48KAu1uwGiZ9lQeJuJCtXrCmAAXO9e5OgekgDYCOW/NceCeuUpJbHo+TH08Sg3uUtS6GsmAWACG5idpO3ePboru3Fm63fUpahVYNQEy1z2kmRIkEjlP1UPAn0YeysCXhoJcJDQ0RMAb5I3wq3h986lrIABIhoLSdu4kZyNui6bPJcRlvVqOaCHxM/cceZ5pIlnD3QNWppIBhupw9WRBY0t2I2OOxwklsFgv8DDWgVGhriDqeAC3ESSeSKuuJMtj5baTKkNxUc0VAXuG4DsY5bwqo0HBpETG2J0jr2RPDbSo+SGmq0ZcGg49+myb+SaLSt4gvLtzPMfOkekCA0Ec9I3PdVNWxbrDXvEhxLgG5J5jv8ykKjWPfNMl2S0td6QCNvTtHRAF5EOYCTs4ROx5nkkkWtkWr7em0E0y/E+nT6Wk9DMqtuy/RLpMGC7eMbdkY1lZ8zA17/wDsY7EdFA91U0yC70xmBiOudzn8E0O9za06Yu+HMc3LqYg9fTvK854nbFrpWn8McVfYOHmNJoVgCee+JHT2Wl4r4at7ga6DxnJEiIWU7hPXFWnye3CMfLxJJ+5Hki13gyr5NG4rcy0Mb88lEXvgYMBc5zWtHPUs9f8AEPR5NL4AST3K0Uta2MFgfiy15P6fcP8ACzPP4hRB21z/AMcrZfaJeTU0jZo/RYjwRc+XfUCdtUf8hC2H2gWxFcnk4SsfJ2UV1Z0eH7scpdnmLiuJ9dkOITF1I8VqnuKVrbOp/FWD6ZzUoepnUtG4+n5LIq88IXZZcDocH2OP1Uz4Ovw5VPQ+JbMrLG9fRqNqMMOaQQe4XtXD+I0OM2wEhlywZaf3kLxbiNHTVqNGzXOA9gSuWV7UovD6bixwyC0wUSipxpixZngk10avxF4MqUnEOaWnrGCs+eBVOy3HCPtifpDLui2uNtWA75g4Vq37RuFfEbZwd0gf3WChlhtFp/c6n+Gye57GA4X4ae54wXGcABXfjNgtbZlvP8x51PHQDP5q4v8A7XqTWkWlqGOONTo/ILzXiXEaleo6pUcXOdkn+3QK445XqmyMmXHjg4Y+x/Bb3ybilU/oe0/IHP4LU/aZZ/z/ADQMOAP/ACE/nKxQXqHB6I4lYNAg1qA0ubzc3kUZbVSXQvESyQlife6PL10MWrreDHB+WuHUQr/gH2e1ap9FOBzJ/usn5mP8u7FHwMl+7ZGI4dwJ9Q5BA/Er0vwh4ANQag3SzElaV/B+H8OaH3FRpcNmz+nNZrxd9q4NI0LFhpB2Ne2OYAWTx5c79/tj8dnUvS8ePt3fyXvjLi1OxtjbWzpqPEOLYJa07n36Ly9j2EHyxpfJGgtPXkZkHoJKVoyA81i4vdmC4gyBgyJn97KalemmMBrjIiQCYzkOIkOwNuq6owUVphwjzM+Z5JWyEcPqsaX6TBMQR9TpOUbwe58o4DHEggF50aQR1GQcRyRdXjVStbOpHTTYHB3M6nNxDTj3+SqbCuKQcWzq2fMGQegMyOarlbnNdPYuKvlkkvqjVzjWR8jOfdJZ2rWkktp4nHrj6pJ0ySXi1y7UZaIfBGBy77j8E+z4tVFItYNIJgxMu5Z/LCdfUNNTSWlwHwuM6i0/kifD9mXVTpqtogD/AOR8Q2cEby4+yW1DsrqgdIDogH+lwBPzhSUxUaHNljYyADBPbGJ9+igu6j6dUtjzBrOl8ENfB3h2SieO3wuHMe1jKJa3S4UxGo83HugdHLS6g+v1gOEhzhHORtI35FOafWXkB2Z0E+kAnA6lc4Ra0tX87DSPSJgE89UZ7qw4pw+nTLXsLmtIGx1Ax2KbS5JvegXil5VcAzAYIOYd3xI2/eUHUqOLS0ag4OhpbuZIgY3VhVa55e951HEGIG2A4zj2TKF9VZD9QpkAhhBk8xvON1KZopNO0yrrcPqOOmo8iPi1E78oBQta3bA0RAB5euZ55yjq99VqEl7i88ySZOnpzU1LhpJBDQ1xicy7ImSJwq45G5uXJRh2l4c0EEEHn+wvYbKpR4paNyBWYIcOYI/QrENtC8OYCHNyAXwwuAMktEGD7qsoW9a3eHU6hpk7Rk/7oSlpmtMjq8byPRe/DLjiX2f15M0jjos3c+GajTEGehC09r46v27vaY3kAz9FbU/tDuAQalrTdzxuR1GFmsc48S/U7pT8TLu9jzo8EfzwrLgXCXNfqjDck+y9Cp+NuHVs1bZzXgSQGf2We8ReMqdWKdChopneRBdHKAqXqfmonR4+L3pmFvauqo939TnH6lQNYtAOE03iSSye4O2TzGUv8HNVgDDIbqgnSDvsc4+a0s8qT1Oyg0rmlX9n4bc94Y31OOAOmJO2/slT4U1rvUNQOxJiDGDJwnZNlba2s5iY2n5xjn7dly6sCCduoE/kripZaGjS0iZI1GD7D6KYUR97mMNcMAnvmDP0ylY7Mu1nJW3AOO1LSqKtIwRg7w4dHDmrO44G1jBVcGlocGnS7YuB+eYOeygsLRk6fuT6ydtJIie6d2OM3F2j0bh/2t0Hs1VbVxcBlzQCMdyo7v7T69wPLtaQoMMgvdBIgcgMLB3JqMGjGjMOB3B/NE8Pcxrck5jAIH05hRpS3SN/xc5APELR73l9eoHZJJ1E43wf3CfZWbeWk7kOc6W4EgAAYJiPmrO4rUi7+UC1pHpJ3B3IJnrsgW6h8URGoY/qGD32/BM55Tb3J70GpgU2hrJ9IyJdk+r4j8M7nshgxrRLRqIEEydtsdj3CJtmh1RrXEgYkAQNpBOYXK9Bw1BrtTRtgmQTtECCOqEZsR0tDRU1ERlpkCO+8TjIjbZNvK7T/La0aYaQQ0mNI2zmRsTPKVCAagJ1QQfVMjbphH3tIQPIfUfTcJy1rYdzBg5ygTYE3h7nAECZ5+o/jKSjc4nOojsC0fhGEk9ySC7unl0uMHkRt7QuVGA6TqJ6jARLuDuqAnDo5NIx7yhaFu1kkGT/AExMKbRdD2XekEuAIkFoPZP3Ae4CXH8FNxAM8lh1a6pMFoZADfdMo0y9hPlnGAJAj6piOW9KiXOFQ9wGmI945qbiLRUY3ymCGnTl0HO0DdRWRYHEAtZtIInbuib+5ayoHD1DExuk+QIKXAqgk1XekCZnP0O65Te2Q1rSQQRpJ5ncg8pRx4oKocyCen3R8yhqWkgtcNLjBHOZx6ealN9lV2RMtyCDTY4nmN+ewIyVteE+FaFSk59aW1CNm+lrP9RcB6lnqXGalAaKb3aQc7D/AO2/yQdxeVK5b5z9YaIDQ7SDnYgbnuVLuQ+BnEqhp1NNNzXhoLQ8c8n26oMXLnd+Q2juJlT3FQhwaB8HTO++6ltaNN5JODM6QJn2P1Wi2RJGKQ0hwIbkBwPPP3eZhH2dq6pVc2m7UWNDma2iXtx6W7DEn3VZUo5lhkOmAMkCdipaTAQCX6ImXkGfkAmDCa3DLlpLtBY1oMlwgdYknI5Qh31C4Ev0AlsaQAJBP1EfVRsrS5mt73NkD69BtKfxEh2NIj1Q7GognnHRFDsgcSIBgAwYEbAmBO45o1140tILQIBLRG8kgyRk7Kut+HuboM5zknEd1M6jpcPvYI3xjn3CGkwV9BPDQ0VA4uILSJaCImBz5DdH+fQFJ7nUPMc55JLqhEQdwAQeQlUzn0tBILg+eUQYHfYzCKZVDqbSG6yI1A4Oxkzz5JUF7A9e6zJIc0iRO4M7A8o/VNcKjvgYXxqeQOg3dJ3VjVFJ3lljXP1EOe0gS089MbAqXxBTb5hdSpupsIaD7neE7EC2p1hzWAyc6X9YyZUHmCYBBEZxiScwOmVGXub6QSZIB5EgZhS0rRz3NAEbn1H9UUFofUY5waSQ5k6RkDI/JOuwBUHlgmZkASQdxpPZcs+F+fUIDgzb0k5kdFHdUDTqOYTMGO/uIStXQ6dWFWFu54LQWmRJkEkaTEDpuo760e1zW5JAjBkdFE2u4EilIG56jr8kynXyHA5O+/4gpksNsLcCfMcWSMHl0+ambeNZh+p7eUEA/Lr80O6q1zmhxgCFHWpsc8lpgzymCAlVjs5X06jpOJwCZPspLKmYdnkTGyZTtdA8wNBM590+nVw4wJOyYhg4a7+tvzKSNtvEbmNDdLDHVoldU0wtFLZOrPOljXH/AEAzA7DKVQVNRaGuDoIODOBJnmNlceH+J0KDg+qHEsDi0N5vj0FwJAcwHJbImADiVaWPjCg31Gm+pVIqB1Rwpanazcy90zLz/ENBBMRSAyDAopfUyXC7eoCJYXEyGiCdR2gDmiq9k7SXPaRGDEgT0Mc+yuLnxLTFai+nRc3S2ux2nQ1zvPo+V5gDfS14JdUjYEwDzUvFfFwrsqMcxzCXlzZ0EMl5cXamgF7nAgEEETJB2AGhGXptYIkBk/egkp9W2YZd6nZAHIe6ltOHGoS1rhzMlQupupy1x1T0O3ugEwp7tLcHVtywP7prbdhc1xLuuogD6Qn2Fy0tIJA6Sn3IYBgyfw+qnsOg254o19sLdrACHlxdOXTt7Kr/AMOc1s8h1OZUtWj/ADP5bwQGg4GNXRNfUeW6XDcyTOUt09ikk1uC1qhiMiY1EhSW9emAQJkbGYTLkjzMkkc5/NRNtyX4aCTEHllWSF2D9LjkNn4TEzI2ITrqzbOk6wIETz6qSgfLY8VB8JlrgOaIuHVKjGPLWkGTDJLiI59AoTtltUiG1s2+U46sszHKeQ90A6h65JPWBtJ3nsiTRquboa2C4YHtzXadu7SGvGmJJ79gqRA01Gl0DbO5xk8uy4xrnjS0CTOmcQFLVlrDpZ8YxOSAP7qKhV0NBdkjttKBoIs+E1CHaWanCMSM+yipUKrC5pBb20yRy+WFwcQDaktJbLeu0c+ysf8AyDUwROv+o7n3S3DYr+GeIadB7meWSObufzCmu+PNqk6gQIhnvPMKG59RgxqP3hzQzOGmA5zgYMR+qdISkSVmBpDG1CXnOdh2lEOcIhji6RkEREck3+K0sc0tBBO8ZCnsajdBIAgdd0XRcIa2B2bA0uMQc53hdqMDnFwMEAfsp9zUAILTBO/QoiztWknVUHKccjvKG+yUt6BbZ5EnBxz/AEUlnUHrEE4x2T+L2rGVIa4FsYIxPYqO3uw0BwjU07dR3VEfYkZVDQ4aGuyIJyQeydUNNoBAdkQR0d1ChfV16nQBmcdVNY0qbg4VckjEHYpMpfUEcC4RJ6o62lpMRkbRMhANY5hjcN5qVlyWEOaR2TEI0ah5BJTHivVqSBWyutBOmUPXw8+6SSOxrktaLBjHIoQ7FJJSgG2Tof8AJK7PrPskkn2Pok4uwAMgR6QiuDiWPnokkl0IFvDDWwmWzz5bs9UkkykK1zqnsrHwy0G5pg5Gvn7JJJkS4CeMD/MVxyk45brReA6Y/n4GAIx2SSWXQPgo7sw9hGMuUPEDhdSVLkqXBwu/l/NqpL1x0/7ikkqiLsVJoxj7v6qWxH8799EkkS4HHkePi/3FJrt/mkkmuBPk7ZmS/wD0n8lW6opYSSSZpjLED/KqO3PqHsF1JIlchHGvjH+kfmpOAtBccfuEklXRDI67QHOj95QrBlJJT0UiewOXeyEotHmn3SSVdE/mLYUx0H0SSSWJ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8" name="AutoShape 4" descr="data:image/jpeg;base64,/9j/4AAQSkZJRgABAQAAAQABAAD/2wCEAAkGBhMSERQUExQWFBUVFxQXFRgXFxcYGBgXFBQXFxgYFxgXHCYeFxojHBQVHy8gJCcpLCwsFR4xNTAqNSYsLCkBCQoKDgwOGg8PGiwkHyUqLCwsKSwpLywsLCwsLCwsLCwpLCwsLCwsLCksLCwsLCwpLCksKSwpLCwsLCwsLCwpLP/AABEIAMIBAwMBIgACEQEDEQH/xAAbAAABBQEBAAAAAAAAAAAAAAAEAAIDBQYBB//EADwQAAEDAwIEBAMGBAYCAwAAAAEAAhEDBCESMQVBUWEGEyJxMoGRB0KhscHwFCNS0RUkcoKS4RZiM6Lx/8QAGQEAAwEBAQAAAAAAAAAAAAAAAAECAwQF/8QALhEAAgIBBAEDAgUEAwAAAAAAAAECEQMSITFBBBMiUWFxFEKRsdGBocHxFSMy/9oADAMBAAIRAxEAPwDy8PELjYJRVxbtnCjp0AwSVNnGmiBwM4U7beG9yn0XByLt6cpMV9FV5aewAHKkvmw7CF0mUyqLuytw7mhq1ENcYKFpXDhsn6DElIKJRdEiFPTIIVZ5kFEsrxlFEyTJq9GEyg8zlcq3sptJ0lAPYnugHGAoXWZARlxRDGg80gdTZKLDcGoNAyQpTWaRsinW4LMIWlYmUBT5BabfVMKwq2xc2QEM8aSRujaF8SzSAh2Lkr6VSDBU3miVKeHCNR3T/JaRlK0OgCo+TjJTi10ZXXkMMjKY27LjsmPdEQwcooQThNfRUYBA3TAe+lDlM6owDuoaZIycrrWh6BHS4clEGZhdZSypGCM7pgQlsHKe5mZCfVy5M1AEdEhnXZ2Tnn07pOqguxsoXPgmdkBRzzB0SUmtvRdQVREwkSo3ElEVG7KCDMJEcE1PSB3V7w63YaZJKz1WnlSOuICT3Gl2M4gz1mF2xsS45XA/IlWVq8CIT4QNsHpWOl0u2C7e34dhoRl5B5oQ2wDeqVgVNYE56IarckBXrraG5QtxZiFVlKRTC6Tqd6QZVgOGiU93Cx0TK1RAbjirnQmnihwOSu+H8CbUMHCMt/BrKlXRMBLYnXH4KuhxuQAEU3i+lGeJPBrbTSWumeSoqtFzhsppPcaltRZsfqz1T2vLdgq+xD290fVqFwQJtcHKlbkSoXu5Arr6JhRU7d0zKexJKaBjZSG0LQDCs+B27X1AHOxzV54kvqDW+XTAc6PonZDbujC3LiThdbTPNEVGHY7plB+c8kFoTHYPRQOrH7myIuKrSICGpV4GyBpEjAYM4KZSqHmibYkmX7KCrTySNpQA1zvqkaWOyKuGgtbp35od9QEABALg7TYAJTDVBOVKPggj5pjKYDhzCBoiD0lYutG8iEkWPSBMuC0dkRaw/V1jCHcwYH1Rdg31xygpPggri4hdOfZEkhsyOZViLikaApgAOPM8u6TdGkIucqRVNOUTSk7bBS/wbGtJbUa49FHSugBEQlafBeTDPHWpELnajupG1oKaWThohT1uDPDQ47FBkxtxVL9tkwUo3SY/TiVNSrgmCmJ7EjaBeJarXhtvTbl+UqFqA3eEPcMEEgo4M29Q3iVWKk08DsgTeVA/UHEHsuvu8Qh7iYmMJI0SCrq+dWPrdqjkhmVgJCViBJzPcT+qZXoy4kKqEOp1wCiq4BAjdVpZGSp6FU7hFAd8st3T6QLsBSU3azlNo4c4BABFuWtB6oNt7oJxJKkpUJMzsuNLdRBygERUXS7KVCk1zyJRdK2g52RTuCj42kIG9gJ1kwc1V1DqcYVzdvYIA3O6GoUoJgShFXsBMDlPUENCMtuFVHy5kRndRNsXgONQYnCE0DugejZOdscp9tw1zydO4U1SpoaC05U3D6jmOLgJJylbHQBrcJafmprOm0ubJ9M5T69Vz6pc5oEjZMc0QBEJiq0WVWlSaSAZA7pKn0d11Mnc7WjYBT2ToeEK+pgJoZMQUhJEl0YcekqgvL0vJgwBsrDi9chobO8qjTSOmMXHcc2q4HBK1du3UwEnkFkle8LrmoNAOQhoWTgsH1XDZS3XEnva0E4H4qCmNAyU2nXPRKjHkVOkXP2Vh/hzhkMd9FTX/EHMhwwZhMpeMawxqMI3+DqxYsclc2X11Vdo2KEp3Ppgoey4/wCbLTueqMe0DHNSYTglOlwT0ODVXiWU3EHso7+yrMaGvYWz23+igZ4qdSOh846EiR8kdS8fNAw1oPU5P4qrS6Z3rxsMuJFTS1NMEEfgiKGrMBcr+IBXdkieWITaTowJJSUrXBy+RgWJ7O18jvJJMFO8vQI5pwGROCiHWcDUSnZzUBNeIk4XQ9rRLTJKfcQ7ATW0mQRz5JhRy6zEYndRsqCI5jmpG0DgFQ0WtlwjZIppCdxEtwdlZcP4szy3NMlx2QIY12XbKM0dPqaMdUUG1BNKwDvjdpPJEPpil6Q4ElC0pI1OBI6p1GyD36nSGpbi2InXFamS1rsFFVar3UQ4nsQrulc0msNFzA7GHKhNo5p3xOAkmi3wBmkcSI91LWqlpGlyMr06lR0OiIxGEM+lGDGOarkV7MVMOdJJBKfRqaWlpAOVBTeNQPIEfNF6GVHEMGSjsXQm1aXQpJ4phuJbhdUjsrTbxU0OGRIPum27DMCTJwnME63SdW/uk3iQpAuAh0Q3tO5V/crHDVL6Bz+FUKZDrialQ7U27DsY3Kt6nCKDaeqvTZSB2Y0Au+Z5LO+F64dUqXFT1CkJHP1u2Vbxzjz6jzJk/kplKX/mP+j14OEI6mtv3Ky/Y1tR4b8MnT7clCx5BkGEjnKWlWjzpbtsPocQdIkgjO6KpcWHNUxcuIoz0IseLXTXhoZymfdVsJ7amNvmntqDYhMpbDbeqWkEclqLbiWpsxJhUNMsLQHADPxDdRC6c2Q04P5JNWS/cd4nca6hPSB9EKkuplrYdTqQQRuFqLZ3wu2BgysotJ4fql7NI3b+STK63+5srd1BwH8lj+4dBT7rguuDTOhvMPIx7EbrzipxR9N7mg4BI/FP/wDI6vU/UqG5fB6DzePNe5f2NTVsw15yD3GyEFEa4P1Vbwzibqmpp3iRHZXPBuGvqOjUBPVCvs4suBTn/wBXDB6dGHH1YjBQ7yGgwCSVq7zwY+myTVpnG07qktqdMO01CQQfw6otLsl+JlVWuQKkJAkEIt22kHC3NnxDh1NgHlCoerhM/VDXNnZ3JHlAUHGSf6T2hZPyMV1qOz/ismm48mWPGXeV5JDfplB1dsugRgI3j3DqlB41tBH3Xty0/voqxo2JyJ5rVJVaPMyQlB6ZrcOsLprGepsjZD1A74gfTyHQpl21oOQcx7J1vVhukiczhH1I3rcnpcU0+lwnurbiXD6LKVKq2o1xfu3pKpmsa8kTpJOOgQlzUDJBI9J36jsjSK7YTdOp6hGI+isuGA0j5pYHa/gg5BQj69F1EFoiT06fknUrp1Ite0iAPSDmeUqIT1o2zYXilpf3G1bPU4n1CTMQuqOteuc4uLskzjZJXuRUQJ2A71fCBv8AeJMY7f2VTxStKJrtJ+AiG85nJzBQNSze6ST9T++iZ0xnFQpclt4eM2dyBvqYfkh7fw+I8yvU8tp2AEuP9k3g7nU9bgYBGkgc46/vmrmx4QKg8+6cW0/ut5u/sEcNs7I1khFVwA0bazJ0tZVd3kz9AgeP8E8jS5urQ+Y1CCCOXdas+L6dEaaFJjAOZAlZjxJ4jfdFocZDZIj6JKd8BlhjUHdX9CiSU9tZPqGGMc49Ggn8ka7wzdNEmi8fJaHCoSfCKtKVLcWzmGHtLT3EKJAmqHNqLu6YRC4gQ/Qu1KRaYP7kSmSpXXTi3STI/sI33QBHCJsr91KSOYQ0pAhDGnQnGclcSSQIL4ZdeXUa47A59jur7ity6gA5h3MiOYOyy0oh9+8sDCZaNgeXzUuNm8MlRrtcFifFNbr9co3hvEDXa9pgVNJLCO2YWZBU1tcupuD2mCDIUelFcI0j5U7qT2CHcXq7aiEXZ+IarMk6o2B7qofUkk9c/Vc1IeKDVNImPk5Yu1Jm64J4za8+VWb6Xcice7TycjeJ2DGVG86bo0vHPOx6ELzgOR7uP3BZoNVxbIMYiRsdt1EcTg6jx8fwaZfIjnx1lXuXDX+TW8YouafSAWbNceaENbQ6aZ5Zkczus07jFUgAvJAmAY5o/gtxXfqYzQBHq1YHYT1K1dRW558ccpOkWr7YDTJBBAcT0HMSqLi10174piGj5yeq5xHiVR8sd6YJkAQi/CvBXXNdrR8I9Tj2BUzmscHKXRpiwuU1Fcmmq8M8u3t2x6nHb5CfzVfxIaHBpIPUN5Gdj0K1fGrsNOpmS1mmmP8A1G7/AHJP0hZW8tXBvmYGsk95ETjksPGUlBauXv8AqaebKMsrceFt+hwtpe3aUkqNNukasO55/wCkl0nGCUaTh8TdHQnvGIHKOajurQkODJM5kAx7D8PxRVe5OiHAasy2HS3SRGqVDa3ztDiJY+CAeRBJGQdoBMFItA3BabnVWUSPSTJ6xuUf4n4n6iB8LfS0eyn8M2X+ZBnUS1xmRzbMkKg49IeQeplTPeUUeljm44Wyrq1S4yVceFPD5uq0E6WM9T3dB0HcqlW7FQWVgGbVKw1P6gHYLW9Ksz8fGpyuXC3Yfc+KKVqPKtWNa0YLuZPvzRPAWXd56y/RSG7zz7NndZnwhwH+LqGpUxRp5d3O8K+8ReLg1vlUvRTbjGFnKWjnd/B6OOTktXESu+0a2oNDBTdqc0nU45JkdvZYQo6/vHVPVB0zv3/ZQYVQuvceb5ORZMjcRqSdOVPc0GgAgqzmBUl1IBACBXF1IBACXE7SuAIAUJJFcQB1cSXQgDiS6uIA7KS4uhAClGMuSGt/1yY5wBCCRf8ADl7Rpg6RtznmYUuuy4tp2i1Zwtld2v8AiKTATnUSD9Iytnwfyren5dBxLSCatWI1R91vbksBwnhlSo8NaxxJ2gStlVrObbto1PRoe4GQWuB3LTsc43yFyzxqbSbtLo7PV0wckqb7/j4K2vXdXqlwwDIHIxOBlOrsOWuloDh6ScSJk9SgxS3iZiSNzG/zGxndWj6QqxLzAjTkGHN3AnJgZ+q6GeXQ+laNIkUtQzB1RInpqSQtS3BMgvIOZlue+Ukr+oV9AW1uNIggEHMkB8uyCYOUmmWOAyDkA6gR1gdMR9E1jQGkh8PbBaB1Gd1JTt3VA0tAZJA1F0Aku55jt8pymwRF4fqGldUahMtJgkDADvTk/NLxpYFtdzhsTO2MqwvuB1GMaagdpHpaWswXRqBDzg/LopLvjFCrbtZVMPZuY3wlJ2k10ep4ihkxyxyddoyXBrcPrNLvhadTumOSK8RcXNap2GB7BRXN2ILKTcHcxuoLTh5d6i5rQDsdzG8BXzVmTlpj6cf6s3+r+F4fSptw54l3XOSvPuJXWp0cgvQvGLP5dKNtIj6Lzau06j7rGHuySbOzzfZCMURgpLkK98GcGFzdMY74Gy9/s3l810HmQg5yUV2M4f4Wq1QHCGtIwXyPp191FxLw3cUfjYS0hxDm5aQ3cyNo7rQ+KeLa62imYEhrQPoFr/Gds2lw+jQdkwJ943+pWUslR1HpfhMbTjHldnjcKSrWBDRpaIGSJl3cyY+iY8QUi7t/2tTygjhfD3V6zKTPie4NHz5r0HjFhR4ZppsAqOLfWSNysHwO/NG4pVBu14PvmCPxWp8fVSX69w8AtPYqJt7JHpeKlHFLIuUaW88MW19w9tzTptZVaPWWANkjeQMFeU3loaby0/8A6vSPse46NVW0ecVASz3jI/VU/jjw66nVc0jIJI7hZSm4ZFfD/cvJjjnxepHkxCUKUQAQRnlmI+XNMhdB5Q2Ff+G+CseH1q0+VT+6DBcek8hlUQC2ttTDeHVht6R9ZH6rOcqpfJ2eJjUpOUuEgXjXh2hUpOr2cgME1aZMkD+pp6dQslC2H2bX8XjabstqtfTIOxkf9Kg4/wAN8i4qU+TXED2lNNp0wzxjKCywVdNFaugJJKzjFCTTGySns7N1R0BJtJWyopydI0XhK9uNbW06jgS7cbj5xIWg8YQy40ucXuhpMzJOJk/XKvPs48KAu1uwGiZ9lQeJuJCtXrCmAAXO9e5OgekgDYCOW/NceCeuUpJbHo+TH08Sg3uUtS6GsmAWACG5idpO3ePboru3Fm63fUpahVYNQEy1z2kmRIkEjlP1UPAn0YeysCXhoJcJDQ0RMAb5I3wq3h986lrIABIhoLSdu4kZyNui6bPJcRlvVqOaCHxM/cceZ5pIlnD3QNWppIBhupw9WRBY0t2I2OOxwklsFgv8DDWgVGhriDqeAC3ESSeSKuuJMtj5baTKkNxUc0VAXuG4DsY5bwqo0HBpETG2J0jr2RPDbSo+SGmq0ZcGg49+myb+SaLSt4gvLtzPMfOkekCA0Ec9I3PdVNWxbrDXvEhxLgG5J5jv8ykKjWPfNMl2S0td6QCNvTtHRAF5EOYCTs4ROx5nkkkWtkWr7em0E0y/E+nT6Wk9DMqtuy/RLpMGC7eMbdkY1lZ8zA17/wDsY7EdFA91U0yC70xmBiOudzn8E0O9za06Yu+HMc3LqYg9fTvK854nbFrpWn8McVfYOHmNJoVgCee+JHT2Wl4r4at7ga6DxnJEiIWU7hPXFWnye3CMfLxJJ+5Hki13gyr5NG4rcy0Mb88lEXvgYMBc5zWtHPUs9f8AEPR5NL4AST3K0Uta2MFgfiy15P6fcP8ACzPP4hRB21z/AMcrZfaJeTU0jZo/RYjwRc+XfUCdtUf8hC2H2gWxFcnk4SsfJ2UV1Z0eH7scpdnmLiuJ9dkOITF1I8VqnuKVrbOp/FWD6ZzUoepnUtG4+n5LIq88IXZZcDocH2OP1Uz4Ovw5VPQ+JbMrLG9fRqNqMMOaQQe4XtXD+I0OM2wEhlywZaf3kLxbiNHTVqNGzXOA9gSuWV7UovD6bixwyC0wUSipxpixZngk10avxF4MqUnEOaWnrGCs+eBVOy3HCPtifpDLui2uNtWA75g4Vq37RuFfEbZwd0gf3WChlhtFp/c6n+Gye57GA4X4ae54wXGcABXfjNgtbZlvP8x51PHQDP5q4v8A7XqTWkWlqGOONTo/ILzXiXEaleo6pUcXOdkn+3QK445XqmyMmXHjg4Y+x/Bb3ybilU/oe0/IHP4LU/aZZ/z/ADQMOAP/ACE/nKxQXqHB6I4lYNAg1qA0ubzc3kUZbVSXQvESyQlife6PL10MWrreDHB+WuHUQr/gH2e1ap9FOBzJ/usn5mP8u7FHwMl+7ZGI4dwJ9Q5BA/Er0vwh4ANQag3SzElaV/B+H8OaH3FRpcNmz+nNZrxd9q4NI0LFhpB2Ne2OYAWTx5c79/tj8dnUvS8ePt3fyXvjLi1OxtjbWzpqPEOLYJa07n36Ly9j2EHyxpfJGgtPXkZkHoJKVoyA81i4vdmC4gyBgyJn97KalemmMBrjIiQCYzkOIkOwNuq6owUVphwjzM+Z5JWyEcPqsaX6TBMQR9TpOUbwe58o4DHEggF50aQR1GQcRyRdXjVStbOpHTTYHB3M6nNxDTj3+SqbCuKQcWzq2fMGQegMyOarlbnNdPYuKvlkkvqjVzjWR8jOfdJZ2rWkktp4nHrj6pJ0ySXi1y7UZaIfBGBy77j8E+z4tVFItYNIJgxMu5Z/LCdfUNNTSWlwHwuM6i0/kifD9mXVTpqtogD/AOR8Q2cEby4+yW1DsrqgdIDogH+lwBPzhSUxUaHNljYyADBPbGJ9+igu6j6dUtjzBrOl8ENfB3h2SieO3wuHMe1jKJa3S4UxGo83HugdHLS6g+v1gOEhzhHORtI35FOafWXkB2Z0E+kAnA6lc4Ra0tX87DSPSJgE89UZ7qw4pw+nTLXsLmtIGx1Ax2KbS5JvegXil5VcAzAYIOYd3xI2/eUHUqOLS0ag4OhpbuZIgY3VhVa55e951HEGIG2A4zj2TKF9VZD9QpkAhhBk8xvON1KZopNO0yrrcPqOOmo8iPi1E78oBQta3bA0RAB5euZ55yjq99VqEl7i88ySZOnpzU1LhpJBDQ1xicy7ImSJwq45G5uXJRh2l4c0EEEHn+wvYbKpR4paNyBWYIcOYI/QrENtC8OYCHNyAXwwuAMktEGD7qsoW9a3eHU6hpk7Rk/7oSlpmtMjq8byPRe/DLjiX2f15M0jjos3c+GajTEGehC09r46v27vaY3kAz9FbU/tDuAQalrTdzxuR1GFmsc48S/U7pT8TLu9jzo8EfzwrLgXCXNfqjDck+y9Cp+NuHVs1bZzXgSQGf2We8ReMqdWKdChopneRBdHKAqXqfmonR4+L3pmFvauqo939TnH6lQNYtAOE03iSSye4O2TzGUv8HNVgDDIbqgnSDvsc4+a0s8qT1Oyg0rmlX9n4bc94Y31OOAOmJO2/slT4U1rvUNQOxJiDGDJwnZNlba2s5iY2n5xjn7dly6sCCduoE/kripZaGjS0iZI1GD7D6KYUR97mMNcMAnvmDP0ylY7Mu1nJW3AOO1LSqKtIwRg7w4dHDmrO44G1jBVcGlocGnS7YuB+eYOeygsLRk6fuT6ydtJIie6d2OM3F2j0bh/2t0Hs1VbVxcBlzQCMdyo7v7T69wPLtaQoMMgvdBIgcgMLB3JqMGjGjMOB3B/NE8Pcxrck5jAIH05hRpS3SN/xc5APELR73l9eoHZJJ1E43wf3CfZWbeWk7kOc6W4EgAAYJiPmrO4rUi7+UC1pHpJ3B3IJnrsgW6h8URGoY/qGD32/BM55Tb3J70GpgU2hrJ9IyJdk+r4j8M7nshgxrRLRqIEEydtsdj3CJtmh1RrXEgYkAQNpBOYXK9Bw1BrtTRtgmQTtECCOqEZsR0tDRU1ERlpkCO+8TjIjbZNvK7T/La0aYaQQ0mNI2zmRsTPKVCAagJ1QQfVMjbphH3tIQPIfUfTcJy1rYdzBg5ygTYE3h7nAECZ5+o/jKSjc4nOojsC0fhGEk9ySC7unl0uMHkRt7QuVGA6TqJ6jARLuDuqAnDo5NIx7yhaFu1kkGT/AExMKbRdD2XekEuAIkFoPZP3Ae4CXH8FNxAM8lh1a6pMFoZADfdMo0y9hPlnGAJAj6piOW9KiXOFQ9wGmI945qbiLRUY3ymCGnTl0HO0DdRWRYHEAtZtIInbuib+5ayoHD1DExuk+QIKXAqgk1XekCZnP0O65Te2Q1rSQQRpJ5ncg8pRx4oKocyCen3R8yhqWkgtcNLjBHOZx6ealN9lV2RMtyCDTY4nmN+ewIyVteE+FaFSk59aW1CNm+lrP9RcB6lnqXGalAaKb3aQc7D/AO2/yQdxeVK5b5z9YaIDQ7SDnYgbnuVLuQ+BnEqhp1NNNzXhoLQ8c8n26oMXLnd+Q2juJlT3FQhwaB8HTO++6ltaNN5JODM6QJn2P1Wi2RJGKQ0hwIbkBwPPP3eZhH2dq6pVc2m7UWNDma2iXtx6W7DEn3VZUo5lhkOmAMkCdipaTAQCX6ImXkGfkAmDCa3DLlpLtBY1oMlwgdYknI5Qh31C4Ev0AlsaQAJBP1EfVRsrS5mt73NkD69BtKfxEh2NIj1Q7GognnHRFDsgcSIBgAwYEbAmBO45o1140tILQIBLRG8kgyRk7Kut+HuboM5zknEd1M6jpcPvYI3xjn3CGkwV9BPDQ0VA4uILSJaCImBz5DdH+fQFJ7nUPMc55JLqhEQdwAQeQlUzn0tBILg+eUQYHfYzCKZVDqbSG6yI1A4Oxkzz5JUF7A9e6zJIc0iRO4M7A8o/VNcKjvgYXxqeQOg3dJ3VjVFJ3lljXP1EOe0gS089MbAqXxBTb5hdSpupsIaD7neE7EC2p1hzWAyc6X9YyZUHmCYBBEZxiScwOmVGXub6QSZIB5EgZhS0rRz3NAEbn1H9UUFofUY5waSQ5k6RkDI/JOuwBUHlgmZkASQdxpPZcs+F+fUIDgzb0k5kdFHdUDTqOYTMGO/uIStXQ6dWFWFu54LQWmRJkEkaTEDpuo760e1zW5JAjBkdFE2u4EilIG56jr8kynXyHA5O+/4gpksNsLcCfMcWSMHl0+ambeNZh+p7eUEA/Lr80O6q1zmhxgCFHWpsc8lpgzymCAlVjs5X06jpOJwCZPspLKmYdnkTGyZTtdA8wNBM590+nVw4wJOyYhg4a7+tvzKSNtvEbmNDdLDHVoldU0wtFLZOrPOljXH/AEAzA7DKVQVNRaGuDoIODOBJnmNlceH+J0KDg+qHEsDi0N5vj0FwJAcwHJbImADiVaWPjCg31Gm+pVIqB1Rwpanazcy90zLz/ENBBMRSAyDAopfUyXC7eoCJYXEyGiCdR2gDmiq9k7SXPaRGDEgT0Mc+yuLnxLTFai+nRc3S2ux2nQ1zvPo+V5gDfS14JdUjYEwDzUvFfFwrsqMcxzCXlzZ0EMl5cXamgF7nAgEEETJB2AGhGXptYIkBk/egkp9W2YZd6nZAHIe6ltOHGoS1rhzMlQupupy1x1T0O3ugEwp7tLcHVtywP7prbdhc1xLuuogD6Qn2Fy0tIJA6Sn3IYBgyfw+qnsOg254o19sLdrACHlxdOXTt7Kr/AMOc1s8h1OZUtWj/ADP5bwQGg4GNXRNfUeW6XDcyTOUt09ikk1uC1qhiMiY1EhSW9emAQJkbGYTLkjzMkkc5/NRNtyX4aCTEHllWSF2D9LjkNn4TEzI2ITrqzbOk6wIETz6qSgfLY8VB8JlrgOaIuHVKjGPLWkGTDJLiI59AoTtltUiG1s2+U46sszHKeQ90A6h65JPWBtJ3nsiTRquboa2C4YHtzXadu7SGvGmJJ79gqRA01Gl0DbO5xk8uy4xrnjS0CTOmcQFLVlrDpZ8YxOSAP7qKhV0NBdkjttKBoIs+E1CHaWanCMSM+yipUKrC5pBb20yRy+WFwcQDaktJbLeu0c+ysf8AyDUwROv+o7n3S3DYr+GeIadB7meWSObufzCmu+PNqk6gQIhnvPMKG59RgxqP3hzQzOGmA5zgYMR+qdISkSVmBpDG1CXnOdh2lEOcIhji6RkEREck3+K0sc0tBBO8ZCnsajdBIAgdd0XRcIa2B2bA0uMQc53hdqMDnFwMEAfsp9zUAILTBO/QoiztWknVUHKccjvKG+yUt6BbZ5EnBxz/AEUlnUHrEE4x2T+L2rGVIa4FsYIxPYqO3uw0BwjU07dR3VEfYkZVDQ4aGuyIJyQeydUNNoBAdkQR0d1ChfV16nQBmcdVNY0qbg4VckjEHYpMpfUEcC4RJ6o62lpMRkbRMhANY5hjcN5qVlyWEOaR2TEI0ah5BJTHivVqSBWyutBOmUPXw8+6SSOxrktaLBjHIoQ7FJJSgG2Tof8AJK7PrPskkn2Pok4uwAMgR6QiuDiWPnokkl0IFvDDWwmWzz5bs9UkkykK1zqnsrHwy0G5pg5Gvn7JJJkS4CeMD/MVxyk45brReA6Y/n4GAIx2SSWXQPgo7sw9hGMuUPEDhdSVLkqXBwu/l/NqpL1x0/7ikkqiLsVJoxj7v6qWxH8799EkkS4HHkePi/3FJrt/mkkmuBPk7ZmS/wD0n8lW6opYSSSZpjLED/KqO3PqHsF1JIlchHGvjH+kfmpOAtBccfuEklXRDI67QHOj95QrBlJJT0UiewOXeyEotHmn3SSVdE/mLYUx0H0SSSWJs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30" name="Picture 6" descr="http://t3.gstatic.com/images?q=tbn:ANd9GcTNz9E_YSbVwzKhYvWdiMpGIPCTxE_HmIlC0La6ig8qwLvWrqa-p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04" y="293490"/>
            <a:ext cx="2374082" cy="170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Ty3BiLC0_xCJI_Sk_GFiVt41VVq_DQXT0kbjtMaZ2YNgvenuLL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028280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01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039"/>
            <a:ext cx="8229600" cy="1143000"/>
          </a:xfrm>
        </p:spPr>
        <p:txBody>
          <a:bodyPr/>
          <a:lstStyle/>
          <a:p>
            <a:r>
              <a:rPr lang="en-ZA" dirty="0"/>
              <a:t>PHYLUM PLATYHELMINTHES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STRUCTURE</a:t>
            </a:r>
          </a:p>
          <a:p>
            <a:r>
              <a:rPr lang="en-ZA" dirty="0" smtClean="0"/>
              <a:t>Have </a:t>
            </a:r>
            <a:r>
              <a:rPr lang="en-ZA" dirty="0" smtClean="0">
                <a:solidFill>
                  <a:srgbClr val="FFFF00"/>
                </a:solidFill>
              </a:rPr>
              <a:t>cephalisation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Bilaterally symmetrical</a:t>
            </a:r>
          </a:p>
          <a:p>
            <a:r>
              <a:rPr lang="en-ZA" dirty="0" smtClean="0"/>
              <a:t>Most have </a:t>
            </a:r>
            <a:r>
              <a:rPr lang="en-ZA" dirty="0" smtClean="0">
                <a:solidFill>
                  <a:srgbClr val="FFFF00"/>
                </a:solidFill>
              </a:rPr>
              <a:t>one digestive opening</a:t>
            </a:r>
          </a:p>
          <a:p>
            <a:r>
              <a:rPr lang="en-ZA" dirty="0" smtClean="0"/>
              <a:t>Are </a:t>
            </a:r>
            <a:r>
              <a:rPr lang="en-ZA" dirty="0" smtClean="0">
                <a:solidFill>
                  <a:srgbClr val="FFFF00"/>
                </a:solidFill>
              </a:rPr>
              <a:t>triploblastic</a:t>
            </a:r>
            <a:r>
              <a:rPr lang="en-ZA" dirty="0" smtClean="0"/>
              <a:t> and </a:t>
            </a:r>
            <a:r>
              <a:rPr lang="en-ZA" dirty="0" smtClean="0">
                <a:solidFill>
                  <a:srgbClr val="FFFF00"/>
                </a:solidFill>
              </a:rPr>
              <a:t>acoelomate</a:t>
            </a:r>
          </a:p>
          <a:p>
            <a:r>
              <a:rPr lang="en-ZA" dirty="0" smtClean="0"/>
              <a:t>Reasons why no transport system (</a:t>
            </a:r>
            <a:r>
              <a:rPr lang="en-ZA" dirty="0" err="1" smtClean="0"/>
              <a:t>pg</a:t>
            </a:r>
            <a:r>
              <a:rPr lang="en-ZA" dirty="0" smtClean="0"/>
              <a:t> 94-95)</a:t>
            </a:r>
          </a:p>
          <a:p>
            <a:endParaRPr lang="en-ZA" dirty="0">
              <a:solidFill>
                <a:srgbClr val="FFFF00"/>
              </a:solidFill>
            </a:endParaRPr>
          </a:p>
        </p:txBody>
      </p:sp>
      <p:pic>
        <p:nvPicPr>
          <p:cNvPr id="4" name="Picture 6" descr="23_F09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54" t="2429" r="15652" b="6000"/>
          <a:stretch>
            <a:fillRect/>
          </a:stretch>
        </p:blipFill>
        <p:spPr bwMode="auto">
          <a:xfrm>
            <a:off x="7870084" y="278926"/>
            <a:ext cx="1244054" cy="308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farm6.staticflickr.com/5134/5410376585_f3da737b18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17" y="4221088"/>
            <a:ext cx="3708356" cy="2462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28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Relationship between body plan and mode of living </a:t>
            </a:r>
            <a:r>
              <a:rPr lang="en-ZA" dirty="0" smtClean="0"/>
              <a:t>(flatworms pg </a:t>
            </a:r>
            <a:r>
              <a:rPr lang="en-ZA" dirty="0"/>
              <a:t>104)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Most free-living forms have eyes on top (</a:t>
            </a:r>
            <a:r>
              <a:rPr lang="en-ZA" dirty="0" err="1" smtClean="0"/>
              <a:t>dorso</a:t>
            </a:r>
            <a:r>
              <a:rPr lang="en-ZA" dirty="0"/>
              <a:t>-</a:t>
            </a:r>
            <a:r>
              <a:rPr lang="en-ZA" dirty="0" smtClean="0"/>
              <a:t>ventrally differentiated). Also cephalisation because move to new environments </a:t>
            </a:r>
            <a:r>
              <a:rPr lang="en-ZA" dirty="0" smtClean="0">
                <a:cs typeface="Calibri"/>
              </a:rPr>
              <a:t>→</a:t>
            </a:r>
            <a:r>
              <a:rPr lang="en-ZA" dirty="0" smtClean="0">
                <a:latin typeface="Calibri"/>
                <a:cs typeface="Calibri"/>
              </a:rPr>
              <a:t> Bilateral symmetry.</a:t>
            </a:r>
          </a:p>
          <a:p>
            <a:r>
              <a:rPr lang="en-ZA" dirty="0" smtClean="0"/>
              <a:t>Lots of movement </a:t>
            </a:r>
            <a:r>
              <a:rPr lang="en-ZA" dirty="0">
                <a:cs typeface="Calibri"/>
              </a:rPr>
              <a:t>→ </a:t>
            </a:r>
            <a:r>
              <a:rPr lang="en-ZA" dirty="0" smtClean="0"/>
              <a:t>Need muscles </a:t>
            </a:r>
            <a:r>
              <a:rPr lang="en-ZA" dirty="0">
                <a:cs typeface="Calibri"/>
              </a:rPr>
              <a:t>→ </a:t>
            </a:r>
            <a:r>
              <a:rPr lang="en-ZA" dirty="0" smtClean="0"/>
              <a:t>Need mesoderm (Triploblastic)</a:t>
            </a:r>
          </a:p>
          <a:p>
            <a:r>
              <a:rPr lang="en-ZA" dirty="0" smtClean="0"/>
              <a:t>Acoelomate </a:t>
            </a:r>
            <a:r>
              <a:rPr lang="en-ZA" dirty="0" smtClean="0">
                <a:cs typeface="Calibri"/>
              </a:rPr>
              <a:t>→ no need for transport system. </a:t>
            </a:r>
            <a:endParaRPr lang="en-ZA" dirty="0" smtClean="0"/>
          </a:p>
        </p:txBody>
      </p:sp>
    </p:spTree>
    <p:extLst>
      <p:ext uri="{BB962C8B-B14F-4D97-AF65-F5344CB8AC3E}">
        <p14:creationId xmlns="" xmlns:p14="http://schemas.microsoft.com/office/powerpoint/2010/main" val="8549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8229600" cy="1143000"/>
          </a:xfrm>
        </p:spPr>
        <p:txBody>
          <a:bodyPr>
            <a:normAutofit/>
          </a:bodyPr>
          <a:lstStyle/>
          <a:p>
            <a:r>
              <a:rPr lang="en-ZA" sz="6000" dirty="0" smtClean="0"/>
              <a:t>HOMEWORK TIME!</a:t>
            </a:r>
            <a:endParaRPr lang="en-Z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31504"/>
          </a:xfrm>
        </p:spPr>
        <p:txBody>
          <a:bodyPr>
            <a:normAutofit/>
          </a:bodyPr>
          <a:lstStyle/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ACT 1.3.3 </a:t>
            </a:r>
            <a:r>
              <a:rPr lang="en-ZA" sz="4000" b="1" dirty="0" err="1" smtClean="0">
                <a:solidFill>
                  <a:srgbClr val="FF0000"/>
                </a:solidFill>
              </a:rPr>
              <a:t>pg</a:t>
            </a:r>
            <a:r>
              <a:rPr lang="en-ZA" sz="4000" b="1" dirty="0" smtClean="0">
                <a:solidFill>
                  <a:srgbClr val="FF0000"/>
                </a:solidFill>
              </a:rPr>
              <a:t> 93</a:t>
            </a:r>
            <a:endParaRPr lang="en-Z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7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54266">
            <a:off x="-35095" y="378045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ZA" sz="11500" dirty="0" smtClean="0"/>
              <a:t>MOVIE TIME</a:t>
            </a:r>
            <a:br>
              <a:rPr lang="en-ZA" sz="11500" dirty="0" smtClean="0"/>
            </a:br>
            <a:r>
              <a:rPr lang="en-ZA" sz="11500" dirty="0" smtClean="0"/>
              <a:t>X 2</a:t>
            </a:r>
            <a:endParaRPr lang="en-ZA" sz="11500" dirty="0"/>
          </a:p>
        </p:txBody>
      </p:sp>
    </p:spTree>
    <p:extLst>
      <p:ext uri="{BB962C8B-B14F-4D97-AF65-F5344CB8AC3E}">
        <p14:creationId xmlns="" xmlns:p14="http://schemas.microsoft.com/office/powerpoint/2010/main" val="37652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PHYLUM ANNELIDA (Segmented worms (</a:t>
            </a:r>
            <a:r>
              <a:rPr lang="en-ZA" dirty="0" err="1" smtClean="0"/>
              <a:t>pg</a:t>
            </a:r>
            <a:r>
              <a:rPr lang="en-ZA" dirty="0" smtClean="0"/>
              <a:t> 95-96)</a:t>
            </a:r>
            <a:endParaRPr lang="en-ZA" dirty="0"/>
          </a:p>
        </p:txBody>
      </p:sp>
      <p:pic>
        <p:nvPicPr>
          <p:cNvPr id="1026" name="Picture 2" descr="http://t0.gstatic.com/images?q=tbn:ANd9GcQThrDhmZ4AeCB4xxcnI15Ku1ldvH-O-QB9XGwvqFji3u7KD9Oa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51149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23_F12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6" t="3572" r="3156" b="7143"/>
          <a:stretch>
            <a:fillRect/>
          </a:stretch>
        </p:blipFill>
        <p:spPr bwMode="auto">
          <a:xfrm>
            <a:off x="6588224" y="1988840"/>
            <a:ext cx="2475522" cy="2378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Nereis_brandti2sDLC200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90" y="4374856"/>
            <a:ext cx="2559298" cy="2483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QUEhQUFRQVFBUYFRQUFBQXFBQUFBYVFBQUFRQXHCYeFxkjGRQUHy8gIycpLCwsFR4xNTAqNSYrLCkBCQoKDgwOFA8PFykcFBgpKSkpKSkpKSkpKSkpKSkpKSkpKSkpKSkpKSkpKSkpKSkpKSksKSkpKSwpKSkpKSksKf/AABEIALoBDwMBIgACEQEDEQH/xAAaAAACAwEBAAAAAAAAAAAAAAACAwABBAUG/8QAMxAAAQMCAwUHBAIDAQEAAAAAAQACEQMhEjFBBFFhcfAFE4GRobHBBiLR4TLxFCNSYhX/xAAZAQADAQEBAAAAAAAAAAAAAAAAAQIDBAX/xAAiEQEBAQACAQMFAQAAAAAAAAAAARECEgMEE1EUITFBYXH/2gAMAwEAAhEDEQA/APFhihCMISuZ7OKAURhqvAg8LhTCm4VWFAwhzVG007CoUF1D3aFzE1A4IPC8KosRwqhBdS4VwmBqhamXUmEJam4VZajU9SMChCYWoU9TeJJaoQmFqDCmi8SyEMJ0IHBNnYS5iGE8hLhNFgC1CWpxagcE02EEIIT3NQYU0YUQhITSEBCZFwpCIhUmmwEKIoVIS9aGqBqNXC5XtqwqsKhKrGkeLQkI4UTIEISERBVd2UBTQnVaQiyUGQrlADCrCjLVQQeIQgcEahCCwkBQhNAVEJjCHIYTnNQOCE2AKWQjN1WBOVnYS4qi1O7tQtT1n1ILUOBaYQkJ6m8WchUQnQllqabCy1CQnQhLU0XiQWpbgtD2pZaq1nYQQqITi1AWppwqFUIyFSabHq5UlUCpK5Xs6tXhUlXKBomhEGoMasOSBsKSEuUJclgXUcgKrEoXKlRCVQChKHGg9GAqIVSqQSioAoSoXICFJcJTmhXCCsKbTUcE0oCmRBKuEzCphQXUotQuCfhSynqLxJDVRCbCAtT1neJZagLU4tQvCpneLO4KoTcKAtTZWFlqWU8hKc1OIsJcECcWoCxUjHe79E2qF5nvDvKs1DvPmo6Oj6n+PTd6qNVebO0O/wCijG2vFpR7Zz1H8egFdMbVXnx2k4bk9va8aFK8F8fUcXcxqxVXKb2ozetA2gbx5qOraeXjf21koSUkVVRqIxfc4lXiS+8VF6WH2NlCHpONQOQOzTKDVCxyuUHKMlWAlhR1SEj1biqAKjeKMuQIGVcKmBGEGWWoC1PKtrEF1ZyxLwrU4JfdJovErCl1GLQWoIT1HLiz4UBankoSFUrK8WctQuanFLeFTKwmEBCcQhwps8YFE7/GOEnKCBBzMrs9s/R1bZtnZWqFkPiAD9wkSJCtg4EKQujtXYlRjHPIOFopySIvUyEFO7R+mK1Gi2s5rhTcGkOixxZQgORCpdPtT6frbM2m6swtFQSydRAM+oSNs7Lq0mtNWm5gd/HEIlAYyFSY+mRmCOYQgIAxtLv+jZM/+i/ePJZ1EsPtZ+2wdqunIR6ox2sdW+R/KwEKoRkVPJy+W/8A+r/59Ut/abzlA8PyskKQjIPc5fJx2x//AE7z/CH/ACn/APTvMoAFCjE9r8mt214ye7zn3Wqh2qZGMW1I91z1cIvGVXHycp+3oqW0BwlpkIyV5xlUt/iSOS6mydphxAIgkZ6ErO8Ph2+P1Ev25fauixyZKVTdZGs3ZKtEAhamAJGF7VTkbmpcXSFisKFzE2EBTRYz4EJanwgcFUZ3iRCWWp7moBTVMLxIcEICe5iDCmzvFlds7syb2K6fb3adTaMJdAwta2G5HDkTxTj2Od6JvYjjrZHdf0/8cztPa6tZxc5zjOERNvtEC3Bbe0/qLaa1JlOo4mmzBDbR9mVk93Yh3oH9jP3o7l9Ob9TfVdba6tHvAO7okYGgCw+2Z8kf1X9X1Nvq0m1mtZTY8C2gMNJPgFjqdmPzN0ipsr5u1Pum+Bq+re1aVT/XTYBgqQ0sP2d20QI3km6w7Rs9D/Ca9j/93eQ9jhDgLwWnIj9KqtKSJbbWyRU2VuiqcmXLw2PQdvfQw2fYmbQKjXOMYmgtP2uaCHAzOZjJcftP6efSwjMuwg3EAu/jEaEEXQVA7CQTZzQ06ghpBHstG39pVKjGNc9xwYSNwwgARyhPU+3YLbvpCrT2mns9i+o/u5uGipiLS2Y0hNf9B7SNor0IZjoMD3kugYDq2c/0VO0O2Ktaox1Wq5xa7EHE3BIAJHkEZ7aqmpVLqj3mrTwOc4/cWtIIE8IS7RU8NpGw/R9Wqyo4AjujUxkwGtNMSQ7UE2jxWKn2FUNMVMD+7OD78JwfcWtP3xAILoXUodu1BTrsxn/bUD3EQCXamRcX3JR7Yf8A4wpScLS6BNpJBmBrYeSV5Knh+aVtP0rVpvDXtcA7HhJaQHhrSZY6IM280G09gFtZ7D9rQ9wkyYDWOfeIJsBddHtT6jq7QWiq8uDA/DwDmkHxWat2o6o8vfcuxF07jDSBuJaxrZ3Sl2qva4uG/ZXDMHy/8hx8gQlL1A2lr7Ohv2knOXnEXFu5ocS2dzaY5HFt30+4GRABGKHENmbg52LtABuAyJFTkz5+G8ZscRUic2LFSFTFv7K2jNp5j5C61OovNMfBBGYXom5rLnMeh6bnbM+GlolNDUumxOphY2u4FUwFTaaZEu4D3TY3JaqFsAuSkuYERMlW4ILCAEJYmNVlVqbxIcxLLU+oUpzU2V4klqW4p8JZbdVGPKPaf44Khoj+08GTZQUCTJ8lza9DqSKM/lT/ABgAtJCWQjsOjK/ZLWSv8BdLujrPL8oagsjsOjl1ezwdP2s9XsluogLsg7h4m6A0iTdPuV8ccE9htiYSKnYfEr1HcHw6uo+kIjdwVe4m+KPInsQnXJbNi+lu8aT31FhacnuIceQi67vdDIDrkoNlAF9evNP3Gd8Eeeq/TWEEirTNjZuO/D+MXSKPYxB+6N/BenqUomAMkt9LgLfCPcKeCRw63ZsfxH4WGrscC69S+nu1WPa9ikZQnOZ3xx5NtW5j+/Fdvs99N1J7a1YtY27aIa5xqvIiJH8W2E35b1z9s7IcDLQg2LZ3ueGhzWZ3cQwCASZd4LXY485S5YxbcQ55Ia2mABDQ1wmDFhcznJcfFYw1dLtLYO7LT3lN4eCfsJJEHJzSAQeaw4h/z5k/C1ji5TKW47l2+z6uMCNLFcQrtdgbKRLiCAcvyp55jf0+98n4dmixMFIzwPuE5lOOvlVVsBnmPWy5bXqwtlOBO9R7cuK0ssAN1ko0pcSNPc5pGz1KUIWngmvpnFln6qmZkdXTUUaaW5PNSCl93NzqnKRDnbggNIrSWQhcE9RYx91dA+ley0Tmha3VVKyvB7ilSAyTSEZaqPmuTXoYE05UwAXChZO5RzISUFzpQCkTp4lNJ6/AVOnwRowHcDMnrcrDgMvEoSZ5cMzy61RYSRw6sEixXeckL+A8/dNDPDggDOimWFOYRb+0WE8fGEwApZ/tBYXVEtPH5shIGuifhv8AHHLLzS6luh4J6MZmNtyt5HP0Rd3y8fwnUKdo3E+5TCxPsWRgOzzPhaFnfsIm4HpbcV1Ay53W9v2hwSLjP2yAVdk9Xnto+nmkzJHkR7LI/wCmmk2J4zF+S9HVMW10U7qBv+Vc8lY8vBxv5jhU+wKbYtfebmy30qMEg7xB8ARI6yWzu9w65KNGel/YBvwi87VTxzj+IU2kIsqqMlp3+C0N8euaFzhr14aKdVhTgIm8RKBtKBpOvNHAOEC+pvuNvjyRVXHx45o0YzFgnkPVEZxCDmPZNom079+m5Lqtyj/oetkSjAVqRckGj1+1rLUipbQlMsIeUlzvFODJdfnHpCN9O1slWljHaLpbwthYkkAWKqVNj3IZ1mqjrd+1bQ46GArwx+Mlx67Sy7dnoq64+G5EWeav03k5BALd67lThvz03D8ogdyoTnu0z63eCAPCMgecKsO5GxhAvZV3ZAm2Z9UJKc3f5TmrDIF1dJ19/GLSmFn9oOkuMDr20QtbHPXn17I8MnirbT665pgoM5IHtGuS0ub5+ZSajPtMzkUETR13SY8ynYoz8gFVNlvEnlcoh1v5IGFVTY6Z58bKOZx9fYIao10/Yumd30PymMYS0E7oy4E9BWLc9R+FrbSAF+fiVnq05OcEZHnpy/KpJRubddQUbaTtUttPUWI03pzXW+NR4I0UBZ/R/SEt5enqnEHL3EoC8CZ/cpkz0qeZ3n0Fhp4+KuplG/2Fz1xTm2EZwI9EtlyTusPn19kFhbmxfQ5m3mqqtMXg3HuNUyrTt57kDgTE9QNfGPNMguYdRI4G5G5SNPdGB4eHVlTggsZa1EyCBe456/CHGN4T3uiDoHCfa08CgfTBmYnln4p6TI9w3pNQa7vlbu5GSVUojWOeXqqlKveBoFtUqtUH9aIoOnXNUWXv5Lk10SYzh068t8Wy3KiL5SZWrMmN2un7UwiY3X88pRp6SG2koQ28AWHV/dNrZZ29OXFFSEDjmUaLQBpS6hMXyWhA8WREk0qMNHKb8UZYdU7EhJRo+9LDNyBxGmfVyjcdRZU1sfmE9PAd2lVqVjyWjAbIa+SJQWGwhe2PlPS3AJ6ZVUWMJZcRERBy4cFofCW0WhGmAuOseCWGZ8/gJoMZ5evIqCD55J6RBpHMG/WaBrJmLH53FPe24HUJdShqM928J6lGEcjqJVmmDaPZLDMQkaa/pTvNHZ+hRp4p9KOiqpUwInd/aY8iI4I3yIgzym1z+E9SVUYNLc/yD8LLg+7wOtjeD7LW7xnrVLds86+ImQmRYbfPQ5jcCY+FUjl4Wjmr34hfXUeCokDI+FuoTTWfaXcdR6GR6oqg66CZhnP1hLDIMHjB+CmRLwd2XtwSalyJyGmhPXutT2c+gqNII0nswdPjJLcNPMpzQq7o5rlb6QTBFtCjFLf1wUc2XeaaRa6B/hLmZef4UIlERPAIi1BhI3rORJ4ZptQlCxk38ExisR0Vhm9WDpoM1cIAC5SJ1R6qFiAWRF1KgkGNyIhA0oNGt/tMbkqaVeNBBcwJDqcHJaClvOUb0CQt1MEfCz4MOlt25ayEFRVKbKQMXgo5qjiGmfMfhGwyqDHgh3An1R1KMhPcySeSaaVtEanXOkgXEj1CPDbXylaRSkJJlp3j2QMADzRho0JVuB3ou93nzyKBYz1KcGYtre6EgHr9LQGg3sPZLc0b1UqWR1LdY8B7hBWdIvYi9t2/lcrW4JG0U9RmNIjmnqbCybftBhHX6TrRYaCbZHgFTjGluEplj2TGxmo91ioEEZrl1pgGUr+HumEJg163ITkgwFBKlbr1VN+UKwtzboSSAnFCcwmEp0oCjtyN6QT9xQFF8IwZzQVE1iDEckIp2TFEIIIUlHUzSxkhQXOSqjSU1yooNQaUOSbVS0wzup3CGo3DcZJwzCKpkfFUVJa2SeSJ1C1kGx5rXSQVZQ2IsgeFqcLdcUl/wmCAyBI8kDohNAVUx9xTIFNqp7Aee9WzPxV1EF+yADl14IH8YG62fkm1cxyWcfzKcFBREzYyDyiysi8Ex4zbr2RNzPWicMzyb8qk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7" name="AutoShape 6" descr="data:image/jpeg;base64,/9j/4AAQSkZJRgABAQAAAQABAAD/2wCEAAkGBhQSEBQUEhQUFRQVFBUYFRQUFBQXFBQUFBYVFBQUFRQXHCYeFxkjGRQUHy8gIycpLCwsFR4xNTAqNSYrLCkBCQoKDgwOFA8PFykcFBgpKSkpKSkpKSkpKSkpKSkpKSkpKSkpKSkpKSkpKSkpKSkpKSksKSkpKSwpKSkpKSksKf/AABEIALoBDwMBIgACEQEDEQH/xAAaAAACAwEBAAAAAAAAAAAAAAACAwABBAUG/8QAMxAAAQMCAwUHBAIDAQEAAAAAAQACEQMhEjFBBFFhcfAFE4GRobHBBiLR4TLxFCNSYhX/xAAZAQADAQEBAAAAAAAAAAAAAAAAAQIDBAX/xAAiEQEBAQACAQMFAQAAAAAAAAAAARECEgMEE1EUITFBYXH/2gAMAwEAAhEDEQA/APFhihCMISuZ7OKAURhqvAg8LhTCm4VWFAwhzVG007CoUF1D3aFzE1A4IPC8KosRwqhBdS4VwmBqhamXUmEJam4VZajU9SMChCYWoU9TeJJaoQmFqDCmi8SyEMJ0IHBNnYS5iGE8hLhNFgC1CWpxagcE02EEIIT3NQYU0YUQhITSEBCZFwpCIhUmmwEKIoVIS9aGqBqNXC5XtqwqsKhKrGkeLQkI4UTIEISERBVd2UBTQnVaQiyUGQrlADCrCjLVQQeIQgcEahCCwkBQhNAVEJjCHIYTnNQOCE2AKWQjN1WBOVnYS4qi1O7tQtT1n1ILUOBaYQkJ6m8WchUQnQllqabCy1CQnQhLU0XiQWpbgtD2pZaq1nYQQqITi1AWppwqFUIyFSabHq5UlUCpK5Xs6tXhUlXKBomhEGoMasOSBsKSEuUJclgXUcgKrEoXKlRCVQChKHGg9GAqIVSqQSioAoSoXICFJcJTmhXCCsKbTUcE0oCmRBKuEzCphQXUotQuCfhSynqLxJDVRCbCAtT1neJZagLU4tQvCpneLO4KoTcKAtTZWFlqWU8hKc1OIsJcECcWoCxUjHe79E2qF5nvDvKs1DvPmo6Oj6n+PTd6qNVebO0O/wCijG2vFpR7Zz1H8egFdMbVXnx2k4bk9va8aFK8F8fUcXcxqxVXKb2ozetA2gbx5qOraeXjf21koSUkVVRqIxfc4lXiS+8VF6WH2NlCHpONQOQOzTKDVCxyuUHKMlWAlhR1SEj1biqAKjeKMuQIGVcKmBGEGWWoC1PKtrEF1ZyxLwrU4JfdJovErCl1GLQWoIT1HLiz4UBankoSFUrK8WctQuanFLeFTKwmEBCcQhwps8YFE7/GOEnKCBBzMrs9s/R1bZtnZWqFkPiAD9wkSJCtg4EKQujtXYlRjHPIOFopySIvUyEFO7R+mK1Gi2s5rhTcGkOixxZQgORCpdPtT6frbM2m6swtFQSydRAM+oSNs7Lq0mtNWm5gd/HEIlAYyFSY+mRmCOYQgIAxtLv+jZM/+i/ePJZ1EsPtZ+2wdqunIR6ox2sdW+R/KwEKoRkVPJy+W/8A+r/59Ut/abzlA8PyskKQjIPc5fJx2x//AE7z/CH/ACn/APTvMoAFCjE9r8mt214ye7zn3Wqh2qZGMW1I91z1cIvGVXHycp+3oqW0BwlpkIyV5xlUt/iSOS6mydphxAIgkZ6ErO8Ph2+P1Ev25fauixyZKVTdZGs3ZKtEAhamAJGF7VTkbmpcXSFisKFzE2EBTRYz4EJanwgcFUZ3iRCWWp7moBTVMLxIcEICe5iDCmzvFlds7syb2K6fb3adTaMJdAwta2G5HDkTxTj2Od6JvYjjrZHdf0/8cztPa6tZxc5zjOERNvtEC3Bbe0/qLaa1JlOo4mmzBDbR9mVk93Yh3oH9jP3o7l9Ob9TfVdba6tHvAO7okYGgCw+2Z8kf1X9X1Nvq0m1mtZTY8C2gMNJPgFjqdmPzN0ipsr5u1Pum+Bq+re1aVT/XTYBgqQ0sP2d20QI3km6w7Rs9D/Ca9j/93eQ9jhDgLwWnIj9KqtKSJbbWyRU2VuiqcmXLw2PQdvfQw2fYmbQKjXOMYmgtP2uaCHAzOZjJcftP6efSwjMuwg3EAu/jEaEEXQVA7CQTZzQ06ghpBHstG39pVKjGNc9xwYSNwwgARyhPU+3YLbvpCrT2mns9i+o/u5uGipiLS2Y0hNf9B7SNor0IZjoMD3kugYDq2c/0VO0O2Ktaox1Wq5xa7EHE3BIAJHkEZ7aqmpVLqj3mrTwOc4/cWtIIE8IS7RU8NpGw/R9Wqyo4AjujUxkwGtNMSQ7UE2jxWKn2FUNMVMD+7OD78JwfcWtP3xAILoXUodu1BTrsxn/bUD3EQCXamRcX3JR7Yf8A4wpScLS6BNpJBmBrYeSV5Knh+aVtP0rVpvDXtcA7HhJaQHhrSZY6IM280G09gFtZ7D9rQ9wkyYDWOfeIJsBddHtT6jq7QWiq8uDA/DwDmkHxWat2o6o8vfcuxF07jDSBuJaxrZ3Sl2qva4uG/ZXDMHy/8hx8gQlL1A2lr7Ohv2knOXnEXFu5ocS2dzaY5HFt30+4GRABGKHENmbg52LtABuAyJFTkz5+G8ZscRUic2LFSFTFv7K2jNp5j5C61OovNMfBBGYXom5rLnMeh6bnbM+GlolNDUumxOphY2u4FUwFTaaZEu4D3TY3JaqFsAuSkuYERMlW4ILCAEJYmNVlVqbxIcxLLU+oUpzU2V4klqW4p8JZbdVGPKPaf44Khoj+08GTZQUCTJ8lza9DqSKM/lT/ABgAtJCWQjsOjK/ZLWSv8BdLujrPL8oagsjsOjl1ezwdP2s9XsluogLsg7h4m6A0iTdPuV8ccE9htiYSKnYfEr1HcHw6uo+kIjdwVe4m+KPInsQnXJbNi+lu8aT31FhacnuIceQi67vdDIDrkoNlAF9evNP3Gd8Eeeq/TWEEirTNjZuO/D+MXSKPYxB+6N/BenqUomAMkt9LgLfCPcKeCRw63ZsfxH4WGrscC69S+nu1WPa9ikZQnOZ3xx5NtW5j+/Fdvs99N1J7a1YtY27aIa5xqvIiJH8W2E35b1z9s7IcDLQg2LZ3ueGhzWZ3cQwCASZd4LXY485S5YxbcQ55Ia2mABDQ1wmDFhcznJcfFYw1dLtLYO7LT3lN4eCfsJJEHJzSAQeaw4h/z5k/C1ji5TKW47l2+z6uMCNLFcQrtdgbKRLiCAcvyp55jf0+98n4dmixMFIzwPuE5lOOvlVVsBnmPWy5bXqwtlOBO9R7cuK0ssAN1ko0pcSNPc5pGz1KUIWngmvpnFln6qmZkdXTUUaaW5PNSCl93NzqnKRDnbggNIrSWQhcE9RYx91dA+ley0Tmha3VVKyvB7ilSAyTSEZaqPmuTXoYE05UwAXChZO5RzISUFzpQCkTp4lNJ6/AVOnwRowHcDMnrcrDgMvEoSZ5cMzy61RYSRw6sEixXeckL+A8/dNDPDggDOimWFOYRb+0WE8fGEwApZ/tBYXVEtPH5shIGuifhv8AHHLLzS6luh4J6MZmNtyt5HP0Rd3y8fwnUKdo3E+5TCxPsWRgOzzPhaFnfsIm4HpbcV1Ay53W9v2hwSLjP2yAVdk9Xnto+nmkzJHkR7LI/wCmmk2J4zF+S9HVMW10U7qBv+Vc8lY8vBxv5jhU+wKbYtfebmy30qMEg7xB8ARI6yWzu9w65KNGel/YBvwi87VTxzj+IU2kIsqqMlp3+C0N8euaFzhr14aKdVhTgIm8RKBtKBpOvNHAOEC+pvuNvjyRVXHx45o0YzFgnkPVEZxCDmPZNom079+m5Lqtyj/oetkSjAVqRckGj1+1rLUipbQlMsIeUlzvFODJdfnHpCN9O1slWljHaLpbwthYkkAWKqVNj3IZ1mqjrd+1bQ46GArwx+Mlx67Sy7dnoq64+G5EWeav03k5BALd67lThvz03D8ogdyoTnu0z63eCAPCMgecKsO5GxhAvZV3ZAm2Z9UJKc3f5TmrDIF1dJ19/GLSmFn9oOkuMDr20QtbHPXn17I8MnirbT665pgoM5IHtGuS0ub5+ZSajPtMzkUETR13SY8ynYoz8gFVNlvEnlcoh1v5IGFVTY6Z58bKOZx9fYIao10/Yumd30PymMYS0E7oy4E9BWLc9R+FrbSAF+fiVnq05OcEZHnpy/KpJRubddQUbaTtUttPUWI03pzXW+NR4I0UBZ/R/SEt5enqnEHL3EoC8CZ/cpkz0qeZ3n0Fhp4+KuplG/2Fz1xTm2EZwI9EtlyTusPn19kFhbmxfQ5m3mqqtMXg3HuNUyrTt57kDgTE9QNfGPNMguYdRI4G5G5SNPdGB4eHVlTggsZa1EyCBe456/CHGN4T3uiDoHCfa08CgfTBmYnln4p6TI9w3pNQa7vlbu5GSVUojWOeXqqlKveBoFtUqtUH9aIoOnXNUWXv5Lk10SYzh068t8Wy3KiL5SZWrMmN2un7UwiY3X88pRp6SG2koQ28AWHV/dNrZZ29OXFFSEDjmUaLQBpS6hMXyWhA8WREk0qMNHKb8UZYdU7EhJRo+9LDNyBxGmfVyjcdRZU1sfmE9PAd2lVqVjyWjAbIa+SJQWGwhe2PlPS3AJ6ZVUWMJZcRERBy4cFofCW0WhGmAuOseCWGZ8/gJoMZ5evIqCD55J6RBpHMG/WaBrJmLH53FPe24HUJdShqM928J6lGEcjqJVmmDaPZLDMQkaa/pTvNHZ+hRp4p9KOiqpUwInd/aY8iI4I3yIgzym1z+E9SVUYNLc/yD8LLg+7wOtjeD7LW7xnrVLds86+ImQmRYbfPQ5jcCY+FUjl4Wjmr34hfXUeCokDI+FuoTTWfaXcdR6GR6oqg66CZhnP1hLDIMHjB+CmRLwd2XtwSalyJyGmhPXutT2c+gqNII0nswdPjJLcNPMpzQq7o5rlb6QTBFtCjFLf1wUc2XeaaRa6B/hLmZef4UIlERPAIi1BhI3rORJ4ZptQlCxk38ExisR0Vhm9WDpoM1cIAC5SJ1R6qFiAWRF1KgkGNyIhA0oNGt/tMbkqaVeNBBcwJDqcHJaClvOUb0CQt1MEfCz4MOlt25ayEFRVKbKQMXgo5qjiGmfMfhGwyqDHgh3An1R1KMhPcySeSaaVtEanXOkgXEj1CPDbXylaRSkJJlp3j2QMADzRho0JVuB3ou93nzyKBYz1KcGYtre6EgHr9LQGg3sPZLc0b1UqWR1LdY8B7hBWdIvYi9t2/lcrW4JG0U9RmNIjmnqbCybftBhHX6TrRYaCbZHgFTjGluEplj2TGxmo91ioEEZrl1pgGUr+HumEJg163ITkgwFBKlbr1VN+UKwtzboSSAnFCcwmEp0oCjtyN6QT9xQFF8IwZzQVE1iDEckIp2TFEIIIUlHUzSxkhQXOSqjSU1yooNQaUOSbVS0wzup3CGo3DcZJwzCKpkfFUVJa2SeSJ1C1kGx5rXSQVZQ2IsgeFqcLdcUl/wmCAyBI8kDohNAVUx9xTIFNqp7Aee9WzPxV1EF+yADl14IH8YG62fkm1cxyWcfzKcFBREzYyDyiysi8Ex4zbr2RNzPWicMzyb8qk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32" name="Picture 8" descr="http://t2.gstatic.com/images?q=tbn:ANd9GcSNQjfUIhHeII5pGls8lTwXtzj-yUknyz2S_ptUdDm6OhzuFJp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61" y="5000624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380" y="1988840"/>
            <a:ext cx="6096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err="1" smtClean="0"/>
              <a:t>e.g.s</a:t>
            </a:r>
            <a:r>
              <a:rPr lang="en-ZA" sz="2400" dirty="0" smtClean="0"/>
              <a:t> Earthworms , bristle worm and leeches</a:t>
            </a:r>
          </a:p>
          <a:p>
            <a:endParaRPr lang="en-ZA" sz="2400" dirty="0" smtClean="0"/>
          </a:p>
          <a:p>
            <a:r>
              <a:rPr lang="en-ZA" sz="2400" dirty="0" smtClean="0"/>
              <a:t>HABITAT: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400" dirty="0" smtClean="0"/>
              <a:t>Most are aquatic, but earthworms live in moist soil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400" dirty="0" smtClean="0"/>
              <a:t>Most are free-living, some leeches are </a:t>
            </a:r>
            <a:r>
              <a:rPr lang="en-ZA" sz="2400" dirty="0" err="1" smtClean="0"/>
              <a:t>ecto</a:t>
            </a:r>
            <a:r>
              <a:rPr lang="en-ZA" sz="2400" dirty="0" smtClean="0"/>
              <a:t>-parasites</a:t>
            </a:r>
            <a:endParaRPr lang="en-ZA" sz="2400" dirty="0"/>
          </a:p>
        </p:txBody>
      </p:sp>
    </p:spTree>
    <p:extLst>
      <p:ext uri="{BB962C8B-B14F-4D97-AF65-F5344CB8AC3E}">
        <p14:creationId xmlns="" xmlns:p14="http://schemas.microsoft.com/office/powerpoint/2010/main" val="2271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619"/>
            <a:ext cx="8229600" cy="4910981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STRUCTURE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Cephalisation</a:t>
            </a:r>
            <a:r>
              <a:rPr lang="en-ZA" dirty="0" smtClean="0"/>
              <a:t> and </a:t>
            </a:r>
            <a:r>
              <a:rPr lang="en-ZA" dirty="0" err="1" smtClean="0"/>
              <a:t>dorso</a:t>
            </a:r>
            <a:r>
              <a:rPr lang="en-ZA" dirty="0" smtClean="0"/>
              <a:t>-ventral differentiation therefore are </a:t>
            </a:r>
            <a:r>
              <a:rPr lang="en-ZA" dirty="0" smtClean="0">
                <a:solidFill>
                  <a:srgbClr val="FFFF00"/>
                </a:solidFill>
              </a:rPr>
              <a:t>bilaterally symmetrical</a:t>
            </a:r>
            <a:r>
              <a:rPr lang="en-ZA" dirty="0" smtClean="0"/>
              <a:t>.</a:t>
            </a:r>
          </a:p>
          <a:p>
            <a:r>
              <a:rPr lang="en-ZA" dirty="0" smtClean="0"/>
              <a:t> </a:t>
            </a:r>
            <a:r>
              <a:rPr lang="en-ZA" dirty="0" err="1" smtClean="0">
                <a:solidFill>
                  <a:srgbClr val="FFFF00"/>
                </a:solidFill>
              </a:rPr>
              <a:t>Triploblastic</a:t>
            </a:r>
            <a:r>
              <a:rPr lang="en-ZA" dirty="0" smtClean="0"/>
              <a:t> and </a:t>
            </a:r>
            <a:r>
              <a:rPr lang="en-ZA" dirty="0" smtClean="0">
                <a:solidFill>
                  <a:srgbClr val="FFFF00"/>
                </a:solidFill>
              </a:rPr>
              <a:t>coelomate</a:t>
            </a:r>
            <a:r>
              <a:rPr lang="en-ZA" dirty="0" smtClean="0"/>
              <a:t>. (see 3</a:t>
            </a:r>
            <a:r>
              <a:rPr lang="en-ZA" baseline="30000" dirty="0" smtClean="0"/>
              <a:t>rd</a:t>
            </a:r>
            <a:r>
              <a:rPr lang="en-ZA" dirty="0" smtClean="0"/>
              <a:t> paragraph </a:t>
            </a:r>
            <a:r>
              <a:rPr lang="en-ZA" dirty="0" err="1" smtClean="0"/>
              <a:t>pg</a:t>
            </a:r>
            <a:r>
              <a:rPr lang="en-ZA" dirty="0" smtClean="0"/>
              <a:t> 96)</a:t>
            </a:r>
          </a:p>
          <a:p>
            <a:r>
              <a:rPr lang="en-ZA" dirty="0" smtClean="0"/>
              <a:t>Due to coelom, diffusion not effective for transport so have </a:t>
            </a:r>
            <a:r>
              <a:rPr lang="en-ZA" dirty="0" smtClean="0">
                <a:solidFill>
                  <a:srgbClr val="FFFF00"/>
                </a:solidFill>
              </a:rPr>
              <a:t>blood system and excretory system</a:t>
            </a:r>
            <a:r>
              <a:rPr lang="en-ZA" dirty="0" smtClean="0"/>
              <a:t> (</a:t>
            </a:r>
            <a:r>
              <a:rPr lang="en-ZA" dirty="0" err="1" smtClean="0"/>
              <a:t>nephridia</a:t>
            </a:r>
            <a:r>
              <a:rPr lang="en-ZA" dirty="0" smtClean="0"/>
              <a:t>)</a:t>
            </a:r>
          </a:p>
          <a:p>
            <a:r>
              <a:rPr lang="en-ZA" dirty="0" smtClean="0"/>
              <a:t>Have a </a:t>
            </a:r>
            <a:r>
              <a:rPr lang="en-ZA" dirty="0" smtClean="0">
                <a:solidFill>
                  <a:srgbClr val="FFFF00"/>
                </a:solidFill>
              </a:rPr>
              <a:t>through gut</a:t>
            </a:r>
            <a:r>
              <a:rPr lang="en-ZA" dirty="0" smtClean="0"/>
              <a:t>.</a:t>
            </a:r>
          </a:p>
          <a:p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70619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PHYLUM ANNELIDA (Segmented worms (</a:t>
            </a:r>
            <a:r>
              <a:rPr lang="en-ZA" dirty="0" err="1" smtClean="0"/>
              <a:t>pg</a:t>
            </a:r>
            <a:r>
              <a:rPr lang="en-ZA" dirty="0" smtClean="0"/>
              <a:t> 95-96)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42081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PHYLUM ARTHROPODA (Insects, crabs, spiders, centipedes and </a:t>
            </a:r>
            <a:r>
              <a:rPr lang="en-ZA" dirty="0" err="1" smtClean="0"/>
              <a:t>milipedes</a:t>
            </a:r>
            <a:r>
              <a:rPr lang="en-ZA" dirty="0" smtClean="0"/>
              <a:t>) (pg 97-98)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“Jointed legs”</a:t>
            </a:r>
          </a:p>
          <a:p>
            <a:r>
              <a:rPr lang="en-ZA" dirty="0" smtClean="0"/>
              <a:t>Phylum with the largest number of species</a:t>
            </a:r>
          </a:p>
          <a:p>
            <a:pPr marL="0" indent="0">
              <a:buNone/>
            </a:pPr>
            <a:r>
              <a:rPr lang="en-ZA" dirty="0" smtClean="0"/>
              <a:t>HABITAT</a:t>
            </a:r>
          </a:p>
          <a:p>
            <a:r>
              <a:rPr lang="en-ZA" dirty="0" smtClean="0"/>
              <a:t>All habitats (Aquatic, terrestrial, underground, in the air or as parasites)</a:t>
            </a:r>
            <a:endParaRPr lang="en-ZA" dirty="0"/>
          </a:p>
        </p:txBody>
      </p:sp>
      <p:pic>
        <p:nvPicPr>
          <p:cNvPr id="4" name="Picture 11" descr="33_30HorseshoeCrab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9" t="2263" r="1819" b="4688"/>
          <a:stretch>
            <a:fillRect/>
          </a:stretch>
        </p:blipFill>
        <p:spPr bwMode="auto">
          <a:xfrm>
            <a:off x="251520" y="4581128"/>
            <a:ext cx="2946400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23_F2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2" t="3572" r="3316" b="7143"/>
          <a:stretch>
            <a:fillRect/>
          </a:stretch>
        </p:blipFill>
        <p:spPr bwMode="auto">
          <a:xfrm>
            <a:off x="3216378" y="4262438"/>
            <a:ext cx="1700213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23_F23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0" t="28281" r="13393" b="29655"/>
          <a:stretch>
            <a:fillRect/>
          </a:stretch>
        </p:blipFill>
        <p:spPr bwMode="auto">
          <a:xfrm>
            <a:off x="5508104" y="1268760"/>
            <a:ext cx="3429000" cy="123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 descr="bumbleb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48" t="3058" r="5312" b="11923"/>
          <a:stretch>
            <a:fillRect/>
          </a:stretch>
        </p:blipFill>
        <p:spPr bwMode="auto">
          <a:xfrm>
            <a:off x="7893050" y="0"/>
            <a:ext cx="125095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ghost-shri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35" y="4967288"/>
            <a:ext cx="220980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23_F23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65" t="5045" r="6215" b="8255"/>
          <a:stretch/>
        </p:blipFill>
        <p:spPr bwMode="auto">
          <a:xfrm>
            <a:off x="7101734" y="5002759"/>
            <a:ext cx="1972415" cy="163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44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ZA" dirty="0"/>
              <a:t>PHYLUM </a:t>
            </a:r>
            <a:r>
              <a:rPr lang="en-ZA" dirty="0" err="1"/>
              <a:t>ARTHROPODA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STRUCTURE:</a:t>
            </a:r>
          </a:p>
          <a:p>
            <a:r>
              <a:rPr lang="en-ZA" dirty="0" smtClean="0"/>
              <a:t>Have an </a:t>
            </a:r>
            <a:r>
              <a:rPr lang="en-ZA" dirty="0" smtClean="0">
                <a:solidFill>
                  <a:srgbClr val="FFFF00"/>
                </a:solidFill>
              </a:rPr>
              <a:t>exoskeleton</a:t>
            </a:r>
            <a:r>
              <a:rPr lang="en-ZA" dirty="0" smtClean="0"/>
              <a:t> (made of chitin) with jointed appendages (advantages and disadvantages of exoskeletons: </a:t>
            </a:r>
            <a:r>
              <a:rPr lang="en-ZA" dirty="0" err="1" smtClean="0"/>
              <a:t>pg</a:t>
            </a:r>
            <a:r>
              <a:rPr lang="en-ZA" dirty="0" smtClean="0"/>
              <a:t> 97-98)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Bilateral symmetry 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Through gut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Triploblastic</a:t>
            </a:r>
            <a:r>
              <a:rPr lang="en-ZA" dirty="0" smtClean="0"/>
              <a:t> and </a:t>
            </a:r>
            <a:r>
              <a:rPr lang="en-ZA" dirty="0" smtClean="0">
                <a:solidFill>
                  <a:srgbClr val="FFFF00"/>
                </a:solidFill>
              </a:rPr>
              <a:t>coelomate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Open blood system </a:t>
            </a:r>
            <a:r>
              <a:rPr lang="en-ZA" dirty="0" smtClean="0"/>
              <a:t>with </a:t>
            </a:r>
            <a:r>
              <a:rPr lang="en-ZA" dirty="0" err="1" smtClean="0"/>
              <a:t>haemocoel</a:t>
            </a:r>
            <a:r>
              <a:rPr lang="en-ZA" dirty="0" smtClean="0"/>
              <a:t>.</a:t>
            </a:r>
          </a:p>
          <a:p>
            <a:r>
              <a:rPr lang="en-ZA" dirty="0" smtClean="0"/>
              <a:t>Read last paragraph </a:t>
            </a:r>
            <a:r>
              <a:rPr lang="en-ZA" dirty="0" err="1" smtClean="0"/>
              <a:t>pg</a:t>
            </a:r>
            <a:r>
              <a:rPr lang="en-ZA" dirty="0" smtClean="0"/>
              <a:t> 98 </a:t>
            </a:r>
          </a:p>
          <a:p>
            <a:endParaRPr lang="en-ZA" dirty="0"/>
          </a:p>
        </p:txBody>
      </p:sp>
      <p:pic>
        <p:nvPicPr>
          <p:cNvPr id="4" name="Picture 10" descr="butterfl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1" r="5634"/>
          <a:stretch>
            <a:fillRect/>
          </a:stretch>
        </p:blipFill>
        <p:spPr bwMode="auto">
          <a:xfrm>
            <a:off x="7524328" y="188640"/>
            <a:ext cx="1349375" cy="151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hQQEBUQEBQUFBQUFBQUFhUVFBQUFBQUFBQVFBUUFBQXHCYeGBojGRQVHy8gIycpLCwsFR4xNTAqNScrLCkBCQoKDgwOGA8PGi8kHyQqKiwtKSwsLCwsLCwsLCwsLCwsKSkpKSwsLCkpKSkpLCwpLCwsLCkpLCwpKSkpKSkpLP/AABEIAREAuQMBIgACEQEDEQH/xAAcAAABBQEBAQAAAAAAAAAAAAABAAIDBAUGBwj/xABAEAABAwIEBAQEBQMBBQkAAAABAAIRAyEEEjFBBSJRYQYTcYEykaHBBxRCsfAjUtEVYoLh4vEWJDNEU5KiwtL/xAAZAQEBAQEBAQAAAAAAAAAAAAAAAQIDBAX/xAAmEQACAgICAgICAgMAAAAAAAAAAQIRAyESMQRBIlETYSPRcaHB/9oADAMBAAIRAxEAPwDWpYrZSVaXmCIsUxrbTClw9J500XQwQ4bgwFy4+k2V0VSRkFu6c3DZbqPGYB2XO3XoqCli/Djqls6nwnA30RmLjbSbqBnHH0hztMq7T4ka8Zn5RrGiiSFso47BisHGq8B36HToewU+D4RiWU5NRjs36hTl5HqT9k9723DWsi9y6FTwg4ieUOhlyDI02bmAlNAjr1KDHGnVIqFouKnLBGsTlDbfNR4LiZpy3CUPMNRxdecrIEuawRuGzbrqFfxfBKgOd7g62UNFMPAMauLjNzF5VTB1MQ0nKxlNrYBeG+aZiwE5WNM7EHuFPZoq1qTg9+alh6ZDyJq1Kj5gCQWSSSCRt72VnDUwC04jEUBTglpax4EggQGkCQPUfRRNxeHNU+b5wcOYMeBRzZiHAjOXEC5NrSTcb6VPGVHf+Xc2QC19VzHkNPLy6xO7QNVPZGY7sCKtQvp4l4pOIDyMzWF55WiOptf0WzhsP5Uhri8RBc8yT6KlUNKnOGawkvAcQZDQ6QRfQeyiq06hfPMxv9s2M9IUT3Qa0aha2u6GnK8CCoHYN1E/1KmYdEKuMfTbLGieoCkwrfMaC+JOs6rpRkdVxLXN5B9FBRwNQmcye6gc8SIVloP93sFKKN/Kkm5Uz3loyiFTdiomFFRrOe64siYovMxeW0SVDiHnorTABrAVXE1x+m6pA02hwS8hRMqwE/zlCkj8ezSUmY8iwWO6mM0wrD8UQIAJKootYirU2KcMW9gBc4EdFmsq1CbgqYYV7rxKgovu4zTcecaKtR4kHOLRSgHR1lXGDedWKq6i5roJcJ6JsGzhcMcrnNqBp7tBv7qnh+J06bgDUrF51BljPSfVZ/kOZ8XM0kH4rqR/DHVXNgbzckt98qFNB+Mo1D/3nENzUwSAyoQbTADh+wUeK4mCxtGkajRDrFzTB156zrt7NbJhDD+Ea7iWQ24kEREdzFvdVcR4Zew+aTT/AKbtabyXmc2YgO+KCRodiAmyobUxXk0wQx5BIYX1WHzcwOjTq2zoFvqSEqOPpMLs7C8Zy79cMBHw82rpbJmOyj4twqsGsxB5QS05BuCWy5gJLpJuL7D208XgwKfnVcwcwuYQGmpmLTMiDqWwZ3zLm3TKZNXjjarszMrG5C3LmcXCSOcaXBHwrouAcQFWhB5qrdARrHQeiycBwujWLn5XuGk+WG8piTHaFZfwmjSZnovcPL5g4m43y+iSUu0E10wYni9UPLQAwNP6hqFC3GG53PyXQDyq9L8w6HQBmj01KdS4fQjOSACLK45842SceLo551V0ggqxS4gHWMytzBYei0FwIKjqYRnxx8l0oxZhuqGYDSn1MzLgK3Xr3sPop4BF1Cmc5j362UlHBHWVM7ExaFNQrRdNFKFTCEFL8qVdrVZKZ5oUBEcJdWGsACbVk3ChYHhLFDy89ApWB0SHAdlVGIdMFPgi5+iqYoYMa9ruecs3IGy1qfGsM8imILja/wDlUmNLuVwsVHxLgohpEMIMz9kTJRfq06bORgpGTzOdf2U1LHsaTDWl/UDKB9llurnIQ1gc/QRFu8rMOCr1ZDxpeXODdNraq2KNDi/EjIJaRTZMtax9QPkfqdmby+ifT4s6t5ZZh302ss10tYDedA0AC2gVCnSqQ19R9NjGwXAkuy6gAjYdxorGNx7HiM3mNdIDqbSc2xAI6aT+ymymTxGm3zG0xmOU5nOa+5JM/ERIEx3W5wl4qVHsJnOzPBl0VKcDWbyw9f0hY1Dw3JzudlaXWa5rDY6TYkmCb/stYtp0atJrHltTMYcQMpEc1hyzBFu/ZcZ6TbOkdujNpYjFNc5oqMpUiAJLJcQJ721KmwHCJBOdz29SLOO60q+LLnVBFMNaXA2Dpky3W7T22UDqzmsiTLtBHw91W6Vkq2S8GIa51NrC4FpDouJvEAdFWPA3P5nFx6CTA9AoOHv8l7CHRldd1xc6kldDxAVXyWFoBHxRE9+i54fbNZfSMc8LNNsMJnpNlLSpPYJqOVH/AFB9J5zPBhR4njQfefqu3JHPiadTECJUOFxpeY2WU7xDTFifrZRV/FNJvwuunNCjqXYQESqxZBhc23xo3qqmK8Zt/SpzQo7NjAnW6Bee1PGTtioP+2L+qnNCjvcNxAB0FNxnFOYBgn0XG4njDSZJSpeJGtHVZ5muJ2DXl11NkJMSuHHjFycfGh6XVU0OLO48/LaU0N87lzX7mwXn1Xxm+8NM9Vk1fFGIdMGAbWV5jietU3+XLA8A7xcwqOOc0RFdvXmP+CvMG8UrCSajpNlSr4p+pcYU/ITiepv4nhyCH1Wx+og5Zj3krEPiqlRBbSD3NkkBxjKDeB2JJ2XFMqAiU8VAsvI2VJI6934iiA004N/hMSD1/wCEK9i+KNrNY6nShpowWuNy4mMwJ0AtHyXA+dGgXdcJ4V+apWqBj304bezdYgCwFyCDELjlbkqO2Ok7KOI8QOxNQtYADIaMrgA9o0MTOgnTdejeGOE035W1c5OQA80ZfnN1xXBuHUMFUY91UOObYtMHS52g/suw4dWdTa1wjmptLjmA0HM4zoDMrnOT0kbhFU3IueM/BE0jUwRLX709W1QNhPwv6bHS0rguM8dqDA0nMcQWuyn22K9JwniQVgGNIvaXZg2wJPMAYsD+6i8T+FKeOwtRtGmG1ajXVabgSC54AN/03JjrzT1Woylf6OcoKjwmtxWo8klxuovzrupTcbg30ajqVVjmPaYc1whwPcKuSutHMmdiSd1GaiYglAeahTZQhJUBlKUkEIS5jKe0qIKXzBvZRmkSBFRmoml6lAf5nRRVaZO/QQpGjdMfWEwf50VRBR1TS3qp6zP6fmdIafXaR3UeFoOe6MoM6CLaK0CPBYNznw0SFtN4EAQCc1piQI+v8lXsLhBRZmJEgexdtAWK5z85Mm8ye+6js0kjZPCWNZmY4XDolsaC8OUnhrimRppmbOlpaObms4TPw2mFRFWQBMANjW3chWaFEU8Jm3fWAGnwtDj+8JFMN0QYilnqCD8RsDYZp7ei9E8NcHpQ1zgKpaN4O9+XrrtsF55RMlpiCHSL7gyPaV0fBvEjmtLzGcFwEBse8Cd+y45XxO0Llo9M4tgaWUNOVzHAOaWta2oI3kWtbZWuAVqdGkxgtNPNJP6XONuw0XF+G8a/EVDTJJy0iAbw2C03Krfif4i/Ln8tQeW1MlNjosW08gdr1JKsPkuRifxdM5X8V6r38Re99N7BlaGFzY8xjf1tIsRe31uuNIXrfhXxIziND/T+LUy4aU65EOY4gxLz8JtY76FcP4z8G1eG1/LfzU3Xp1QOV7fs4bj7LceqOT7ObhKE6EFoAQTkIVAEk6EkA54gwmSnkSiKallaHNFk3LBTyiG5hBPug7KtbFbBV2A+qm/JEHmVnyAbNEIWixgcUBmY9pLXgBw13EEdwbrZwApsZmcbiZvsNA1Y8Bgk+wUHlkySTrPoqmGi1jcearwQSG6Afc91aeGshpIIO8GB2MLHqUC0WM7q8x4e3X5+iy4/ZU/omLwGEaxPyW1xXDCnSw1I703OjoTDR9WlYFAQ0iQTfXSFscWpufTZiQ/MWNa17bcouQ5sWIuZ9R3jV6JWyPDYblyanrveY91u8D8NOcWOawVMxMuaYykaB97FU8LgjlY8ENzAEf3DNq2Om66SnFGmynmD21DUzQBGZuQscemXX0zLzTf2dLro3eF4gYNzaTgCDmzvbpIghpMgG15MlRYHwszE4urjKoFTPULml1xlI+FoOwFp6LO4c5wzPLsnMCCSGtIHUaD4jtOy3XePMO1wZTgnTr9V4c3lTceHjrf39G5QrcjrcJTaxuVrGBv9oaAAm8X4VRxlE0cQwOYdNnNNwHNOoKg4ZxelWbZ9/bVStwtRr3vdUDmmC3K2C0RcGNeyzgx+Vgg/yO/9nJ8ZHzNxfAeRWqUr8j3NkiJgkT9FSnuPmvobxj4Sq16Pn4J1NmIALj/RpF9Wwt5jmlzXQABBj914VjONYh8sq1qp1BaXuA6EFsx7L60W6VmDOhKE6EoWyAhKE6EoQCaFIXWSYxOcFkpCUqVGObqnFqIaNAUZUPe+W31Gh/ypmhrW67A63UBZ1TQ0C6llZIGyZN/5spGVL3BVdtSJspW1xutEHve0D2TsLSYDJzAEa7KF1QEf9Ezzcu9v2UeyqkabcG3LmDuWYB3WxwbDHkZUghwls65ZiD7fQqjwVra0UXugCXT2F3X9AU3i+Mexwd8L82Zo2DNGgdgIC4yUnpdmuVFnjbX4RwDf/DfOVxuQN2z1WrwHHCq0U5JDTmvtIAT8BiKfEKOR/aWiC5jho5srGwmEfhcTknXQ7OGwI6zFl57eXFKD1Lo0qjNP0X/G/FTFOkwkNIL9bHVot7O/9y5fA8QDXgvNrrscXw4VHtY5gc8N+F0SWlziC2dxcR6Jg4dRY+HUaYI2cxu/qvJh8heOlBraO08P5HysfwbxGG6B9j8vVdhhPHRLcoa4k7m0e6wcEARkpgQTYdJ10V5leiypkNRgLYkGJ9L73XTJ5mWVuK0ZWGC02bNfx15VSAC5rhrBHNAmOx1915F4yqNfjqz6YgPcHx0c5oL/AP5T816Pi61F2pAceVpBBBfqBEjWI915r4j4oMRWzAQGNDBLWtcQ3dwbaV6fGnLJ85HHJFR0jIhGE6EoXtOQ2EYToShCjk0pJpKhAFNAhOhKFSilBFKEBLg2S6DuCFBCsYT42+qbiKWV7h0JQhDCUJ0JzWSYQp0nhPhLazKgkte4FjSDqBDnf/Ue6y+K16s+TVuaXKDF4Gl+imoY12H8hzLENcT6uqOB+jWrWZgvzTjVqNcC7cAwpohzWHL2EPYS0tMhwsR/Oi7fGlmIpU3PeG1XsaeVtpIBJN7CD9Amv8JsDcuY3E3APy/myxcZiDhS6lAfbKC4XH9padvuuc/k1x7Nwr2a9ClXo1RUc4uLAW5swcCIsJi3uquBxvnVP6r2tcZJaXXBBAAkxNrrIwXmvJbndBEG5AI6GNRZdVwDw8172PqNL27hpk2ECJtG59FxWFZH/wBOv5eKpF7B8HY/VjnXkEEj31jdcb4mpCjXcxrCzQgkkyI1g95uvT8Lw2K7cropuGXynZYMAAROh09UfF3gl1XIRT81xhk2ApsF4a0QfiJPQXvddoYlHZxc2+zxo4t2QsmxMnv6hQQu041+GOKoU3ViKYYwSZexrgO4Jib9dlxsLoQaAjCMIoBsJQnJICIpFFBUgEkoRhCghGEYRAQDqJhzT0cP3Wj4kw4biDl3a1224vp6LNAV6njIZc8xMG1y0AAcyCrK+H4c95hrTfrYfVbOF8Lb1XQOgVKlxp7BDYHsocRxGpU+Jx9BYfRcpc3paNaOoJwtJsODSW7u5j8rrOx3jCpZuHAYwb5QS756LEoM1HVp+l/sokhjp7dkZ11XjBfQL3EXAy30mTF1zmHdOvMTsdIJ/ayoYjHEsDJtOnvordMEVG9In7Jk+NDs6NvCwGtfT+FwJI/tiJv7rtfDGVjmg3GW1oE7eq47BY4GATyggHpfdb/C+Ita9rQRYxt/OnyW4cbOcro7Z9AEtsIJF9wRYEd9F0NLEyPl9QuffUBptd0g/wA+ivYKvmzgf2hwHoQfsuj1pEi9A8X5n4Sq1pYCWEAuGYTrGU2MwddO6+b36z9o+i928aYx35fMAXNLCHARmg/qbMTfaR9l4VUdJJ6+n2We9m0MSRSQoEUkEAyEoToRhAMhKE/KhCAbCcAiGpwCgBCMJ0IwgGQlCfCUKFHYcw4Hv+9lXxj8lt5hWGhZ/EXTV17rUftmWOrUMsP1nUd1o4YNe0OJ7R+6q+QSBPwyB6ZtFrcC4eDmadD+/ULz+Q6gmbx9mvw2kx7HUwNgfnb7BZtOo+jWB7zfUOaZhXKODfh6ksIIvrf2UePcaruZuW7RyiwM9+yxjyqap9org1/g9Fw/E3PpACXOIsANTGi1uD4t1N4NTKCGXGYEgnQLF8O4Yup/04LmgA3I2BAlVcFTqVqsgywPA0PMIMuH0A7A9VXJp2YS9F3x/Vy8MdLWnM4ZSBIbL/ia4jQheNFenfi9jMgoYUTIaahFwIcSGjobtK8zheldIDYQToQWgBBOQQBhGEYRhZA2EoToShANhEBGE6FCghGEYSQAShFOY2SBMX1QBpUybD+eyy304qnMOy9OwHAqbGtqU3iWtkuMEEHp0K4LjUvrEzPfqB91ZaizKdsmYQaL2f7M+4IutLwzVBYHGx095hYjKoa3v9ffsrnDWOZU8sTleQR2n4l5pfyw4v0dEqdnYvohwJb79z0Hf7IN4cGlxcBMiHHTuOyZWqkMENjILDaw67ldFwjg2Zg84lzpO8i0iw6WXHWLRtOyzRxXk4WoWD4muaI0L3MLZnbb5K54L4cSzKT8JAJHoD9Vs0+BsqUvLOYNylpaDY5oIJHUHQ9ytfh3D2UQQwAXHzgCfouijylFGOVJnhf4k8ebi8c4sEMpN8kSCCcrnFxINxzONj0XJkLuPxdwzWcSOUAZqVNxgRLiXyfUriCvbVHMagiUEAEkUFaFkiSKSwUCKSKAQCKARUKJJKUJQBSQlNqTHKD7bKpELNPjTwzyWNMXmZBg7W1/4pUmy6I7yqmFw1RwzNMuBMDe2vqtHDV8ouJIFwdR6dlmfVIR7E7heY8vyN59FuUMKG+WekSTeD/iyZ4eoMxNcTLS1pIG2YECSNxdbmP4EXCAdoGwBdvHvuvM5epHZPZYo4tnkAv/AEmL7j+FbXB8YGsa/UEiP94/8yov8OGoKgOTI2kMkSHAzDwbwRF51Vmk1sMbEQQPkQBBXnyxtaNQdnc0nBjQ7qB+3/RXaRkE/wAsueweJNUkmQxm1rwe22iy/HfjB2Cw8U58yoC1pvyki7g4btkGOpWsU2syijEofGzg/wAXMaypxJwYZ8umym7pnGZxHsHAesriVLVqFzi5xJcSSSTJJJkkk6lRwvq0cLGwhCfCUK0BkJZU+EoVIJJJBcjYUpQlCVQOSlNlIFKJY6UJQRAVoWKVG17w8QS0aHunVAdBqd+iucPrVHENcA7LpoHR91mTUVbJ2dL4VwVF4d5gPmDSdAP9nuouK4Ah0tYHbAiYPrGi6HAFn5YGm081zmbBnsq4vrIPcfdfBn5MlklI9MYJpIq+F+Gvoh76gbmqBoYGTIuSZtH9vVdV5ZyEnXLPuDdZuDMZZJsfbTotKvVMRtBv1G/1W8s5NqX6NxiujRLwGHLu09tYO/uubxdb+owC3OPn/P3W/iHA0wXf+mbaGYAb9SFzAIbWY50wXuHaYEW23XpirMx0dtwoAUiTABe1vtJLr+l15f8AiVis+OLJBFNjRYmMzhndM6HmA/3QvR6GNBy5gA1jvhG4Lon10+S8z/EIH/UsRO7mEehpMj6Lr4sf5G2TNqKObASyp4CUL6Z5RmVCFJCGVAMhKE+EoQEBKEoJLCRbCSgjCIatUQaEQE4MTwxWgMDU8NTwxPDUoFVznhwLLZROgK3OEYh7Yq5WukgERBuYt0WQ5z2vlkWEmQDuuk4HUqjJkDXNc9sgjReHzJVE6QR03Ea0tDYDI2P+QqVNtwHHU9/UqfilbnAcDPa4UXmhrXOgw1hM+tl8TDDlFHqeg4LFZg906PcBHbqrdTHQ3YnKe+p3XL+Ha4DnB2hIdPS8LXrVpLg0WJaLXABsPcybBfWyYaVHOEzq8LzAyXOmkIBFpMQGn2XM1SXVmMBJObMTrEQLdoXSYJwpkFxkMaD00nKPUm6ycfROHrGu4cjWl87GYOW+t7LnDujX7NyrUaA9oLXC4a5ukAk/OYn3XDfiRhoxbKkEebQpOvOrQWH6NCt+BOIGqThj8UuqU+83ewfv81X/ABGxwfXp0d6FJrHGZ5ncxB6ESAu+KLhlozklygjkoShFBe6zzUCEoRQSwCEkYShLBUhODVIGJwYtmRjWJ4YpGtTg1CkYYnBikARhSwMDU6EUksET5BBbvY2my3eF4mqzKaeUgOEtI0m33WPKtUsZVEFka6R0Xi8qPJf2dYHT4moXVBmEnqD9IV3iHDSMJWdmFmjlvosjh+Mc98OaPWU/jfEnU6OQ61JG+jTqvFghTSO03owuDVYqQQDmaRBMfwrezgtOo+DLIINtm7fwrk6dQtIcNQZ+S6ijXLmtj4ahbaNLzI6a6L6WT7OMTRqV3ZgNg1p7EgAfdVfxLxBdWoNOgoB2UTALnuk/QfJbNfKHlmvK0aCRygxPyWJ+IdIzhqh0dQj3a8//AKC82JLmdJu4nI06haQ5pIIMggkEHqCNEHOJMkyTck3JPdJJe44gSRhGEIMhKE6EoQDYShOhGEAyEQ1OhJaslChFJBSxQ4FGUxFQoZQJSSQCCvYEcpAMHb/KopzKmUyNlzyQ5Ro0nTOz4DwokDM8TpYfJUvHuCfSqU8xDm5OUgd7grX8M4hrgyLkiSOwW34swDcRh6jIGZgD6ZAvIFx7/deXx229lyOjyNbXB+NNptioHHKZbEX7HosaEQF7Wr7Mm3wnxGWVnPq8zKhl4FiJ3b6dFveOcbRqYSgKdRtRzXuykHm8st/UNrgfJcOhCw8a5KQt1QIShGEYXQAhKEYRAQAhCE6EYQDIRRhKEAxJJFCCQhOSQDUk5BCiSSRAQgkkUoQpPg8c+k8PYYLdOnouuqfiRLG/0RnFnS7lI7bgrioShZ4q7I9jq9TM4uAygkmBoJ2CaAjCULRQQlCdCUIBsIwjCSEBCMIwlCAEJQikhQQhCcjCAhSRSQggikkhQIJJIApBFJCBSSSQCCKSSASKCShQpJJKgSSSSECkkkgEkkkgEikk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" name="AutoShape 4" descr="data:image/jpeg;base64,/9j/4AAQSkZJRgABAQAAAQABAAD/2wCEAAkGBhQQEBUQEBQUFBQUFBQUFhUVFBQUFBQUFBQVFBUUFBQXHCYeGBojGRQVHy8gIycpLCwsFR4xNTAqNScrLCkBCQoKDgwOGA8PGi8kHyQqKiwtKSwsLCwsLCwsLCwsLCwsKSkpKSwsLCkpKSkpLCwpLCwsLCkpLCwpKSkpKSkpLP/AABEIAREAuQMBIgACEQEDEQH/xAAcAAABBQEBAQAAAAAAAAAAAAABAAIDBAUGBwj/xABAEAABAwIEBAQEBQMBBQkAAAABAAIRAyEEEjFBBSJRYQYTcYEykaHBBxRCsfAjUtEVYoLh4vEWJDNEU5KiwtL/xAAZAQEBAQEBAQAAAAAAAAAAAAAAAQIDBAX/xAAmEQACAgICAgICAgMAAAAAAAAAAQIRAyESMQRBIlETYSPRcaHB/9oADAMBAAIRAxEAPwDWpYrZSVaXmCIsUxrbTClw9J500XQwQ4bgwFy4+k2V0VSRkFu6c3DZbqPGYB2XO3XoqCli/Djqls6nwnA30RmLjbSbqBnHH0hztMq7T4ka8Zn5RrGiiSFso47BisHGq8B36HToewU+D4RiWU5NRjs36hTl5HqT9k9723DWsi9y6FTwg4ieUOhlyDI02bmAlNAjr1KDHGnVIqFouKnLBGsTlDbfNR4LiZpy3CUPMNRxdecrIEuawRuGzbrqFfxfBKgOd7g62UNFMPAMauLjNzF5VTB1MQ0nKxlNrYBeG+aZiwE5WNM7EHuFPZoq1qTg9+alh6ZDyJq1Kj5gCQWSSSCRt72VnDUwC04jEUBTglpax4EggQGkCQPUfRRNxeHNU+b5wcOYMeBRzZiHAjOXEC5NrSTcb6VPGVHf+Xc2QC19VzHkNPLy6xO7QNVPZGY7sCKtQvp4l4pOIDyMzWF55WiOptf0WzhsP5Uhri8RBc8yT6KlUNKnOGawkvAcQZDQ6QRfQeyiq06hfPMxv9s2M9IUT3Qa0aha2u6GnK8CCoHYN1E/1KmYdEKuMfTbLGieoCkwrfMaC+JOs6rpRkdVxLXN5B9FBRwNQmcye6gc8SIVloP93sFKKN/Kkm5Uz3loyiFTdiomFFRrOe64siYovMxeW0SVDiHnorTABrAVXE1x+m6pA02hwS8hRMqwE/zlCkj8ezSUmY8iwWO6mM0wrD8UQIAJKootYirU2KcMW9gBc4EdFmsq1CbgqYYV7rxKgovu4zTcecaKtR4kHOLRSgHR1lXGDedWKq6i5roJcJ6JsGzhcMcrnNqBp7tBv7qnh+J06bgDUrF51BljPSfVZ/kOZ8XM0kH4rqR/DHVXNgbzckt98qFNB+Mo1D/3nENzUwSAyoQbTADh+wUeK4mCxtGkajRDrFzTB156zrt7NbJhDD+Ea7iWQ24kEREdzFvdVcR4Zew+aTT/AKbtabyXmc2YgO+KCRodiAmyobUxXk0wQx5BIYX1WHzcwOjTq2zoFvqSEqOPpMLs7C8Zy79cMBHw82rpbJmOyj4twqsGsxB5QS05BuCWy5gJLpJuL7D208XgwKfnVcwcwuYQGmpmLTMiDqWwZ3zLm3TKZNXjjarszMrG5C3LmcXCSOcaXBHwrouAcQFWhB5qrdARrHQeiycBwujWLn5XuGk+WG8piTHaFZfwmjSZnovcPL5g4m43y+iSUu0E10wYni9UPLQAwNP6hqFC3GG53PyXQDyq9L8w6HQBmj01KdS4fQjOSACLK45842SceLo551V0ggqxS4gHWMytzBYei0FwIKjqYRnxx8l0oxZhuqGYDSn1MzLgK3Xr3sPop4BF1Cmc5j362UlHBHWVM7ExaFNQrRdNFKFTCEFL8qVdrVZKZ5oUBEcJdWGsACbVk3ChYHhLFDy89ApWB0SHAdlVGIdMFPgi5+iqYoYMa9ruecs3IGy1qfGsM8imILja/wDlUmNLuVwsVHxLgohpEMIMz9kTJRfq06bORgpGTzOdf2U1LHsaTDWl/UDKB9llurnIQ1gc/QRFu8rMOCr1ZDxpeXODdNraq2KNDi/EjIJaRTZMtax9QPkfqdmby+ifT4s6t5ZZh302ss10tYDedA0AC2gVCnSqQ19R9NjGwXAkuy6gAjYdxorGNx7HiM3mNdIDqbSc2xAI6aT+ymymTxGm3zG0xmOU5nOa+5JM/ERIEx3W5wl4qVHsJnOzPBl0VKcDWbyw9f0hY1Dw3JzudlaXWa5rDY6TYkmCb/stYtp0atJrHltTMYcQMpEc1hyzBFu/ZcZ6TbOkdujNpYjFNc5oqMpUiAJLJcQJ721KmwHCJBOdz29SLOO60q+LLnVBFMNaXA2Dpky3W7T22UDqzmsiTLtBHw91W6Vkq2S8GIa51NrC4FpDouJvEAdFWPA3P5nFx6CTA9AoOHv8l7CHRldd1xc6kldDxAVXyWFoBHxRE9+i54fbNZfSMc8LNNsMJnpNlLSpPYJqOVH/AFB9J5zPBhR4njQfefqu3JHPiadTECJUOFxpeY2WU7xDTFifrZRV/FNJvwuunNCjqXYQESqxZBhc23xo3qqmK8Zt/SpzQo7NjAnW6Bee1PGTtioP+2L+qnNCjvcNxAB0FNxnFOYBgn0XG4njDSZJSpeJGtHVZ5muJ2DXl11NkJMSuHHjFycfGh6XVU0OLO48/LaU0N87lzX7mwXn1Xxm+8NM9Vk1fFGIdMGAbWV5jietU3+XLA8A7xcwqOOc0RFdvXmP+CvMG8UrCSajpNlSr4p+pcYU/ITiepv4nhyCH1Wx+og5Zj3krEPiqlRBbSD3NkkBxjKDeB2JJ2XFMqAiU8VAsvI2VJI6934iiA004N/hMSD1/wCEK9i+KNrNY6nShpowWuNy4mMwJ0AtHyXA+dGgXdcJ4V+apWqBj304bezdYgCwFyCDELjlbkqO2Ok7KOI8QOxNQtYADIaMrgA9o0MTOgnTdejeGOE035W1c5OQA80ZfnN1xXBuHUMFUY91UOObYtMHS52g/suw4dWdTa1wjmptLjmA0HM4zoDMrnOT0kbhFU3IueM/BE0jUwRLX709W1QNhPwv6bHS0rguM8dqDA0nMcQWuyn22K9JwniQVgGNIvaXZg2wJPMAYsD+6i8T+FKeOwtRtGmG1ajXVabgSC54AN/03JjrzT1Woylf6OcoKjwmtxWo8klxuovzrupTcbg30ajqVVjmPaYc1whwPcKuSutHMmdiSd1GaiYglAeahTZQhJUBlKUkEIS5jKe0qIKXzBvZRmkSBFRmoml6lAf5nRRVaZO/QQpGjdMfWEwf50VRBR1TS3qp6zP6fmdIafXaR3UeFoOe6MoM6CLaK0CPBYNznw0SFtN4EAQCc1piQI+v8lXsLhBRZmJEgexdtAWK5z85Mm8ye+6js0kjZPCWNZmY4XDolsaC8OUnhrimRppmbOlpaObms4TPw2mFRFWQBMANjW3chWaFEU8Jm3fWAGnwtDj+8JFMN0QYilnqCD8RsDYZp7ei9E8NcHpQ1zgKpaN4O9+XrrtsF55RMlpiCHSL7gyPaV0fBvEjmtLzGcFwEBse8Cd+y45XxO0Llo9M4tgaWUNOVzHAOaWta2oI3kWtbZWuAVqdGkxgtNPNJP6XONuw0XF+G8a/EVDTJJy0iAbw2C03Krfif4i/Ln8tQeW1MlNjosW08gdr1JKsPkuRifxdM5X8V6r38Re99N7BlaGFzY8xjf1tIsRe31uuNIXrfhXxIziND/T+LUy4aU65EOY4gxLz8JtY76FcP4z8G1eG1/LfzU3Xp1QOV7fs4bj7LceqOT7ObhKE6EFoAQTkIVAEk6EkA54gwmSnkSiKallaHNFk3LBTyiG5hBPug7KtbFbBV2A+qm/JEHmVnyAbNEIWixgcUBmY9pLXgBw13EEdwbrZwApsZmcbiZvsNA1Y8Bgk+wUHlkySTrPoqmGi1jcearwQSG6Afc91aeGshpIIO8GB2MLHqUC0WM7q8x4e3X5+iy4/ZU/omLwGEaxPyW1xXDCnSw1I703OjoTDR9WlYFAQ0iQTfXSFscWpufTZiQ/MWNa17bcouQ5sWIuZ9R3jV6JWyPDYblyanrveY91u8D8NOcWOawVMxMuaYykaB97FU8LgjlY8ENzAEf3DNq2Om66SnFGmynmD21DUzQBGZuQscemXX0zLzTf2dLro3eF4gYNzaTgCDmzvbpIghpMgG15MlRYHwszE4urjKoFTPULml1xlI+FoOwFp6LO4c5wzPLsnMCCSGtIHUaD4jtOy3XePMO1wZTgnTr9V4c3lTceHjrf39G5QrcjrcJTaxuVrGBv9oaAAm8X4VRxlE0cQwOYdNnNNwHNOoKg4ZxelWbZ9/bVStwtRr3vdUDmmC3K2C0RcGNeyzgx+Vgg/yO/9nJ8ZHzNxfAeRWqUr8j3NkiJgkT9FSnuPmvobxj4Sq16Pn4J1NmIALj/RpF9Wwt5jmlzXQABBj914VjONYh8sq1qp1BaXuA6EFsx7L60W6VmDOhKE6EoWyAhKE6EoQCaFIXWSYxOcFkpCUqVGObqnFqIaNAUZUPe+W31Gh/ypmhrW67A63UBZ1TQ0C6llZIGyZN/5spGVL3BVdtSJspW1xutEHve0D2TsLSYDJzAEa7KF1QEf9Ezzcu9v2UeyqkabcG3LmDuWYB3WxwbDHkZUghwls65ZiD7fQqjwVra0UXugCXT2F3X9AU3i+Mexwd8L82Zo2DNGgdgIC4yUnpdmuVFnjbX4RwDf/DfOVxuQN2z1WrwHHCq0U5JDTmvtIAT8BiKfEKOR/aWiC5jho5srGwmEfhcTknXQ7OGwI6zFl57eXFKD1Lo0qjNP0X/G/FTFOkwkNIL9bHVot7O/9y5fA8QDXgvNrrscXw4VHtY5gc8N+F0SWlziC2dxcR6Jg4dRY+HUaYI2cxu/qvJh8heOlBraO08P5HysfwbxGG6B9j8vVdhhPHRLcoa4k7m0e6wcEARkpgQTYdJ10V5leiypkNRgLYkGJ9L73XTJ5mWVuK0ZWGC02bNfx15VSAC5rhrBHNAmOx1915F4yqNfjqz6YgPcHx0c5oL/AP5T816Pi61F2pAceVpBBBfqBEjWI915r4j4oMRWzAQGNDBLWtcQ3dwbaV6fGnLJ85HHJFR0jIhGE6EoXtOQ2EYToShCjk0pJpKhAFNAhOhKFSilBFKEBLg2S6DuCFBCsYT42+qbiKWV7h0JQhDCUJ0JzWSYQp0nhPhLazKgkte4FjSDqBDnf/Ue6y+K16s+TVuaXKDF4Gl+imoY12H8hzLENcT6uqOB+jWrWZgvzTjVqNcC7cAwpohzWHL2EPYS0tMhwsR/Oi7fGlmIpU3PeG1XsaeVtpIBJN7CD9Amv8JsDcuY3E3APy/myxcZiDhS6lAfbKC4XH9padvuuc/k1x7Nwr2a9ClXo1RUc4uLAW5swcCIsJi3uquBxvnVP6r2tcZJaXXBBAAkxNrrIwXmvJbndBEG5AI6GNRZdVwDw8172PqNL27hpk2ECJtG59FxWFZH/wBOv5eKpF7B8HY/VjnXkEEj31jdcb4mpCjXcxrCzQgkkyI1g95uvT8Lw2K7cropuGXynZYMAAROh09UfF3gl1XIRT81xhk2ApsF4a0QfiJPQXvddoYlHZxc2+zxo4t2QsmxMnv6hQQu041+GOKoU3ViKYYwSZexrgO4Jib9dlxsLoQaAjCMIoBsJQnJICIpFFBUgEkoRhCghGEYRAQDqJhzT0cP3Wj4kw4biDl3a1224vp6LNAV6njIZc8xMG1y0AAcyCrK+H4c95hrTfrYfVbOF8Lb1XQOgVKlxp7BDYHsocRxGpU+Jx9BYfRcpc3paNaOoJwtJsODSW7u5j8rrOx3jCpZuHAYwb5QS756LEoM1HVp+l/sokhjp7dkZ11XjBfQL3EXAy30mTF1zmHdOvMTsdIJ/ayoYjHEsDJtOnvordMEVG9In7Jk+NDs6NvCwGtfT+FwJI/tiJv7rtfDGVjmg3GW1oE7eq47BY4GATyggHpfdb/C+Ita9rQRYxt/OnyW4cbOcro7Z9AEtsIJF9wRYEd9F0NLEyPl9QuffUBptd0g/wA+ivYKvmzgf2hwHoQfsuj1pEi9A8X5n4Sq1pYCWEAuGYTrGU2MwddO6+b36z9o+i928aYx35fMAXNLCHARmg/qbMTfaR9l4VUdJJ6+n2We9m0MSRSQoEUkEAyEoToRhAMhKE/KhCAbCcAiGpwCgBCMJ0IwgGQlCfCUKFHYcw4Hv+9lXxj8lt5hWGhZ/EXTV17rUftmWOrUMsP1nUd1o4YNe0OJ7R+6q+QSBPwyB6ZtFrcC4eDmadD+/ULz+Q6gmbx9mvw2kx7HUwNgfnb7BZtOo+jWB7zfUOaZhXKODfh6ksIIvrf2UePcaruZuW7RyiwM9+yxjyqap9org1/g9Fw/E3PpACXOIsANTGi1uD4t1N4NTKCGXGYEgnQLF8O4Yup/04LmgA3I2BAlVcFTqVqsgywPA0PMIMuH0A7A9VXJp2YS9F3x/Vy8MdLWnM4ZSBIbL/ia4jQheNFenfi9jMgoYUTIaahFwIcSGjobtK8zheldIDYQToQWgBBOQQBhGEYRhZA2EoToShANhEBGE6FCghGEYSQAShFOY2SBMX1QBpUybD+eyy304qnMOy9OwHAqbGtqU3iWtkuMEEHp0K4LjUvrEzPfqB91ZaizKdsmYQaL2f7M+4IutLwzVBYHGx095hYjKoa3v9ffsrnDWOZU8sTleQR2n4l5pfyw4v0dEqdnYvohwJb79z0Hf7IN4cGlxcBMiHHTuOyZWqkMENjILDaw67ldFwjg2Zg84lzpO8i0iw6WXHWLRtOyzRxXk4WoWD4muaI0L3MLZnbb5K54L4cSzKT8JAJHoD9Vs0+BsqUvLOYNylpaDY5oIJHUHQ9ytfh3D2UQQwAXHzgCfouijylFGOVJnhf4k8ebi8c4sEMpN8kSCCcrnFxINxzONj0XJkLuPxdwzWcSOUAZqVNxgRLiXyfUriCvbVHMagiUEAEkUFaFkiSKSwUCKSKAQCKARUKJJKUJQBSQlNqTHKD7bKpELNPjTwzyWNMXmZBg7W1/4pUmy6I7yqmFw1RwzNMuBMDe2vqtHDV8ouJIFwdR6dlmfVIR7E7heY8vyN59FuUMKG+WekSTeD/iyZ4eoMxNcTLS1pIG2YECSNxdbmP4EXCAdoGwBdvHvuvM5epHZPZYo4tnkAv/AEmL7j+FbXB8YGsa/UEiP94/8yov8OGoKgOTI2kMkSHAzDwbwRF51Vmk1sMbEQQPkQBBXnyxtaNQdnc0nBjQ7qB+3/RXaRkE/wAsueweJNUkmQxm1rwe22iy/HfjB2Cw8U58yoC1pvyki7g4btkGOpWsU2syijEofGzg/wAXMaypxJwYZ8umym7pnGZxHsHAesriVLVqFzi5xJcSSSTJJJkkk6lRwvq0cLGwhCfCUK0BkJZU+EoVIJJJBcjYUpQlCVQOSlNlIFKJY6UJQRAVoWKVG17w8QS0aHunVAdBqd+iucPrVHENcA7LpoHR91mTUVbJ2dL4VwVF4d5gPmDSdAP9nuouK4Ah0tYHbAiYPrGi6HAFn5YGm081zmbBnsq4vrIPcfdfBn5MlklI9MYJpIq+F+Gvoh76gbmqBoYGTIuSZtH9vVdV5ZyEnXLPuDdZuDMZZJsfbTotKvVMRtBv1G/1W8s5NqX6NxiujRLwGHLu09tYO/uubxdb+owC3OPn/P3W/iHA0wXf+mbaGYAb9SFzAIbWY50wXuHaYEW23XpirMx0dtwoAUiTABe1vtJLr+l15f8AiVis+OLJBFNjRYmMzhndM6HmA/3QvR6GNBy5gA1jvhG4Lon10+S8z/EIH/UsRO7mEehpMj6Lr4sf5G2TNqKObASyp4CUL6Z5RmVCFJCGVAMhKE+EoQEBKEoJLCRbCSgjCIatUQaEQE4MTwxWgMDU8NTwxPDUoFVznhwLLZROgK3OEYh7Yq5WukgERBuYt0WQ5z2vlkWEmQDuuk4HUqjJkDXNc9sgjReHzJVE6QR03Ea0tDYDI2P+QqVNtwHHU9/UqfilbnAcDPa4UXmhrXOgw1hM+tl8TDDlFHqeg4LFZg906PcBHbqrdTHQ3YnKe+p3XL+Ha4DnB2hIdPS8LXrVpLg0WJaLXABsPcybBfWyYaVHOEzq8LzAyXOmkIBFpMQGn2XM1SXVmMBJObMTrEQLdoXSYJwpkFxkMaD00nKPUm6ycfROHrGu4cjWl87GYOW+t7LnDujX7NyrUaA9oLXC4a5ukAk/OYn3XDfiRhoxbKkEebQpOvOrQWH6NCt+BOIGqThj8UuqU+83ewfv81X/ABGxwfXp0d6FJrHGZ5ncxB6ESAu+KLhlozklygjkoShFBe6zzUCEoRQSwCEkYShLBUhODVIGJwYtmRjWJ4YpGtTg1CkYYnBikARhSwMDU6EUksET5BBbvY2my3eF4mqzKaeUgOEtI0m33WPKtUsZVEFka6R0Xi8qPJf2dYHT4moXVBmEnqD9IV3iHDSMJWdmFmjlvosjh+Mc98OaPWU/jfEnU6OQ61JG+jTqvFghTSO03owuDVYqQQDmaRBMfwrezgtOo+DLIINtm7fwrk6dQtIcNQZ+S6ijXLmtj4ahbaNLzI6a6L6WT7OMTRqV3ZgNg1p7EgAfdVfxLxBdWoNOgoB2UTALnuk/QfJbNfKHlmvK0aCRygxPyWJ+IdIzhqh0dQj3a8//AKC82JLmdJu4nI06haQ5pIIMggkEHqCNEHOJMkyTck3JPdJJe44gSRhGEIMhKE6EoQDYShOhGEAyEQ1OhJaslChFJBSxQ4FGUxFQoZQJSSQCCvYEcpAMHb/KopzKmUyNlzyQ5Ro0nTOz4DwokDM8TpYfJUvHuCfSqU8xDm5OUgd7grX8M4hrgyLkiSOwW34swDcRh6jIGZgD6ZAvIFx7/deXx229lyOjyNbXB+NNptioHHKZbEX7HosaEQF7Wr7Mm3wnxGWVnPq8zKhl4FiJ3b6dFveOcbRqYSgKdRtRzXuykHm8st/UNrgfJcOhCw8a5KQt1QIShGEYXQAhKEYRAQAhCE6EYQDIRRhKEAxJJFCCQhOSQDUk5BCiSSRAQgkkUoQpPg8c+k8PYYLdOnouuqfiRLG/0RnFnS7lI7bgrioShZ4q7I9jq9TM4uAygkmBoJ2CaAjCULRQQlCdCUIBsIwjCSEBCMIwlCAEJQikhQQhCcjCAhSRSQggikkhQIJJIApBFJCBSSSQCCKSSASKCShQpJJKgSSSSECkkkgEkkkgEikk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054" name="Picture 6" descr="http://t0.gstatic.com/images?q=tbn:ANd9GcR81QXQiMp3rYHl7D4yRX4w3peCLapYyMGRwSTI1A1YajtYAo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78" y="2492896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23_F2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9" t="2000" r="2145" b="6572"/>
          <a:stretch>
            <a:fillRect/>
          </a:stretch>
        </p:blipFill>
        <p:spPr bwMode="auto">
          <a:xfrm>
            <a:off x="6660232" y="4725144"/>
            <a:ext cx="205740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18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04088"/>
            <a:ext cx="8577645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PHYLUM </a:t>
            </a:r>
            <a:r>
              <a:rPr lang="en-ZA" dirty="0" err="1" smtClean="0"/>
              <a:t>CHORDATA</a:t>
            </a:r>
            <a:r>
              <a:rPr lang="en-ZA" dirty="0" smtClean="0"/>
              <a:t> (Fish, frogs, </a:t>
            </a:r>
            <a:r>
              <a:rPr lang="en-ZA" sz="2000" dirty="0" err="1" smtClean="0"/>
              <a:t>pg</a:t>
            </a:r>
            <a:r>
              <a:rPr lang="en-ZA" sz="2000" dirty="0" smtClean="0"/>
              <a:t> 99-100</a:t>
            </a:r>
            <a:r>
              <a:rPr lang="en-ZA" dirty="0" smtClean="0"/>
              <a:t> birds, </a:t>
            </a:r>
            <a:r>
              <a:rPr lang="en-ZA" smtClean="0"/>
              <a:t>reptiles and </a:t>
            </a:r>
            <a:r>
              <a:rPr lang="en-ZA" dirty="0" smtClean="0"/>
              <a:t>mammals)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Have a dorsal notochord</a:t>
            </a:r>
          </a:p>
          <a:p>
            <a:r>
              <a:rPr lang="en-ZA" dirty="0" smtClean="0"/>
              <a:t>Include vertebrates and </a:t>
            </a:r>
            <a:r>
              <a:rPr lang="en-ZA" dirty="0" err="1" smtClean="0"/>
              <a:t>invertabrates</a:t>
            </a:r>
            <a:endParaRPr lang="en-ZA" dirty="0" smtClean="0"/>
          </a:p>
          <a:p>
            <a:endParaRPr lang="en-ZA" dirty="0"/>
          </a:p>
        </p:txBody>
      </p:sp>
      <p:pic>
        <p:nvPicPr>
          <p:cNvPr id="5122" name="Picture 2" descr="http://t2.gstatic.com/images?q=tbn:ANd9GcRaazYtRkOPPxSN5wp2aLNGDa1vxYuVjyMVOlJg7ogM5xkFZpgU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45" y="1358652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T5wi4fmdxBmJct7nw7z76t8VT42xbZUQAYsaTmaOI78zJYdL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661248"/>
            <a:ext cx="4572000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3.gstatic.com/images?q=tbn:ANd9GcSeQmLnk55r88Gm4tG_8O9g2XDWDKRUjJkGHPMzVfoGyVXNu7P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73732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atic.ddmcdn.com/gif/10-aquarium-fish-for-every-budget-picture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8049"/>
            <a:ext cx="2934848" cy="2113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3.gstatic.com/images?q=tbn:ANd9GcTnimTbKaWOPbakC0Tb-0yRADBJuofT8kfqj2P7WQJVO1Biy9Zh-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44" y="2996952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0.gstatic.com/images?q=tbn:ANd9GcRdv1dP6pg4DJFhmTvxDpAjY8QEDxiaMz787pzvhZxJPiLvvwS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04" y="2996952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hMSERUUExQVFBQWGB8YGRgYGR8bIBocHR0aGh0eHhwcICYfGh8jGhgfHy8gIycpLCwtHR4yNTArNSYrLCkBCQoKDgwOGg8PGi0kHyQ0LSwsLCwsLCwsLCwsKSwsLCwsLCwqLCwsKSwsLCwsLCwsLCwsLCwsLCwsLCwsLCwsLP/AABEIARMAtwMBIgACEQEDEQH/xAAcAAACAgMBAQAAAAAAAAAAAAAFBgQHAAIDAQj/xABJEAACAQIEAwUFBAUICgIDAAABAhEDIQAEEjEFBkETIlFhcQcygZGhFCNCUmKxssHRMzRTcpPS4fAVFiRDc4KSorPTY5QXg6P/xAAZAQADAQEBAAAAAAAAAAAAAAABAgMABAX/xAAuEQACAgICAQMDAgYDAQAAAAAAAQIRAyESMUETMlEiYXEE8BQzgZGx4WKh0SP/2gAMAwEAAhEDEQA/AGzmLjZyqK4QOC2k96CLE2sZsD9McclzOtbM9jSAZNOovMdBYCL3IG/j4YlcVyy1Hpq3asVJcLTQvIjSdUKTENHTf5D6fLqqwZFziRT7IRRay9d6e5JJnxOPMo93lFdknh3Mi1a70Sunc02m1RVJBIt4g7TsfDEA88KorCogWpTMKoaQ5nSYMCIInbbGq8Cy6vTKDMI9KB3aUEkH8Q0XPT/Jx7V4Tl9J1dvqYN3zTgxUIYx3I62MbOfERqDcTovOGl6IqoqJVQPqDk6ZkCRpHh9cSOF8zisleoUC06WxLXaxNxFrR474ipwmgQqt9oddCoFNP8KvqGyA+9K/EjGqcKosHAfMstSoHcCmCC0kgfyexPTyGNRriT8hzEatGq/Z6atKddNiREAneJuAem4+OMocwk5M5lqfQkKpm2rTcxa9zvAxGocAphnqUlzSrVUrCUTp0sOn3Z9Zx4vA0poqE50ILIOzYaWZgQRFMSdQtM7nBoHKPySOC8yGuGOlBChu6+q5MaSCAQR43Hngh9uPh9cDsjwVaJqOtPMtUqCCzUWFpBsFQAbeGJHZP/RV/wCxqf3MCgco/JJOfPh9cYM+fy/XEbsn/oq39jU/uY97J/6Kv/Y1P7mNTNyj8klc6TYLf1/wxvWzJUxE4i0hUUyKVb+xqf3MdK4ZjPZVx0/kKn8MamblH5NjnjHu/wCfljPtx/LiD9qSAe/HQ9m306Y9TMLNu0kXtTa3X4WGNQbRO+2nw+uOlHMFpMWGIqO5uBmCPKjUO1iLedsdkqOAQaeYM/8AwVP4Y1MHKPyZ9tP5cYc6fDHA0W/o8x/YVP4Y87Bv6Ov/APXqfwxqZuUfkkfbj+X/AD8sZ9tPh+v+GOAot/R5j+wqfwx6tE9aeY+FCp/dxqZuUfkIg4zHHLVgZADqVsQ6spFgRZhOxxmAEyhnxRzSsQSDSZbdJenf0tglX5jUxp1p/wAhM9PDafLEXhlQLmtTEACg5JPQB6eI2d9pCI5C0KjoAWLk6RA8oOKro4syufRNp5WjUioTRDMZ76oGJmJuPHHSnwekx0j7OfFQqHbT0g/lH08Bgdy77UMtm8wKAVkdh3ZIMmCY8rD92GrO5+nRQvVdUUWljAk2GGo53NoFf6tqYlKJgW+7W19X5bXvjxOV0G1OiDbamouOtlxB437QaVIDsVNY9WuqC4HvFTqMkWG038MLvFfaRmWUrTppSnqCWaPESAF8LgkYEqhpjwWSfQ55vVlqBaYp0191EFh5CALT9MDsxzRSzFNTTklK1JmQ2aNQ2EQZ2kHfFfpzBXIYrXravxd9zY2MySOv8MMnKfL4p0KWYLl2etTQWjSoqix8W7ovtbCRlb0UeNR3IbRzTTgHRUg/om3kbWOJOW40jrqlU8nbSfkRt54D8wc41aBcJlXYIRqckQASQGAWSV7pmYiL4CcN9otR4YvSg7KB9NycXWNs56Xx/wBjvn6rKpculJFEsxNgOpJIgDC7m+dsvTIBzOszBFNC5nzhTBnpv5YPVVGby3dOkVFsSJgg+BiYI+OKqq8lcMp5ylqqGvR7N+1epJ766GWWULMjWSRvNztgxinpiW/CLP4bmzXQVKVdXQkiQNiN1IiVINiDcYlHL1vzj5D+GE/2XKCcy9JmNByhp651EDWoYzeTTVAZuYk3w18YzBEIHNMsCZAEmIsCbLuLwfhhZJRYU2/AEzuSylFgtTsA0THZKT5EhUMb/GfPHtAZSowRTQLbgdmB003lLEwBuNsJ3NXE6aCmzVS2ZB7x1A6lERKiwbTp22bxuR05a4ki1Vq1JKM01JWAog6SBvZjJIiwtM2dY01ZvVkWRQyFRAFRlVR0CgC8k7DqTJxv9nrfnHyH8MBeK8brUszoLotMqWp7d+ygLJFu8SN7yI2ODFHOVKtAtT0rVuO/JUMN5i5xNxoPJkTK581H0JVDHTrNhAGorBtIMgj4HGcR4ucsV7Q69Wo6VidKxqO14JUbjfrgZwjLjLZkvUZZq6kLDq2sEaj5md/HfHTiuUzPas5FF+7pUMjMNIk7T3SSbnyHxmpWizgk/sdV5+yxMSwjclWAX1lZ6eGGClW1AMukg3BDSD9MVNxfhQQrpL69jqUBTAmAQxmIkbbYZfZ1xMrqoPKhh2lLwInS6rsBpMd1QFFwBYkvF2vuLkx8droIZr+c1/VP2FxmPc3/ADmv6p/41xmJS7O/H7F+AVxZWPa6QSRl2Yx4LVos1uvdBwA4JwTMcRditRaeWU6WaAxawMIu2xHeO09dsOfDVJzQhtJ7FrxP46fQ4LPS+z02Y1QiCWaEHqfif4YaKWmc2ebTaQH4Xwejw3KsK70yqsXWoF0tJk+csNhE28cLfFfa5Scsi0FqUtj2l9V7WFh09MV/zhzXUzeZZ2J7PUdCk2VfIX6Tt44W/tXS5HT16Wx1KHlnA5WW7wfmnhlSogrZUUmE6W1FlAaJkTYbeI62xrkeEUq+bOXen9nbW16d5gMY70kSq2It9Jrjl3g+bzb9nQQs494kwBfrtG+Povl1CtFKdQffU0VXJWJgQCG2YW3BOFyRT7HhNx6AnE+QaXYdnlyqNqDMXJbXAiD0F4Nh02xPrZFqOVy9MlSyVaQkCAe/a2DLcPpkyVEnELjNMKlEAQBXpftjEkkiim20mxHz+R4lme0omjpbva6shQyMZ0KTbdRcTYDaSStD2cZqiICqtQ3XVULFo6QoIJ9Np6DFyLQSf5V5nbtOvhH7sCOM8brLWKAMigSIAYtPXraxsPC+BLJwVlcdzdJI85PyGZpZZ0rd7vEIjETp6yQPxNLXnfHua5UoVbNk6az+JGCH1lImPjgcOP1VZi71FBHdZhpA+BAGD/AuJvULK6mwBDERIM/MGJBFr4SORTdByYpw+rQl5PhX2XiGZpLXWmiUqVZWrWkM1UHvqVCw1og9MNnHa9KvlTURg4UypS+ogwyixkkSIjwPScDstQFXjeZJWUp5OlSbUJBZqj1Ig2MAYXM1mKnDM2ukzRqOXaiRIWmzlVKkz3ip6Qe5BkQcVlSZCNy/KFrjNJvtNNKRlKsHWYPd0zvAj3Sdpvg3W4YUUDUSjd09fE9cOHFOTRUNQSFpzrRgdLU2N2AI3XUJg27x8o94dy+lhWqBtPRZAb4np5D54rGetiSW7Qsc1cCqfY8lnEJWrRRaT3sabe4T/VfSZ/SOHvlfiC1KCwIYKC3q0mfnOOvMOUV8pXQju9k21ohSRHhBAPwwr+zfORSqO5MEIYg21aj/AIYXtWbtHPi2ep1taBllajpfulSrCVKndgCD4EGZtB34LzC9BhTcnsjEFr6Z2IEzHkY8RglzDwtcy3aN3kVNK2KlWN5knY2v5DCjnkWpVZtUEy2km57s2HgBf4jHDljJPnE9PBKE4+nP9seuNcOprSqVKoQgCTChSL7g6hcbyZ2+eua5aWrQo6HanVpd+lUi4JuQw6g7EY7cdybVMqB3msNSj8SwJEWnxje0dcKScyVssdVIaqJDA0n1HSVsNJAJFxERBg+uOql2cK5SXZKOVzDVqgzD05BXV2YI1HQAu/SIPrjMS6OfWtUqVU919B9O4oIPmCCPhjMTb2d8IJxVm2XzopZkGGM0WA0oz/jp7hASBidnuLirTam1OppYQZy9VvoaZBxCyudWlmgzTHZMLAn8dM9Olt8Gl5kon8/9m/l00z1w0ejmzr6+hKyXJfDqbBzlHqN/8lGuR8EFML8wcMWXzFCn/J5VU/q5SoP1U8HctxJag1LMTFwV8OjAHrjuahiY+ow9t+Tn0vAtU61AVu2GWIqEyXGXrTO0/wAnvAid9sTjxlHtUSpH/Arz+xjoOZqO0VJ/4b/uXGVOPoZC9oDa/Zud727pB3wLG4/8TKPFKCmVSsDt/N63/rxG4vxdHWnpSsStWmx+4rCysCd08MTqLVGAIqAyJFgPDoRIxwzfEGpsFZyCfCmWHT8qmMYySv8A3/ojHiyH/ctff/Z639zG/wDrCA09mwMAfyFaSBNvc2ucerxkn8bCbXot4xvogY3zXDRVINTs2MEAnTOk2IHkZIPjOAGl5ONXmVSCGRiNiDRren5Ma5bjaIgVVqBRt91Wt/2Y2blumBqKUoAmSq23m59TfzOBebz2QQaNVMTGsxKnTEeVito2i22DsP0dBWlzCAfcfz+5rTH/AEef188e1uIZeowdkqFgCoJy9ViobePu+sb4iZXgOWrAtTFF+hKhTAIIjxFjF+kjBKhww0QzLpSbsYHSbknwk42/IrUPByHMJ/I/9jX/APXiX/p+l4Vv/r1v/XgPl+c8vUqCmmdoM5MAStz5GIN/A4K5zMVKYBZjG1l1fQAn6YO0Covr/P8Ao55zjCOumKukghgctWMg2I9zYjHHJZ2lRpdnTWongVytaAfEjRc/HHi8auRred/5Fton8mC9HNgqD4jqY+hgjAszjS6/f9hFT7a3apWzLVKTyAfs1ZXj4UNK/CcSFyI0AHVKsYjLV/dKhSpPZyZAF/IfF3NS0xbfcYHLzJSP5/7N/wC7jP4Cm3tL9/2BI4lW0aNbARp1fZq5aNpnswJjrGI/EctQrVadRqdUPTdXDLSrqSVvJinFzv49cNv2geXjuMbLVnYT8RjJV0ByT8f4/wDBUOYV69ZlBAlbMrIfcXowB+mMx1zR/wBpr+qfsLjMSl2elj9iPOHx9quuoCi1on8dPpg2tamDJpFf0jTAj1PQYEcH/ng/4L/t08cvaBTrmiDTnQPfgx8T+jaPjikejiz/AMygDzNzOKjhKKaKCvpeoEA1NuNJ6QEax3i9ow5cP45lqlMJSqg90qqknVZZgg3kC5xVL5n7k0rgSJgdVEBj8WJtGHzkvlgU6Qr1AwqFGCgn3UaIkfmMSfXDtUTlxo7czczU8vUFCnSR6xGoyBpQHx6kmNrdCTtIanzNmBNss4GymkRBN+jfxxJp8l9u75h67DMOzF0OnSDMKoG6gKFE3nfriWOU6AdGJIqgXYusEjofmQDpwKCnFKiHyvzM7ZgGuEHbDu6VACsLWP6WqLmZjzg/zPzBRydNqtVC94UBQbwOp2GO6cFp1F76QR7rAgGBEMCpImbzb0jE98sryHUMAQYIkTA6bYwjknKyvn5r7YSCiJAlUTTPx3MRt9MMnLFU1tcqrUhEFlEhryAYv0Jnb421rcVymVdqCh1YtLMiTDObDV8RYbWxunNFGk5SazeP3ZgE+J8Z38zh6fwZzTWgB7R8lnKtSnSyqVDS0QwVSF1TK3sLjc7CPXCKvDKyQ9RCqkkKxIgspIcA7ECN9vWJxbNXmNWqARXQNsYABj+tYbETP68arxZS2l6NZ1aRNQLp85BsJB63PxwytKqEFL2Y9u2bqNoIpKGRm6apEL69fL44N848tV83K1L0jvAY6R00KpJZ9XVlAF7xYzl5jXLqFTK1FpwSPQdIGo6iNl39ALBc5zJn2BcInZn8B0e71lJ17AzMdMDi27NYrZP2Fu1JCcw1Os6guNClUkSVs+pmG0i2LM5foVkp0qOZZa0IVV9BUnTpEsjEnYe98xfHfglfURqoqjEd10upHhMd0x4288TOK9ppIo/yhBANrSVve1sCUm9MyW9EHmTjVDJU+0amGYzpVQAT4megE3PmPHCUefM1UcUqWTy2uoQEBJ7paLm0GBc7bY65rk6pVj7wuWcJ2hJeYJ1EFjIUX9SABIvh1o8LWlUDJSkqmkEaR4SYidXx29ThClJCRw9s/T4lTotmjXhC2YRQRTprpJAANuqwQq3IF7x3565zahV7HL06YKnvO6qZMAwB6EST1t0OHunlVVajhAj1BLxuSBAk9YAwtce5GyldqjMzGq3jV0wZnfSfqDjC3ZXmd54ztRffRNPd+6RR5b7xHTBflX2mtRhcwupSQNagAjp3h1je3y64lctezOqTUaswpqfdCw2q5kyLgRbxM7CMLvH+UamVzBoIoqNXE0wp1G9oIsR4zEfXGs2mWVmXBzFYgyCUII6js1x7iNQyppO1MmSi0lP/AC0kH7se4jLtnp4/YvwZSrFcyIMTSYTMbvT2J64KfaW/PbqdQj9eBtHLh65BXX9w5CzEkPTi/S/XEfgXF8rUKpUppQq1CwRGLLqUNpMTZWLWA63HjFIxbVo5c8kp7CtPglLXqApawZkJcQfJemCC03ElmJEG3e/eMReJfZsrTesRpI8HKsxaBEyDcx1jrgdW4o9bh2YapRCggooZ+01aiFDHVcQWBg+Hpg+aIN+UFqrO/e7NW8JUNb1xspqgEBIHksfqwi8j8wjXVymZWKVOuRSbTOssxVVqwIZjIcHy8Fwy8b5nbJ1OxSn2vcDILzct3REkgaZ2sPTAm1HsKTekiecq39HM+R/vXxJzWYZJ0iEFyzbAQNy0fPCpwb2kVKrRUpLSGyyHOszBAgTPwPXBLmjiJqcPUsjUTXhSrAErIZgGB6d0EixiRY4EZJq0Fp8kmEaOZd1lAjqbSqggxvsYMEEY7GtWIjQI8NNuvngLyUOyqPQBGgLqECAXnvFfAQwEeAXzx35vp1ajU0oAtUVWcqKhpxsFJII6ggbHwIucGLsM48ZcQoK1b8o/6fXzxzfO1RZgo9RHQ9CfI/XwwoVeas5SpCo9Qd2dSvTAMrEgkR0ImIicO+cpU3UGqJEKYvuZHx3jGW+gSjw7oiJmiCYCTtYCb+cz/GcTcoIHeQCfBT8LQRt54GsuVU3pEDbVMxeTsxIgiZGOPGOYKOWqolTtBTaJq9pUhS0xJ2O0+9IF4jDO49ialqIaqUZNmdREQqkD9WIvEM8tMKpqAMbd4hSZIjeL4WvaJnszRWl2DMKJGkkHUWZiCBsWJgW3nUbGBhWo8CrOgqsjzUFTS8i+gMQhAkzAYjVvoIk2xjIs1UrTEsB8f3Tjfsan9I3yb+GONLO9nl6NWvUNMmmkpEktpBKgCSzE9Fk4R87zjxV8y60MvUTQQRSdEkoQYJDEM219B7u1sCgp2WDS1DUGYnUpgQ2/lI8MR2SqSTDX8vPCzwLiDrTqZ7OoXqa9AUJehoDBhF9ABJH1JM4kv7SAyh6VBmpdajSsWme8u3rvhlFyFc1FhJeKd4p2sFbtf3QLGY2uYxIywFWK1OoHkFQ4BNgxkBo2kXHiPkM5SyL1uFxVU0qlYOTAuZJ0kzvKx8CML2R4xmUFJkqVVpmdNLs1IkKXIJiykENJ6EXGFlUXQYtyV0MuZP8AtFb1TpH+7Xpj3ETJ8RXMM1ZSCKgptboezWR8DI+GMxJ9np4/YidwePtUyLUmUjrJZCLeEKb+njio+LZoLQzNEsWYVgtOqxluyUkC82BNJWEWE4tXKZYvmhB0kUWIO/46Yg3Bgg9CMKefq8Ny9XsW2RjSeroNUUyd1BqPAClve7N9Jm846cXWjg/UanscuVOI/a+GUamaAYuhRyVnVDMkx+lpk43zfDHfKLQy5RgpAbXqFlIYRa1xttFhghlkXLUFIZFy9JBAVTAQC0GSTbbefOcKWX9olVs4s09OTbuSRs0xqLbSOo2/XhHvonFHvKvL1JK9V6p1HLVtCFSzDtCiO7G3vS+mesH0BqtwpnK1z337dWbSI7lPXoCSsjvEE+Pev0xI5X7r5umffXMu5HXTVCuh9CJE/onrOCea4tRpmHqKGidM3j03wXG2LyAmXyWjNvXQlySQFJayME1Lp0nSRUBaRvJB8iXGeHNXpspFMruoZSSSBaT+HfoCRhQ5t9p60lCUDFR7KbGB4ncbdIOAXKvtAz9XNU6JcVtVRVIZEWE/Ee6AZC3nyvhljaQOWxp5W4dmaTIC9AkJp2c6iWLMZgQQAOkYb6OUCu9TdniT5LMAD4/Ez6Yk4jcQZgg0mDrQfA1FB+akjCBb5MDZXhFBqxct2hc1CVKGD2iorgzaNNMWPnvOJGe4SRlalGkTqFM9n/WBZlW892YWPC2OXNHOlHIaO2WqQ+7IshACBLEkeOwvY4n8R4klFTUYwIABibnVFsZMLtlMcj8Upvnqasauir3Hy9YMxVmiDTqKLiSPfiFJknfD57S81OXGWp0ar3BJSmxCqAQAG0kapj4eoxwTnPLrVaqlAO5tr0qhm29yR0GxJgeAxOo801qrgGnqB/BTJmN5BJgmxOwkDGnJSVDwThJS+CVyZlK32PKJWRholzrsQAWFNSsyGgg7WgDfE4dlSQmo3Zue0C6ibBnYyqEx13AuOsYJZeugp9oGJTTN5MAeW/wxWXM1LP5jM/d0HVKzEIz2lQBAN+7MEgMVnDQin2SySbbY+8Pq5XMOatBqb1UXRriWVfIGNIPiLHzx04vnWy1CpVZlcqO6Ch94wqjuyTJOwBPhiv8Akmg9POLUcGlTpUapqF7EaW7PS4ACqZGuATaDNxjvz/zNSzSU0oOWhmJ7p0kkaRfbYsPKcFpJgVtDfyjzBTzi1HFNUcEB9JnVbukmATYEQwBEY04xxRKDqjMaqme0SZhTsCsXsbDywv8AIdKrl6dQlF1O1OlTE6VNmMkxcX3Agx3d8TcrwNg9RqtRWaoe93HPWSLrYbDyGIZnJagdOCEHufX+Q1R5npnMVKJZE0SAWaJI0iL28T6RiPk6KlAFGsKxuqagSKQoxIaw3t1EXF8AOb+Sq1bMdpSzHYpUuZVmKm02BBvOxIEgemDnIXL9TKUaiVKnalqmoNpKz3VX3SLe6PXD0iTpK0R/swp1qqjpo+J7NZJ8ybk+OMx2zn85r+qfsLjMSl2enj9i/BrkK4p5ku1lXLux9A9MnFQcTopWLVhUGiqxq1Q1itaWkAkCUIIcKb3G8YtcsRUeELk5Z1CqJJLPTUfCTc9BJwm8U9mmYqUlpJUSlqGtxUeNLlmuAskfd6QRBBI3x1YWlHZ5/wCp/mEjIcZjlcdq7a+/TpGCZanUZqY9IQDwthZzHFkbK1lam1PMXOkMTTAJFNng/iHu6ZsYPTFpcZ5WnhaZPLKr6VVUYmArKQe09dQJPr1nCzQ9lPaVNBrFKSqNRlXdnnUxW0KpZmuZPlfAai9iwm4pj3wngrI1CqWGpcsKNQC+tvuyrav0Yf11+WKLzfMNet2o1Maxdj6kkyI+mPoDimZ+zZV3poWNKmdCATJAhRbzjFTVOR3qcOrZnQ7501u2YaCpCliHVQQFMyzws7AdMPB+WRYpcY5HzdChTzWcYU6jvoSgTLQAWLMQYEQBp8xMbYdPY9wUU8/m1rk/aqFokRpMqTtJsFIMxDYnZxW4lmuGFkbuoTXDIVCtZmF/zdnHoRg7l+XWpcefMKGNOtlyXMGFcaFidjIUGJnfDN6pgAPtI9o1dMwclkzoYQtSoLtqYDup+WARLbztESZ/K2UqUKVde2MA0GBZy8MKh1kzsDAEjeDvGJXGuHUqtRnqUxSdahYM9OJvYhrSCAOs4h8QzdL7PVpI6jXp76vdQkaRK3sxkR+bbHC5u6PShjjwVfY95uyjZvMUmqEpllpkVE1QXYwUUAX3udtsMfBeHVBk6VF4rMqhZe/dVm0T+YhQoJ63ws1eLa1HaEOUKo9Qg76dJNgSDImB4nww85dmRE0r2ncXqF8eh8cCMnbb6NnjGMIpdizxfgFE5pKlSi8aCWWmDDN7qxBABi5g/hGJ/CcrQoVHdCqoEkCo4kG0zckC258TiPVyFRye1DydzpJnykSI8hjSnwlJjsyCOrqV/aAxxv8AW5E3/wDN1+/sT9JVuQo8Z5grZlhTPcppcooYLUY3ZwHALKHMKCBtJEmzhyahUGipc0NGpSW90hgLEAd1gZ09CDjXPcJpONNSARJUg+6epkGB8cZwPhSDL1aVUVNdVyXYSmoTbveEbg+JFxhsObnO56NNVGogvi3thyeVLLSWvmYtqB7pP6JbceYEeuF2r7Yq1QkjKp2ZMaWrM0z02AjxEYbst7MuHu2o5cve/wB+xE+JAYfT5Yq/nnlpcjxA0qDB1cawgktSDH3W3Pp1II9T60OEjkdphtvbTVCilSyeWpKhsrMzAEGQVUBAINxBtiTkPbVm1cdrSoVUPRNVMj0JZgfl8cCeL+ymrQyZzlRu8ApajF1BIF2ncSCRHj4YHZDlTMPw/wC2ov3aOwZQe8UWNT+EBgQQLwCcPURC2M1zt9qoZY5NKj9vX7KooIR0VVLvJmFsAZB90mDMYiczcZbJZpHpUHo00eklQyOyrpVbQQFm1SmSGD72YGxEq3JeeKcNzVWjqV6FZap0AEimyhH06gR7obfw8cDPaXzDUzOSpMlTXlqubYpqZe0Uqt1hRdFYmDJI7t9saKrQSzRmRUq1XBkNoIPj3BfGYhcBp6aaAdKNAf8A8KeMxxT9zPXxexfglpmNGYBkgdkRIBO9Sn4XjzxMPEVYHvOY6Gm879AVk7jb92B2YqFXqMIJXLOwkSO69M3BB8MFeXKors9U0gqGCsqBeTtbcCJPjhl0jnzUpNnn+k10z2r6doCvNxbux/mOhxtlq4ZgEJDSQO4wgiZuQANvHb1x5xzjVDLk01po9YrOnSAPHvGPjGIOQ4znHo1jTy1NYjs9Pdkm0wbNpsekjGtXRDxdBtqdQWLkGJ97/HHlGlUZQy1CysJDBpkG8i8bYqbi/BqsNUJftRUCuXuZIN/GZgRtBtEYPcp8dzVZfstKBJ1awbosLqHkC5JnfcDcEFsPFj2nGqdMlWaoSD1Vj0B3AgiPrIx3yjAw6tUYHYM3jbYwfnhezXG6NCKCKtaqiqKjOJvAI1HctF4mwIwPpc46tsvl3Ata0fQ4VzS7N6bfSHvtvI/MfxxDzfDw5nQo9URr+Mk4r/inOFepIp0aFMgFp0ByfGNQjbyOGHkzmZqpFFwhaC001CgREyASLzv+voVNPSFeNxVh+lw2khU9koYRBhReIkCYB9MdcytQnuCNpkjz8PXCHzXxc08xVaqzI1JSaCHZmJAU+YAJaPK/gduBZnOVnou1R2TUCrhS4W4BV9O0gm56EdL4yluqA1q7D3GuZEyg+/rhDA7sksZMCFUE3IInyxK4XnzmaYq0KoqITuG2I3EQCCD0N8QeJcm0cxmqj1Wdg+nuwQBpAEBunU2/McSOE8AoZOizZdoJ1MTrLKxUGVI2IERYahG+GSByVGvEOPLQqCnVrBWMHcmJ2kgELJBifDHY8Rmm9QVFKIJYhpj4AE/S+OXM3B6VRS4lK/dMLpl4EaGDWgqSpNjHXpgN7N+HZim1Zq9NkVwFUHSQSCxaQpOneBMA3jC7v7FPp4X5GjhebUorhgVqbbCSLRBg6hEEESIjpgHnOVOHZU/aa1Jiwqa+0qOznWTIJ70GDcSDEYg1fZ/ljUqVStGq7MdKkkDvTO5METY3NsRuP1nqZBlq1nU5XMtSZlUv2gVe4HuCJVxLXuCSPCsa/BKS3rY1tnMtxCkyIwqrHeUOQINoYKwJHkcSMpwkU6HYKgpUgNKrTIEAkyJJMyT8ZPjj514bxTMZTMipQdhpa+9xOxGxHkcfQnDOMjNZRHKN96lwF1AG6ne0SJg4aUXEW/AO4dw7h2Sy9RKPZJTqSHLVh3rFSCxY7AkQMC+D+z/h70qLJRFWkrl6ZFVzJMK0S0MDoFrTGFLifIlYZsU6ahy0Qwp6RGkE6pnSR1E7FT1jDt7POHVMv2lE16FXSZKJMr0Pe2N4kRvuRhbY7UUiXVZjmK+oBTqWwM20LF/TGY6Zz+c1/VP2FxmOeXbPSx+xfghVMi1aqUUwewYjwaHpnSfI/wAPTC721WkStOpUpMn4QWAUDxXb5jDfwyqFzYJsOxf9unjzOcAy9So9QhSzmZLVZ2jcERboP3YZXSo58jXNpgvhmV+1ocy1RRUVgtQadyABIIMgEENEb6hts3cKjSyhtVyZEgwfd6CCBa3hjlwxcvQQJTC0xvADXPiSRJ8L42fM3MViB4FJ/d+7DHM7eiBQ4NUoVFJqB6KOzwUJckqVlmBue9vGOHKnCPs9Sszd96zlpUMIGo92GFgBHU/S43nPiuaV0o0KkAgOWIYaySYVWT3YCzBIJvcxGI3JtXPvmlqVCXQqVqloEAFtMdQwJ26xeejUDdETm3hH2fNLWQ6hmQdSbkOoUEjxBBFuh9bQ8ryZxGmtqKnUSY7RZHgCCQJ9CcWVm8klVEkwy3BGmbiCO8CCGUwQcdErkQAg0i3vifl/jhHBMdZZJUhB5P4G+ZcvUXQlIlGncuLMttom5B62wO519pNbK5n7Pw+lSC0nWnUOkQzkA6IEFVUGJF5m4i9i5ThYQVdNTSKr9pH5WJBYSDcEiLQb74E0OR8mtc1Bl6YcknUTIO99BYi8kSQTikVGIkpOXZP5f4kc7QFR0aiwdgADuLEMDGxU7eoviRw3MIW7pOokgjUGsJvYeUevliY6wmhAoERAgADwAtAwNyPBwK/ahVSC2x3m1xF7R1ERtecK7vQFVOzfjOXrtTIVwokkkMUMfhggWjr44Ecr8vrSqu9R1YsCiqCXsdzqa8kDp4nHDmbL5nL5r7TQ1OpCrU1wRpLQEQASRN4AkXM3OD68UFXKmvlVSq+nugEe9sVJtBU7gwbRgtiqJpzXmnpUddNFci3e89r7xPz26yETPc0cQEGiQFU2GhjPUhpYzG1o8fPA7O+0HOZbKVA9V1rpm+z+9piTTamWIhkmzwJnqIth/wCVq7Z3htOq1JKNaojESlg4LKH0tcgwHAPQ9cFp0mUVQtNWEeF54VKFKo1EhnUFlVJCnrcgWnY+EY94Jw4Icwb6a1Y1dLLEakQMDNjLKT6GMU7zR9ry7vTqZqpVdYLDtGgzJsDA2iwFsMvs64yDWXLuSyVU1BWJOlwNUi9pWZA8BhbrQfTuPKwnzvyCpRq+W7jgHWn4WHp0iNvDbaCP4fxNWy+RoljRHYkmDEkVezckbFhpLepOH/MilR0sUME6ZuYMGJBPUjSPMjxxXvKP+3ZoZgooCy6JbuqDKqPMs8k9SxODbSrwCNPZZmTKlFKmQwBk7tYXPnHjituWeLE8Zr7qr16lODb3V8PNlU+pxYi5l4tRI+IxVHMeSzFHitWvSpVOyqOulgJmoFTVpG5GsRMRY4aPknQ9Zv8AnNf1T9hcZjgudStVqVKZDI+ggj+ovjceEHHmOeXbPWxexfg5kN240rrPZNa/56fgrfqxOir/AELD4tvH/D8bT64zhH88H/Bf9ungVm/aiszRpB0kgMzaSY6gAGB4T8hh10c2Tk51FBRVqyR9nIj9I3jwPZx6YKZTIqTI1W6MhH64nCDxT2p5kgijRpUz1ZmLwPECFHzn0xP5RznEEzaDOtUKVlOkMoCzEgiPdNj3bG9x4MqJSjNdqh1znDEqaS+k6djBECQYs1xYWNrYzKZVFZmplAzXbSN4ttqgYXPaRxutlKdKqmlqWoq6GdRkagykbaVRpnx+QPm/OO/DmK0MxTeackoVgl1Gm/vTMDTNyMUUU0c9sfW4QCZLH5YH57LujAJTNQRO8R5e6R06/XFdcpZfi1CmmcWa9Fvepa5IQGCNBFjYxpuCLjpi36L6pPiAb+Ywso0MpsBZSk7GHpOigTN2na0aBPznE1Mugizmb3pva/lEfHEjM8aoU511UEbjUCfkL4SuNc6ZoNNHQEBsCsz6k/4YRtIouU+h5p5IKZWAdtj/AHsQc0lWmy6C9TqZLW+QNj8MKXLftAzFUxUFM6jKkjTIPQQfW5Hrh2rcUpohqs0JpHn1No8Z+UHGtC1Jdg18zXcz2brbozgWE9U3m3niJRpVFr9umWZHI0PDMBU6hnGjvERZ97wdwMcM3znUckUgtONi3eJ/cPrgLmPaFXy5BqFakmNJhQSdu8B3RHrhFkTdIv6MqtpD3TyWu8sBMlSpAnfYwSL4lVsuzfjIj8sj9+FBea8zmslSzGXVaJNUrUnv6VAPuyBMtANrTjZ+etAioyr0nqSImAB5/DBlNR0yccM59BPmLhFJqOmqNalgSZ0ksFbTLTO8KI6kYX+cOCcOyVFajIaL6u49FCahIBJli0kRcyfDBLg3Gmz7BlvSpPJhYki4Fzc38B1x34xwNc7V+9LCnoKhezgjUO8S7TBkDYdB8HhN9oSeOvpl/UWeEc8Zcgq9TM5hXhdLoNPrepcz1Bt9cG24PQy1H7Tk6Ynp3mgSwBsWYC40nw+GF/8A/DVNkrMz1e1kih3gAomxYW1G99usDbD5wfgaJkqeWdQUVAhG0x1sZDEjUYO5OHk29iR4w0uiPluJrUygzFVkhVPU7i3QgSWERHUDHbhfEQyrDoFIsWPeawJKqWlR1vB/RGFXJ11yVerlcxDZd4HevCkQrxEAR3WO8iemBj+yWgaWbKFj2YZcvqOoEdlqBJEapaoV8o63lY0yk41+PAzDJilXrqu2vV8XGs/VjjMcshl+zlCWJVKSy12MUUFz4+OMxGXbPQx+xE/hA/2sf8B/26eFXkzkShVpla5Zi1JHTS2koGeqJHifuxuCL+eGbI5laeZLuYVcu5J8AHp4gPz7lUNleiFsCERpDEHxkXMwPEdSMVgricmaTU3QNPJFDL8SytNTUdHDM+tgbrLoICix7Np8cWTVqBRJ2/iY/fisuYOeBU0DL09dYGEqsi65OwpqCfGLz1thk5dz75nI1aVc1FzCB1qSO+NQYqwAAi21vw4dxOeTb7C3GcxldM1yhWmZM306ppGQOhDlSNoJm2OL5Om9FaFNg1NQuks7agabBkIYzOllW99sVxR5ppV6ZOYKa2EuWaCpkEqFAEKb28cGOWuZBXpvBBK6gB1ttbp4/PBo3EsDh2VRFIpxDMWIDEgMxlok90FiTAgST44Hc18UNChUdTBJVZ8NVp9Y2wF4fzL3O0kLABPxix87x03xvz/Vp1KQol9Bco3z1RI8IDH1UeOFejRjsTuLccQUtIiIj1wI4XzZT9yuSu4Vz7vlPVT0n9WPM5y4F1jt9WnwUdb9T4fvxDHLAWlTY1Fc1GcEDddMaZ/rCT8DvicVBo6ZOaZIbhVamj11VuxDkUqguCA41bdAW32t5HFo0aa1eHeLIh3mzfeKTA96zkjzIOAfLuYD8AI0hjTLJBv71QXtf3an0w8UkSgi6iQqqisel+7LeAnr062nFGiPIUaHIwq5bWter2wRg6ArBqiZXvAlb92J2g+ZU+F8jVs3XQVnNKm9PWrxqMqSrU4Jhag3IPQWmDFm5jimWUMKeZprUAsWqSAQZE32MQY6Y48A4zUzdbUQi06aAyCSWZ9SyP0O62/l54RJLpD+pOnszI8CGT4cKJOrTDVCvWWBcidgBPy8cDeM+zvJVWFRNSGoQx0NYr3QYEGARFx1PnhtzvEVpqSbxvcD6nAX/WihVg6wpHSSCPkcPwsnDJKO0zzkTh1PL0nopqlWBYsIJJUDYgWlSMEuYc01OmrqAYcAz4G0/O3xxCbm3L05kqBckrF/xH43m/icSOMZ3L1KCipVRFqgMjHbuw0+lr3HrgOPFAbcp8maNxZe1FMgaytxO1v8RvjzlXLsEZ3DKzEiCSZuSCPXV+vHPO5TX2LUpJp3DKNSure8JnqQL3jBAZmjUPZsQr7dmXgmL+6D/jhd+QvrQB9onDtVJKo95ToIkiQ0iwG5BNhBszYV+X+OtliadTWaD97SousxB0HcRuBMEG9jLnzdwrXRQqWlKgYAsSGsQQZmbdMKmV4RSSlUeoWVV70AEhh3i0XJmDqF5BgnbCPUtHTi4vHsO0s6lWrVdG1qSkGI/Au46HyxmInCcnoZyNmg7Dz8Lefxx7hW7OqCqKRJKsar6QGb7O50n8UVKRI+IEfHAjhHs9GYy0u7UqgqNYAGANgdp3JBnZvM4YeF1AubBNh2Lft08E6fZ0h90RsAQxMQJA+IsvoAOgxaEqicH6hPmLfJPKq5bNViwLxamzATAYqxHnIj09cMPHuOjLlFsC/U7eAHqcdckKYYsYDy0QzGzQzC/QsJjYHbHHP5OlWqq7MCopPSIg37TTJ8NhHxOHtNkKdilzDxWnUqUqdKnTq5io8BYUXgmS2kqIBLXB2wh8K4JWq5wjLaaVdlcmmCyiiylhDWvIWdvxRi0+FcBSjXoVPuIpUigKqyktddZEQxK2JN9/LHvCeXlo161bt111QQXVIYEkGRMr08DhuSDsr3g/AWfJ5Z2qVC1bOCnURhAFjERc2EzMdItOHr2m5UGhIUatQAPWdLEfqP0wafglFTQBqsBQOtV7sFjPebu73ItHXBRq6AkkiDEdfHCN2ZN9lU8S5VVXQUy7VXypdgTdn7OqQsQPxAQv8AHBjimW0cLymqkUqBlUhl70aXmesGZ+OHxs3SmZUt0tfx3jHGjxOSNWgDxDevz2wBuTYu8ucp1kyYptURe0Op1USNLQbHxHy9cMvFNPZ1dVgaZHz1D53x2+30/wAwxrmSpnUYBC3+JI6HwwGLbvYhLwXMFa7GkulTElu8VFOTYdVYlSJ6YOcv0Wo5GpVq/dVHU2YxoCyqLINr3sfxG+JdYMZAqMASZ7ykGd5BSL72j9eJw7E0eyqEVEI0kMBceBAEYWCSfRXJKTVFVZ3I5zN9uFVqppKDKODqmTFiASLwAJMCdrqlKgiGKtV0v16zPTcEdR64vbK0aOXU08vTVEMkwxG46H3rfTpiNw3gWTp06lM0lK1DqdXPaBjf80+J+eKqSti266KqfglFh3c6k73M/SRh64nm6VTh6Ucue0+z9mGI7zKoUw023Igm3UHAzhPsuyoeoaxdUJlNNS695+6dIMjs9EnfVqiRfDZyLyyuSpVBpCs9VyCSCxpgkUwzCxIW9rCfGcadSjQFNxkpULmc5qJopSU6FRAp0neFi59bxiA3EqYvNwAQRuDv6iMPXOWXD5cWUkVacT0JYD5Xv5Yl8Yy1JaFUaFGpSgAUSzNZVEbktGOR4m3tnVH9RFJVHsg8J419ppMrjvLpM7ahO48xsfUeOCeQyoHarA0sxt5EYGcA4UEyzBlEhngzP6Jv6rHwGDlM95vgfpH7sVinSs5sjVtR6FrN0mp1VSO7DD0K6SPgVf6YzE3iTAu9wYK7dO7sfPrjMK9HfhdwBdOmzZgaFDnsmsTp/HT64J0srX1DVSXTNyHkgbGJ8r4i8LB+12MHsHvv+OniHzHzj2KMtJzUMhWqAWQnoG2LH6QTfo8Vo5szfNh2v2SWeVP6ToJ9Jb44k08jTK6rgEeI/WJH1xVtPiCsN5Y3JNz8ScbZXmirQlEh0Yd5CbCeoP4T9PEHBtXRNwdWmWkvD6ZmCTFjfY2MfUHAnXob70U1S5UioAxEWOliPG9+oxryNxRalEpr11VOp/MNdT5iIXyjCv7SK9I1KKEd5acsVW9wAJgSYA62v5Yar6Ei6bTH2nWFRVdQzgix+7PUjcnyxxzlamo1VdSLOkMxRB4eI+A3tiJwLMI2SSuGNCno1MoAVUidcCLAMDjnw/jOUzGXOZYAilLanAZlF4MCYJF4F74Gk6YN1aOn+ksvr0L2rNEiFKzHgX0g+gOBua5kelUCfZX0tBXWw1G4WdKo9gxAsT7wsL4kZbmSh20feM6pqvTVYRhNiSCNrje18TnQZxFddlYwZKEQQd1JtKg2N4GGaRk2uzpTGYtqo0xPUOtvX7ufkDjhm6rlNQFKE96XhUUar6tKxbysJxB5nzjLUpUCTpILk3OxCru02v8A5nEHnDhtWrk6NKn3kZgzkdQA7J3RJILaTaYgHpiCy8srxpdeSyxOMFNvskcP4+lc6KbUHqX7oqkaoiIkSes79IJ2wSGWzM3pJB2+8Mj16G/h0wm0+QqtREIKrVkyA4tF1Nrjz3I3E7YMcY53bJ0lphQWQQ1VySv0u7GfHc/ixWvAJa6D1TKVRuKIkD3qjC8CbaTsfPwxpnqooUe1q0y4DCeybXCmBqOvTYE3jpivqnPmZqfeAqFa4ZqCqp9C0u234VbEvgvtc7JwmYpqUP8AvKS6T8UmD8I9OmG40TbbWh2oZujVp9pSZTTX3mZtGk+cwRbr8rY2p56nWhUK1GCkiCCogoANvxa9/I4TebeDtUrLxDKhauW0KzotwxBbU0SCrBY6dL3khp4FwuklZqlAQj0qRJJkks0iB+EBRcA9R4SX4xqyfOV0bVclmG0zRpwrB/5QgFh1Kx0gG8/HBFGSqysRrqU9ipptp1WJUzI9TBwq80c3BnakrQoOmAR3jN58v8OpsvPxUKwemdJXYqTMyTEm3X6eGIXTortotGlwpOx7LvhPylr7zdgZ3vvjumUhmYM0tE3kW2gEQPhvhc4PzzRr04qk0ni5Gx2uCBI+IxNfj9NLUy9YmNzb4Wk79BHiRg2kI7IGZoAZqu34u4J8tCnpjMcMvxFa9WtUWYLKCDuGVQrD4EEYzE5dnp4/YjWoGNbSpgvS7Pzhq1FWj/kLH4Y55nl37dXajVL5ehl2IpUUQprGxqayNJnbuyQPDr0evpzC2JmkwtFu+hm5HhHxxOXiE/0mxJHdtEyD3vL6i9jikJUjlzwbkQcjySmUruVyyZihUgCYL0vUP76+YOq2x68K3s37d6tRguV1QKaU4YCBBL2AOr8qxvvgp/pEadUVDfbu36/mjy+Ix1pVHbanVibEaSpExIIe46+MYbkQ9NryDuX+GtQrJTzCtTqIe5VoginXUj3agAgMD4gTAudztx3l5K1dKoaGFPs2BDaSI3sJO42I288MdHIlDqLTF/eI+djbELh7LX1mlVVwraTBMTA2+B3xrAvyCK9AZbIDLKKlRamumzQxI1gm1iQTNpBuYvviByRy66Cr21PsssUFNVeVZ9DSjabFdIkCbmfDButnyrspFSxiQVIP/fPXqBscaVeJxutQg7EaY/aHUEX8PmORTgzYcEmowy7rTSpIqQgnToAWDZveF5mzAWjHbgfCHy6VQskumpbR3hqAXwlV0KJ6L5Y4/bLgAVJP4YUeIi7bmLfDHftHn+Sr/wDSP736sHk3oXgLOcDFl1rUNdKegJpaSASZAgzJO4MYesjUp1URlAKFFgEbbiIOxGxHS+NaOQIAm/lqIHyg/rx5nssQrEAAAFiFMajcnoBJnfC8Vy5JBc3KKi30d8zkwVhRpJIBKgAxIm/SRIne+FPnDga1qtHLGj/s7Al6gpFtBF/eAPeIECQN5k7YnUuL5d7/AGmkpPRm0kW6z/HBJOHlhKupHiDP1w3W6E68lecZ4CcxQzD0lrLVpwtACkW7SNwREhSIFypUg26Fe437Nc4KqLRDVho1nuMsNYFNTKEmSSLiQDYWBuY5Bp98T64z/Rbfm/XjJ0qQW7dtlbcjcH4xlHj7PNB2HaJUencbEjvEgx5Xi89LD4LwdstTZJ1L2kp4qkrpUm86R3R5AYH5HigdsxALJl37OVaCzgamibQLKJNzq6RifU5gDWFN/GQVtF9p8BOC5eAcW3Yr8S9lgZKfZwK8k1KrMYlipJ0xeIhRb9+O7ezMdtSCnTQRYqEsS9Ux4RCja0wIsMMIRYntqfh73xx2XhrESKgIOxn5YFmqvIKqezrL/gaonoZ/d8fUYLcI5ep5eSJZj+Jt/h4Y6/6O8fj3j/dtj1chBm8zPvn+7gA/qAs0gGZrwAJZSfXs1vj3GZr+c158U/YXGYlLtnqY/YvwcaNKo1dlpOKdQ5dwrkatJ107x1wCznPOayoSnma9MOqw8USXdwzCVBKKEiO8wEkHTqGGLIVFXMks2lRl3JaYga6cmemBnE+cMqGE0Wr6SGRqsWIuGWQWB+RwynGKVnNkwzyTfFWSOH815t9arTSswRKiMVakCHIBWoSStN1B1ESbCwMjDTws1tE5g0tc/wC61aQPVrk+cDFWZjnWrmC2omx22A8IHp1388HeUuE1hkavfc9shVVBEggxrl2AMyBEiww0cilaQmb9NLFFSfkk8+86U0oNTQkl7E7DT1vvfafCce+yLNiplKhUEJ2xAnr3EmD1jafGcAOK8tZnMBTWy7IiD7wUmRmcbnSDefMA/MYZOCZqnw3KUFLaqVV1FFSAjjtGkgwSGjVM73jqMJjUn9UuyM3FfTDobArlRpYL8JO/rH0wucc5wejUWhRpjMVmEhp001iRDMJlrTpEbjxxtzPzXl8kEFcVKhqTpQDu2N5Nh1G877YW6/tUZxFKmaY8kaofoAo+WOvHilLZCeRR7MopxTPgkZ1Ka9Vy9tPkWEsp8mbDDwzkmqiEVM/nHYiD94YE+Ez88JSc6or/AHrVu94s4E+MTGJ1XmyifdIb/PmcXeH7on6/2LBp1Hy+WXtJrOgC9wQXvpWxO5tN95wJzmRzNWO3bQh2p05YAeDEAaj628sKh5rQeA/z642o86i14+Y+uE9D7mWavAzPy0rqBTEd6CxAGkbkxafID/HBbg/LyZYkozy3vSRB/wCUCB6jCZT56YGzkj+tP65/zGJ3+uzvTIHZkkR31JF+h0sJ+WA8Mvkb1kyHxj2lJ9oallKVKpUU3rVXVEEWJlitht70noDhU4t7UMzram2YS25oQV+DgAn54srglDJQOxSlRqdNKICCeqkg/KcIfPHIDjN0K9ctmqVWoqVSB2ZBLaQPu7gFSIP5hfcDC0lqiiaZB5G577NTQy2WNSu1UN3Ax1rDaiwJhStrg7G+0m3OXuYEzaMQCj02KVKbbo43B8R4H+GI3DuTMnlk7Ojl6aqx70jWWsfeLyWHkTGF7Lcv0snmGfK53Q7e/SakrI+9iKSpEE7i4+mEbUgj1m8x2aM52VS3yE4pTmjnipUzGnXGqyoIIWPCJvc3xceU4rTqAd5dXUSd+sagCb+WFHmvg1B85laCUqaGoSXZaayUv10xYqfrg43QkkVhS5lzqNrpsTBiA5HyE3MdMWN7P/aWc1V+zVxpq/hJEEkCSCPGx+WA3H/ZPWnVlq1F/wCudJPkYkH6YTOH0a+S4nQ+0qabU6yapaRpLASG2Kx1w+pIWmi5s5/Oa/qn/jXHuPM3/Oa/qn/jXHuOGXbPax+xfgX+Z8rVcEUVLstPUyruyipT1ADqRZo66fHChncm9ZdVOLbgkKf+4iIxYq8RFHMBzsaTLMEiddM9AegxrxLPZSuwaqisw66agJ8iRGoeRnAcFKmb1ZwbSWmVxwjg+YqBzTpNUEhdSQ0EySLdBBPh8xi6eC5DTlaVN0ClUVSu9wB+uJwHHH6EAAKAtgAtQAAC0ACPjbHenzSgEAyB+hU/XBxRJI5cryZEk10R+N8xtl/5vk6rt1ZqdRVAnxCknCfXzmczudytRqDwlak5UIwWmiuS13A1bA6oE2HQDDtW5ipv7wBjY9nUt8YxvkuYKKnoo6wlT6WOHUkiXpyro245yqM0gK1alCoPxIbH+spsfUQfPFd8U4Fmso01qTVV/pFmop9d2X4geWLDfmlBZTIG3ce+/lbGHmtfH/sf+GHjlcScv08n4ETh/GslV7rqqnqLG48jb9RxvxijR7M9k4aPwGIZT0vsR0OG3M8RytUntKVJ/NqBb9a4homQkH7LQ/sGt81xT10J/DT+BKyeey2gAukjobE+vgehtiLmaSuR2VGox/QRmn5DFmUeL5en7lKkp/RosP1LiUObF8bf1H/hgPOg/wANMp+pyxnmMrla4Hiw7Pz/ABRjtS5S4ogn7LUI8mQ/qacWs3MlMmSFJjc03PX0xvR5lpgmNK//AK3E/JcL67D/AA8vgqGpmc3l/wCVo1qQA3dGA+ZEfXDNwH2ptSXS69osd0aoj0a8DyPwxY3+suX/ADn/AKH/ALuFbmvJZCrRd6SItYQwZaTKTBGoEhQDKyL4ZZFLTJvDJbSYU4Lxapn6FU6xS1dxCgMrKHvSTc38tsJvGfZ/xQVR9neiyBQbtpBbYiDJEj4YP8k8To0Mqy7EVWYAKxkaRFwCN7YNPzQhkE2/qVB+oWxOUlGRSOOUop0Vxlm4lSZ9GWq1qM7aSWWRJBG/dJImOmCnBudhSrJ9qpMpSQvaoVZAR3tBYDpuvXDfQ5ippIW3/JUI+v8An5Y5cS4zRzFJ6VZQ9NxBUpUv8QLEbgi4IGBzQ7wz+BgyvY1VD0+zdTfUsEH4jrip/bFyvnsznKb0qL1aRpqi6BqghmJ1D8NzubR13wzcNy+Tyz9pl1NBuujtYbyZGlW9SJ8CMHf9al/MB6pUj9mfpjRmou0B4ZvtAHl/IVaFMUq7BqqJTViL7IIE9YELPWMZieMyKlaq6mQSt4IkhFBjUAd8ZiEnbZ6eNVBI2qZdW94TGNPsKfl+pxmMwo9HoyKD8P1OPRl1/KPljMZgmo3VY2tj3HuMwDGY8x7jMYxmMxmMxjGY8x7jMYxmPMe4zGMZjyJtj3GYxgRyusZeBsHqD5OwwWx7jMPP3Mni9i/BmMxmMwhQzGrKDuJ9cZjMYxiqBsIxmMxmM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AutoShape 16" descr="data:image/jpeg;base64,/9j/4AAQSkZJRgABAQAAAQABAAD/2wCEAAkGBhMSERUUExQVFBQWGB8YGRgYGR8bIBocHR0aGh0eHhwcICYfGh8jGhgfHy8gIycpLCwtHR4yNTArNSYrLCkBCQoKDgwOGg8PGi0kHyQ0LSwsLCwsLCwsLCwsKSwsLCwsLCwqLCwsKSwsLCwsLCwsLCwsLCwsLCwsLCwsLCwsLP/AABEIARMAtwMBIgACEQEDEQH/xAAcAAACAgMBAQAAAAAAAAAAAAAFBgQHAAIDAQj/xABJEAACAQIEAwUFBAUICgIDAAABAhEDIQAEEjEFBkETIlFhcQcygZGhFCNCUmKxssHRMzRTcpPS4fAVFiRDc4KSorPTY5QXg6P/xAAZAQADAQEBAAAAAAAAAAAAAAABAgMABAX/xAAuEQACAgICAQMDAgYDAQAAAAAAAQIRAyESMUETMlEiYXEE8BQzgZGx4WKh0SP/2gAMAwEAAhEDEQA/AGzmLjZyqK4QOC2k96CLE2sZsD9McclzOtbM9jSAZNOovMdBYCL3IG/j4YlcVyy1Hpq3asVJcLTQvIjSdUKTENHTf5D6fLqqwZFziRT7IRRay9d6e5JJnxOPMo93lFdknh3Mi1a70Sunc02m1RVJBIt4g7TsfDEA88KorCogWpTMKoaQ5nSYMCIInbbGq8Cy6vTKDMI9KB3aUEkH8Q0XPT/Jx7V4Tl9J1dvqYN3zTgxUIYx3I62MbOfERqDcTovOGl6IqoqJVQPqDk6ZkCRpHh9cSOF8zisleoUC06WxLXaxNxFrR474ipwmgQqt9oddCoFNP8KvqGyA+9K/EjGqcKosHAfMstSoHcCmCC0kgfyexPTyGNRriT8hzEatGq/Z6atKddNiREAneJuAem4+OMocwk5M5lqfQkKpm2rTcxa9zvAxGocAphnqUlzSrVUrCUTp0sOn3Z9Zx4vA0poqE50ILIOzYaWZgQRFMSdQtM7nBoHKPySOC8yGuGOlBChu6+q5MaSCAQR43Hngh9uPh9cDsjwVaJqOtPMtUqCCzUWFpBsFQAbeGJHZP/RV/wCxqf3MCgco/JJOfPh9cYM+fy/XEbsn/oq39jU/uY97J/6Kv/Y1P7mNTNyj8klc6TYLf1/wxvWzJUxE4i0hUUyKVb+xqf3MdK4ZjPZVx0/kKn8MamblH5NjnjHu/wCfljPtx/LiD9qSAe/HQ9m306Y9TMLNu0kXtTa3X4WGNQbRO+2nw+uOlHMFpMWGIqO5uBmCPKjUO1iLedsdkqOAQaeYM/8AwVP4Y1MHKPyZ9tP5cYc6fDHA0W/o8x/YVP4Y87Bv6Ov/APXqfwxqZuUfkkfbj+X/AD8sZ9tPh+v+GOAot/R5j+wqfwx6tE9aeY+FCp/dxqZuUfkIg4zHHLVgZADqVsQ6spFgRZhOxxmAEyhnxRzSsQSDSZbdJenf0tglX5jUxp1p/wAhM9PDafLEXhlQLmtTEACg5JPQB6eI2d9pCI5C0KjoAWLk6RA8oOKro4syufRNp5WjUioTRDMZ76oGJmJuPHHSnwekx0j7OfFQqHbT0g/lH08Bgdy77UMtm8wKAVkdh3ZIMmCY8rD92GrO5+nRQvVdUUWljAk2GGo53NoFf6tqYlKJgW+7W19X5bXvjxOV0G1OiDbamouOtlxB437QaVIDsVNY9WuqC4HvFTqMkWG038MLvFfaRmWUrTppSnqCWaPESAF8LgkYEqhpjwWSfQ55vVlqBaYp0191EFh5CALT9MDsxzRSzFNTTklK1JmQ2aNQ2EQZ2kHfFfpzBXIYrXravxd9zY2MySOv8MMnKfL4p0KWYLl2etTQWjSoqix8W7ovtbCRlb0UeNR3IbRzTTgHRUg/om3kbWOJOW40jrqlU8nbSfkRt54D8wc41aBcJlXYIRqckQASQGAWSV7pmYiL4CcN9otR4YvSg7KB9NycXWNs56Xx/wBjvn6rKpculJFEsxNgOpJIgDC7m+dsvTIBzOszBFNC5nzhTBnpv5YPVVGby3dOkVFsSJgg+BiYI+OKqq8lcMp5ylqqGvR7N+1epJ766GWWULMjWSRvNztgxinpiW/CLP4bmzXQVKVdXQkiQNiN1IiVINiDcYlHL1vzj5D+GE/2XKCcy9JmNByhp651EDWoYzeTTVAZuYk3w18YzBEIHNMsCZAEmIsCbLuLwfhhZJRYU2/AEzuSylFgtTsA0THZKT5EhUMb/GfPHtAZSowRTQLbgdmB003lLEwBuNsJ3NXE6aCmzVS2ZB7x1A6lERKiwbTp22bxuR05a4ki1Vq1JKM01JWAog6SBvZjJIiwtM2dY01ZvVkWRQyFRAFRlVR0CgC8k7DqTJxv9nrfnHyH8MBeK8brUszoLotMqWp7d+ygLJFu8SN7yI2ODFHOVKtAtT0rVuO/JUMN5i5xNxoPJkTK581H0JVDHTrNhAGorBtIMgj4HGcR4ucsV7Q69Wo6VidKxqO14JUbjfrgZwjLjLZkvUZZq6kLDq2sEaj5md/HfHTiuUzPas5FF+7pUMjMNIk7T3SSbnyHxmpWizgk/sdV5+yxMSwjclWAX1lZ6eGGClW1AMukg3BDSD9MVNxfhQQrpL69jqUBTAmAQxmIkbbYZfZ1xMrqoPKhh2lLwInS6rsBpMd1QFFwBYkvF2vuLkx8droIZr+c1/VP2FxmPc3/ADmv6p/41xmJS7O/H7F+AVxZWPa6QSRl2Yx4LVos1uvdBwA4JwTMcRditRaeWU6WaAxawMIu2xHeO09dsOfDVJzQhtJ7FrxP46fQ4LPS+z02Y1QiCWaEHqfif4YaKWmc2ebTaQH4Xwejw3KsK70yqsXWoF0tJk+csNhE28cLfFfa5Scsi0FqUtj2l9V7WFh09MV/zhzXUzeZZ2J7PUdCk2VfIX6Tt44W/tXS5HT16Wx1KHlnA5WW7wfmnhlSogrZUUmE6W1FlAaJkTYbeI62xrkeEUq+bOXen9nbW16d5gMY70kSq2It9Jrjl3g+bzb9nQQs494kwBfrtG+Povl1CtFKdQffU0VXJWJgQCG2YW3BOFyRT7HhNx6AnE+QaXYdnlyqNqDMXJbXAiD0F4Nh02xPrZFqOVy9MlSyVaQkCAe/a2DLcPpkyVEnELjNMKlEAQBXpftjEkkiim20mxHz+R4lme0omjpbva6shQyMZ0KTbdRcTYDaSStD2cZqiICqtQ3XVULFo6QoIJ9Np6DFyLQSf5V5nbtOvhH7sCOM8brLWKAMigSIAYtPXraxsPC+BLJwVlcdzdJI85PyGZpZZ0rd7vEIjETp6yQPxNLXnfHua5UoVbNk6az+JGCH1lImPjgcOP1VZi71FBHdZhpA+BAGD/AuJvULK6mwBDERIM/MGJBFr4SORTdByYpw+rQl5PhX2XiGZpLXWmiUqVZWrWkM1UHvqVCw1og9MNnHa9KvlTURg4UypS+ogwyixkkSIjwPScDstQFXjeZJWUp5OlSbUJBZqj1Ig2MAYXM1mKnDM2ukzRqOXaiRIWmzlVKkz3ip6Qe5BkQcVlSZCNy/KFrjNJvtNNKRlKsHWYPd0zvAj3Sdpvg3W4YUUDUSjd09fE9cOHFOTRUNQSFpzrRgdLU2N2AI3XUJg27x8o94dy+lhWqBtPRZAb4np5D54rGetiSW7Qsc1cCqfY8lnEJWrRRaT3sabe4T/VfSZ/SOHvlfiC1KCwIYKC3q0mfnOOvMOUV8pXQju9k21ohSRHhBAPwwr+zfORSqO5MEIYg21aj/AIYXtWbtHPi2ep1taBllajpfulSrCVKndgCD4EGZtB34LzC9BhTcnsjEFr6Z2IEzHkY8RglzDwtcy3aN3kVNK2KlWN5knY2v5DCjnkWpVZtUEy2km57s2HgBf4jHDljJPnE9PBKE4+nP9seuNcOprSqVKoQgCTChSL7g6hcbyZ2+eua5aWrQo6HanVpd+lUi4JuQw6g7EY7cdybVMqB3msNSj8SwJEWnxje0dcKScyVssdVIaqJDA0n1HSVsNJAJFxERBg+uOql2cK5SXZKOVzDVqgzD05BXV2YI1HQAu/SIPrjMS6OfWtUqVU919B9O4oIPmCCPhjMTb2d8IJxVm2XzopZkGGM0WA0oz/jp7hASBidnuLirTam1OppYQZy9VvoaZBxCyudWlmgzTHZMLAn8dM9Olt8Gl5kon8/9m/l00z1w0ejmzr6+hKyXJfDqbBzlHqN/8lGuR8EFML8wcMWXzFCn/J5VU/q5SoP1U8HctxJag1LMTFwV8OjAHrjuahiY+ow9t+Tn0vAtU61AVu2GWIqEyXGXrTO0/wAnvAid9sTjxlHtUSpH/Arz+xjoOZqO0VJ/4b/uXGVOPoZC9oDa/Zud727pB3wLG4/8TKPFKCmVSsDt/N63/rxG4vxdHWnpSsStWmx+4rCysCd08MTqLVGAIqAyJFgPDoRIxwzfEGpsFZyCfCmWHT8qmMYySv8A3/ojHiyH/ctff/Z639zG/wDrCA09mwMAfyFaSBNvc2ucerxkn8bCbXot4xvogY3zXDRVINTs2MEAnTOk2IHkZIPjOAGl5ONXmVSCGRiNiDRren5Ma5bjaIgVVqBRt91Wt/2Y2blumBqKUoAmSq23m59TfzOBebz2QQaNVMTGsxKnTEeVito2i22DsP0dBWlzCAfcfz+5rTH/AEef188e1uIZeowdkqFgCoJy9ViobePu+sb4iZXgOWrAtTFF+hKhTAIIjxFjF+kjBKhww0QzLpSbsYHSbknwk42/IrUPByHMJ/I/9jX/APXiX/p+l4Vv/r1v/XgPl+c8vUqCmmdoM5MAStz5GIN/A4K5zMVKYBZjG1l1fQAn6YO0Covr/P8Ao55zjCOumKukghgctWMg2I9zYjHHJZ2lRpdnTWongVytaAfEjRc/HHi8auRred/5Fton8mC9HNgqD4jqY+hgjAszjS6/f9hFT7a3apWzLVKTyAfs1ZXj4UNK/CcSFyI0AHVKsYjLV/dKhSpPZyZAF/IfF3NS0xbfcYHLzJSP5/7N/wC7jP4Cm3tL9/2BI4lW0aNbARp1fZq5aNpnswJjrGI/EctQrVadRqdUPTdXDLSrqSVvJinFzv49cNv2geXjuMbLVnYT8RjJV0ByT8f4/wDBUOYV69ZlBAlbMrIfcXowB+mMx1zR/wBpr+qfsLjMSl2elj9iPOHx9quuoCi1on8dPpg2tamDJpFf0jTAj1PQYEcH/ng/4L/t08cvaBTrmiDTnQPfgx8T+jaPjikejiz/AMygDzNzOKjhKKaKCvpeoEA1NuNJ6QEax3i9ow5cP45lqlMJSqg90qqknVZZgg3kC5xVL5n7k0rgSJgdVEBj8WJtGHzkvlgU6Qr1AwqFGCgn3UaIkfmMSfXDtUTlxo7czczU8vUFCnSR6xGoyBpQHx6kmNrdCTtIanzNmBNss4GymkRBN+jfxxJp8l9u75h67DMOzF0OnSDMKoG6gKFE3nfriWOU6AdGJIqgXYusEjofmQDpwKCnFKiHyvzM7ZgGuEHbDu6VACsLWP6WqLmZjzg/zPzBRydNqtVC94UBQbwOp2GO6cFp1F76QR7rAgGBEMCpImbzb0jE98sryHUMAQYIkTA6bYwjknKyvn5r7YSCiJAlUTTPx3MRt9MMnLFU1tcqrUhEFlEhryAYv0Jnb421rcVymVdqCh1YtLMiTDObDV8RYbWxunNFGk5SazeP3ZgE+J8Z38zh6fwZzTWgB7R8lnKtSnSyqVDS0QwVSF1TK3sLjc7CPXCKvDKyQ9RCqkkKxIgspIcA7ECN9vWJxbNXmNWqARXQNsYABj+tYbETP68arxZS2l6NZ1aRNQLp85BsJB63PxwytKqEFL2Y9u2bqNoIpKGRm6apEL69fL44N848tV83K1L0jvAY6R00KpJZ9XVlAF7xYzl5jXLqFTK1FpwSPQdIGo6iNl39ALBc5zJn2BcInZn8B0e71lJ17AzMdMDi27NYrZP2Fu1JCcw1Os6guNClUkSVs+pmG0i2LM5foVkp0qOZZa0IVV9BUnTpEsjEnYe98xfHfglfURqoqjEd10upHhMd0x4288TOK9ppIo/yhBANrSVve1sCUm9MyW9EHmTjVDJU+0amGYzpVQAT4megE3PmPHCUefM1UcUqWTy2uoQEBJ7paLm0GBc7bY65rk6pVj7wuWcJ2hJeYJ1EFjIUX9SABIvh1o8LWlUDJSkqmkEaR4SYidXx29ThClJCRw9s/T4lTotmjXhC2YRQRTprpJAANuqwQq3IF7x3565zahV7HL06YKnvO6qZMAwB6EST1t0OHunlVVajhAj1BLxuSBAk9YAwtce5GyldqjMzGq3jV0wZnfSfqDjC3ZXmd54ztRffRNPd+6RR5b7xHTBflX2mtRhcwupSQNagAjp3h1je3y64lctezOqTUaswpqfdCw2q5kyLgRbxM7CMLvH+UamVzBoIoqNXE0wp1G9oIsR4zEfXGs2mWVmXBzFYgyCUII6js1x7iNQyppO1MmSi0lP/AC0kH7se4jLtnp4/YvwZSrFcyIMTSYTMbvT2J64KfaW/PbqdQj9eBtHLh65BXX9w5CzEkPTi/S/XEfgXF8rUKpUppQq1CwRGLLqUNpMTZWLWA63HjFIxbVo5c8kp7CtPglLXqApawZkJcQfJemCC03ElmJEG3e/eMReJfZsrTesRpI8HKsxaBEyDcx1jrgdW4o9bh2YapRCggooZ+01aiFDHVcQWBg+Hpg+aIN+UFqrO/e7NW8JUNb1xspqgEBIHksfqwi8j8wjXVymZWKVOuRSbTOssxVVqwIZjIcHy8Fwy8b5nbJ1OxSn2vcDILzct3REkgaZ2sPTAm1HsKTekiecq39HM+R/vXxJzWYZJ0iEFyzbAQNy0fPCpwb2kVKrRUpLSGyyHOszBAgTPwPXBLmjiJqcPUsjUTXhSrAErIZgGB6d0EixiRY4EZJq0Fp8kmEaOZd1lAjqbSqggxvsYMEEY7GtWIjQI8NNuvngLyUOyqPQBGgLqECAXnvFfAQwEeAXzx35vp1ajU0oAtUVWcqKhpxsFJII6ggbHwIucGLsM48ZcQoK1b8o/6fXzxzfO1RZgo9RHQ9CfI/XwwoVeas5SpCo9Qd2dSvTAMrEgkR0ImIicO+cpU3UGqJEKYvuZHx3jGW+gSjw7oiJmiCYCTtYCb+cz/GcTcoIHeQCfBT8LQRt54GsuVU3pEDbVMxeTsxIgiZGOPGOYKOWqolTtBTaJq9pUhS0xJ2O0+9IF4jDO49ialqIaqUZNmdREQqkD9WIvEM8tMKpqAMbd4hSZIjeL4WvaJnszRWl2DMKJGkkHUWZiCBsWJgW3nUbGBhWo8CrOgqsjzUFTS8i+gMQhAkzAYjVvoIk2xjIs1UrTEsB8f3Tjfsan9I3yb+GONLO9nl6NWvUNMmmkpEktpBKgCSzE9Fk4R87zjxV8y60MvUTQQRSdEkoQYJDEM219B7u1sCgp2WDS1DUGYnUpgQ2/lI8MR2SqSTDX8vPCzwLiDrTqZ7OoXqa9AUJehoDBhF9ABJH1JM4kv7SAyh6VBmpdajSsWme8u3rvhlFyFc1FhJeKd4p2sFbtf3QLGY2uYxIywFWK1OoHkFQ4BNgxkBo2kXHiPkM5SyL1uFxVU0qlYOTAuZJ0kzvKx8CML2R4xmUFJkqVVpmdNLs1IkKXIJiykENJ6EXGFlUXQYtyV0MuZP8AtFb1TpH+7Xpj3ETJ8RXMM1ZSCKgptboezWR8DI+GMxJ9np4/YidwePtUyLUmUjrJZCLeEKb+njio+LZoLQzNEsWYVgtOqxluyUkC82BNJWEWE4tXKZYvmhB0kUWIO/46Yg3Bgg9CMKefq8Ny9XsW2RjSeroNUUyd1BqPAClve7N9Jm846cXWjg/UanscuVOI/a+GUamaAYuhRyVnVDMkx+lpk43zfDHfKLQy5RgpAbXqFlIYRa1xttFhghlkXLUFIZFy9JBAVTAQC0GSTbbefOcKWX9olVs4s09OTbuSRs0xqLbSOo2/XhHvonFHvKvL1JK9V6p1HLVtCFSzDtCiO7G3vS+mesH0BqtwpnK1z337dWbSI7lPXoCSsjvEE+Pev0xI5X7r5umffXMu5HXTVCuh9CJE/onrOCea4tRpmHqKGidM3j03wXG2LyAmXyWjNvXQlySQFJayME1Lp0nSRUBaRvJB8iXGeHNXpspFMruoZSSSBaT+HfoCRhQ5t9p60lCUDFR7KbGB4ncbdIOAXKvtAz9XNU6JcVtVRVIZEWE/Ee6AZC3nyvhljaQOWxp5W4dmaTIC9AkJp2c6iWLMZgQQAOkYb6OUCu9TdniT5LMAD4/Ez6Yk4jcQZgg0mDrQfA1FB+akjCBb5MDZXhFBqxct2hc1CVKGD2iorgzaNNMWPnvOJGe4SRlalGkTqFM9n/WBZlW892YWPC2OXNHOlHIaO2WqQ+7IshACBLEkeOwvY4n8R4klFTUYwIABibnVFsZMLtlMcj8Upvnqasauir3Hy9YMxVmiDTqKLiSPfiFJknfD57S81OXGWp0ar3BJSmxCqAQAG0kapj4eoxwTnPLrVaqlAO5tr0qhm29yR0GxJgeAxOo801qrgGnqB/BTJmN5BJgmxOwkDGnJSVDwThJS+CVyZlK32PKJWRholzrsQAWFNSsyGgg7WgDfE4dlSQmo3Zue0C6ibBnYyqEx13AuOsYJZeugp9oGJTTN5MAeW/wxWXM1LP5jM/d0HVKzEIz2lQBAN+7MEgMVnDQin2SySbbY+8Pq5XMOatBqb1UXRriWVfIGNIPiLHzx04vnWy1CpVZlcqO6Ch94wqjuyTJOwBPhiv8Akmg9POLUcGlTpUapqF7EaW7PS4ACqZGuATaDNxjvz/zNSzSU0oOWhmJ7p0kkaRfbYsPKcFpJgVtDfyjzBTzi1HFNUcEB9JnVbukmATYEQwBEY04xxRKDqjMaqme0SZhTsCsXsbDywv8AIdKrl6dQlF1O1OlTE6VNmMkxcX3Agx3d8TcrwNg9RqtRWaoe93HPWSLrYbDyGIZnJagdOCEHufX+Q1R5npnMVKJZE0SAWaJI0iL28T6RiPk6KlAFGsKxuqagSKQoxIaw3t1EXF8AOb+Sq1bMdpSzHYpUuZVmKm02BBvOxIEgemDnIXL9TKUaiVKnalqmoNpKz3VX3SLe6PXD0iTpK0R/swp1qqjpo+J7NZJ8ybk+OMx2zn85r+qfsLjMSl2enj9i/BrkK4p5ku1lXLux9A9MnFQcTopWLVhUGiqxq1Q1itaWkAkCUIIcKb3G8YtcsRUeELk5Z1CqJJLPTUfCTc9BJwm8U9mmYqUlpJUSlqGtxUeNLlmuAskfd6QRBBI3x1YWlHZ5/wCp/mEjIcZjlcdq7a+/TpGCZanUZqY9IQDwthZzHFkbK1lam1PMXOkMTTAJFNng/iHu6ZsYPTFpcZ5WnhaZPLKr6VVUYmArKQe09dQJPr1nCzQ9lPaVNBrFKSqNRlXdnnUxW0KpZmuZPlfAai9iwm4pj3wngrI1CqWGpcsKNQC+tvuyrav0Yf11+WKLzfMNet2o1Maxdj6kkyI+mPoDimZ+zZV3poWNKmdCATJAhRbzjFTVOR3qcOrZnQ7501u2YaCpCliHVQQFMyzws7AdMPB+WRYpcY5HzdChTzWcYU6jvoSgTLQAWLMQYEQBp8xMbYdPY9wUU8/m1rk/aqFokRpMqTtJsFIMxDYnZxW4lmuGFkbuoTXDIVCtZmF/zdnHoRg7l+XWpcefMKGNOtlyXMGFcaFidjIUGJnfDN6pgAPtI9o1dMwclkzoYQtSoLtqYDup+WARLbztESZ/K2UqUKVde2MA0GBZy8MKh1kzsDAEjeDvGJXGuHUqtRnqUxSdahYM9OJvYhrSCAOs4h8QzdL7PVpI6jXp76vdQkaRK3sxkR+bbHC5u6PShjjwVfY95uyjZvMUmqEpllpkVE1QXYwUUAX3udtsMfBeHVBk6VF4rMqhZe/dVm0T+YhQoJ63ws1eLa1HaEOUKo9Qg76dJNgSDImB4nww85dmRE0r2ncXqF8eh8cCMnbb6NnjGMIpdizxfgFE5pKlSi8aCWWmDDN7qxBABi5g/hGJ/CcrQoVHdCqoEkCo4kG0zckC258TiPVyFRye1DydzpJnykSI8hjSnwlJjsyCOrqV/aAxxv8AW5E3/wDN1+/sT9JVuQo8Z5grZlhTPcppcooYLUY3ZwHALKHMKCBtJEmzhyahUGipc0NGpSW90hgLEAd1gZ09CDjXPcJpONNSARJUg+6epkGB8cZwPhSDL1aVUVNdVyXYSmoTbveEbg+JFxhsObnO56NNVGogvi3thyeVLLSWvmYtqB7pP6JbceYEeuF2r7Yq1QkjKp2ZMaWrM0z02AjxEYbst7MuHu2o5cve/wB+xE+JAYfT5Yq/nnlpcjxA0qDB1cawgktSDH3W3Pp1II9T60OEjkdphtvbTVCilSyeWpKhsrMzAEGQVUBAINxBtiTkPbVm1cdrSoVUPRNVMj0JZgfl8cCeL+ymrQyZzlRu8ApajF1BIF2ncSCRHj4YHZDlTMPw/wC2ov3aOwZQe8UWNT+EBgQQLwCcPURC2M1zt9qoZY5NKj9vX7KooIR0VVLvJmFsAZB90mDMYiczcZbJZpHpUHo00eklQyOyrpVbQQFm1SmSGD72YGxEq3JeeKcNzVWjqV6FZap0AEimyhH06gR7obfw8cDPaXzDUzOSpMlTXlqubYpqZe0Uqt1hRdFYmDJI7t9saKrQSzRmRUq1XBkNoIPj3BfGYhcBp6aaAdKNAf8A8KeMxxT9zPXxexfglpmNGYBkgdkRIBO9Sn4XjzxMPEVYHvOY6Gm879AVk7jb92B2YqFXqMIJXLOwkSO69M3BB8MFeXKors9U0gqGCsqBeTtbcCJPjhl0jnzUpNnn+k10z2r6doCvNxbux/mOhxtlq4ZgEJDSQO4wgiZuQANvHb1x5xzjVDLk01po9YrOnSAPHvGPjGIOQ4znHo1jTy1NYjs9Pdkm0wbNpsekjGtXRDxdBtqdQWLkGJ97/HHlGlUZQy1CysJDBpkG8i8bYqbi/BqsNUJftRUCuXuZIN/GZgRtBtEYPcp8dzVZfstKBJ1awbosLqHkC5JnfcDcEFsPFj2nGqdMlWaoSD1Vj0B3AgiPrIx3yjAw6tUYHYM3jbYwfnhezXG6NCKCKtaqiqKjOJvAI1HctF4mwIwPpc46tsvl3Ata0fQ4VzS7N6bfSHvtvI/MfxxDzfDw5nQo9URr+Mk4r/inOFepIp0aFMgFp0ByfGNQjbyOGHkzmZqpFFwhaC001CgREyASLzv+voVNPSFeNxVh+lw2khU9koYRBhReIkCYB9MdcytQnuCNpkjz8PXCHzXxc08xVaqzI1JSaCHZmJAU+YAJaPK/gduBZnOVnou1R2TUCrhS4W4BV9O0gm56EdL4yluqA1q7D3GuZEyg+/rhDA7sksZMCFUE3IInyxK4XnzmaYq0KoqITuG2I3EQCCD0N8QeJcm0cxmqj1Wdg+nuwQBpAEBunU2/McSOE8AoZOizZdoJ1MTrLKxUGVI2IERYahG+GSByVGvEOPLQqCnVrBWMHcmJ2kgELJBifDHY8Rmm9QVFKIJYhpj4AE/S+OXM3B6VRS4lK/dMLpl4EaGDWgqSpNjHXpgN7N+HZim1Zq9NkVwFUHSQSCxaQpOneBMA3jC7v7FPp4X5GjhebUorhgVqbbCSLRBg6hEEESIjpgHnOVOHZU/aa1Jiwqa+0qOznWTIJ70GDcSDEYg1fZ/ljUqVStGq7MdKkkDvTO5METY3NsRuP1nqZBlq1nU5XMtSZlUv2gVe4HuCJVxLXuCSPCsa/BKS3rY1tnMtxCkyIwqrHeUOQINoYKwJHkcSMpwkU6HYKgpUgNKrTIEAkyJJMyT8ZPjj514bxTMZTMipQdhpa+9xOxGxHkcfQnDOMjNZRHKN96lwF1AG6ne0SJg4aUXEW/AO4dw7h2Sy9RKPZJTqSHLVh3rFSCxY7AkQMC+D+z/h70qLJRFWkrl6ZFVzJMK0S0MDoFrTGFLifIlYZsU6ahy0Qwp6RGkE6pnSR1E7FT1jDt7POHVMv2lE16FXSZKJMr0Pe2N4kRvuRhbY7UUiXVZjmK+oBTqWwM20LF/TGY6Zz+c1/VP2FxmOeXbPSx+xfghVMi1aqUUwewYjwaHpnSfI/wAPTC721WkStOpUpMn4QWAUDxXb5jDfwyqFzYJsOxf9unjzOcAy9So9QhSzmZLVZ2jcERboP3YZXSo58jXNpgvhmV+1ocy1RRUVgtQadyABIIMgEENEb6hts3cKjSyhtVyZEgwfd6CCBa3hjlwxcvQQJTC0xvADXPiSRJ8L42fM3MViB4FJ/d+7DHM7eiBQ4NUoVFJqB6KOzwUJckqVlmBue9vGOHKnCPs9Sszd96zlpUMIGo92GFgBHU/S43nPiuaV0o0KkAgOWIYaySYVWT3YCzBIJvcxGI3JtXPvmlqVCXQqVqloEAFtMdQwJ26xeejUDdETm3hH2fNLWQ6hmQdSbkOoUEjxBBFuh9bQ8ryZxGmtqKnUSY7RZHgCCQJ9CcWVm8klVEkwy3BGmbiCO8CCGUwQcdErkQAg0i3vifl/jhHBMdZZJUhB5P4G+ZcvUXQlIlGncuLMttom5B62wO519pNbK5n7Pw+lSC0nWnUOkQzkA6IEFVUGJF5m4i9i5ThYQVdNTSKr9pH5WJBYSDcEiLQb74E0OR8mtc1Bl6YcknUTIO99BYi8kSQTikVGIkpOXZP5f4kc7QFR0aiwdgADuLEMDGxU7eoviRw3MIW7pOokgjUGsJvYeUevliY6wmhAoERAgADwAtAwNyPBwK/ahVSC2x3m1xF7R1ERtecK7vQFVOzfjOXrtTIVwokkkMUMfhggWjr44Ecr8vrSqu9R1YsCiqCXsdzqa8kDp4nHDmbL5nL5r7TQ1OpCrU1wRpLQEQASRN4AkXM3OD68UFXKmvlVSq+nugEe9sVJtBU7gwbRgtiqJpzXmnpUddNFci3e89r7xPz26yETPc0cQEGiQFU2GhjPUhpYzG1o8fPA7O+0HOZbKVA9V1rpm+z+9piTTamWIhkmzwJnqIth/wCVq7Z3htOq1JKNaojESlg4LKH0tcgwHAPQ9cFp0mUVQtNWEeF54VKFKo1EhnUFlVJCnrcgWnY+EY94Jw4Icwb6a1Y1dLLEakQMDNjLKT6GMU7zR9ry7vTqZqpVdYLDtGgzJsDA2iwFsMvs64yDWXLuSyVU1BWJOlwNUi9pWZA8BhbrQfTuPKwnzvyCpRq+W7jgHWn4WHp0iNvDbaCP4fxNWy+RoljRHYkmDEkVezckbFhpLepOH/MilR0sUME6ZuYMGJBPUjSPMjxxXvKP+3ZoZgooCy6JbuqDKqPMs8k9SxODbSrwCNPZZmTKlFKmQwBk7tYXPnHjituWeLE8Zr7qr16lODb3V8PNlU+pxYi5l4tRI+IxVHMeSzFHitWvSpVOyqOulgJmoFTVpG5GsRMRY4aPknQ9Zv8AnNf1T9hcZjgudStVqVKZDI+ggj+ovjceEHHmOeXbPWxexfg5kN240rrPZNa/56fgrfqxOir/AELD4tvH/D8bT64zhH88H/Bf9ungVm/aiszRpB0kgMzaSY6gAGB4T8hh10c2Tk51FBRVqyR9nIj9I3jwPZx6YKZTIqTI1W6MhH64nCDxT2p5kgijRpUz1ZmLwPECFHzn0xP5RznEEzaDOtUKVlOkMoCzEgiPdNj3bG9x4MqJSjNdqh1znDEqaS+k6djBECQYs1xYWNrYzKZVFZmplAzXbSN4ttqgYXPaRxutlKdKqmlqWoq6GdRkagykbaVRpnx+QPm/OO/DmK0MxTeackoVgl1Gm/vTMDTNyMUUU0c9sfW4QCZLH5YH57LujAJTNQRO8R5e6R06/XFdcpZfi1CmmcWa9Fvepa5IQGCNBFjYxpuCLjpi36L6pPiAb+Ywso0MpsBZSk7GHpOigTN2na0aBPznE1Mugizmb3pva/lEfHEjM8aoU511UEbjUCfkL4SuNc6ZoNNHQEBsCsz6k/4YRtIouU+h5p5IKZWAdtj/AHsQc0lWmy6C9TqZLW+QNj8MKXLftAzFUxUFM6jKkjTIPQQfW5Hrh2rcUpohqs0JpHn1No8Z+UHGtC1Jdg18zXcz2brbozgWE9U3m3niJRpVFr9umWZHI0PDMBU6hnGjvERZ97wdwMcM3znUckUgtONi3eJ/cPrgLmPaFXy5BqFakmNJhQSdu8B3RHrhFkTdIv6MqtpD3TyWu8sBMlSpAnfYwSL4lVsuzfjIj8sj9+FBea8zmslSzGXVaJNUrUnv6VAPuyBMtANrTjZ+etAioyr0nqSImAB5/DBlNR0yccM59BPmLhFJqOmqNalgSZ0ksFbTLTO8KI6kYX+cOCcOyVFajIaL6u49FCahIBJli0kRcyfDBLg3Gmz7BlvSpPJhYki4Fzc38B1x34xwNc7V+9LCnoKhezgjUO8S7TBkDYdB8HhN9oSeOvpl/UWeEc8Zcgq9TM5hXhdLoNPrepcz1Bt9cG24PQy1H7Tk6Ynp3mgSwBsWYC40nw+GF/8A/DVNkrMz1e1kih3gAomxYW1G99usDbD5wfgaJkqeWdQUVAhG0x1sZDEjUYO5OHk29iR4w0uiPluJrUygzFVkhVPU7i3QgSWERHUDHbhfEQyrDoFIsWPeawJKqWlR1vB/RGFXJ11yVerlcxDZd4HevCkQrxEAR3WO8iemBj+yWgaWbKFj2YZcvqOoEdlqBJEapaoV8o63lY0yk41+PAzDJilXrqu2vV8XGs/VjjMcshl+zlCWJVKSy12MUUFz4+OMxGXbPQx+xE/hA/2sf8B/26eFXkzkShVpla5Zi1JHTS2koGeqJHifuxuCL+eGbI5laeZLuYVcu5J8AHp4gPz7lUNleiFsCERpDEHxkXMwPEdSMVgricmaTU3QNPJFDL8SytNTUdHDM+tgbrLoICix7Np8cWTVqBRJ2/iY/fisuYOeBU0DL09dYGEqsi65OwpqCfGLz1thk5dz75nI1aVc1FzCB1qSO+NQYqwAAi21vw4dxOeTb7C3GcxldM1yhWmZM306ppGQOhDlSNoJm2OL5Om9FaFNg1NQuks7agabBkIYzOllW99sVxR5ppV6ZOYKa2EuWaCpkEqFAEKb28cGOWuZBXpvBBK6gB1ttbp4/PBo3EsDh2VRFIpxDMWIDEgMxlok90FiTAgST44Hc18UNChUdTBJVZ8NVp9Y2wF4fzL3O0kLABPxix87x03xvz/Vp1KQol9Bco3z1RI8IDH1UeOFejRjsTuLccQUtIiIj1wI4XzZT9yuSu4Vz7vlPVT0n9WPM5y4F1jt9WnwUdb9T4fvxDHLAWlTY1Fc1GcEDddMaZ/rCT8DvicVBo6ZOaZIbhVamj11VuxDkUqguCA41bdAW32t5HFo0aa1eHeLIh3mzfeKTA96zkjzIOAfLuYD8AI0hjTLJBv71QXtf3an0w8UkSgi6iQqqisel+7LeAnr062nFGiPIUaHIwq5bWter2wRg6ArBqiZXvAlb92J2g+ZU+F8jVs3XQVnNKm9PWrxqMqSrU4Jhag3IPQWmDFm5jimWUMKeZprUAsWqSAQZE32MQY6Y48A4zUzdbUQi06aAyCSWZ9SyP0O62/l54RJLpD+pOnszI8CGT4cKJOrTDVCvWWBcidgBPy8cDeM+zvJVWFRNSGoQx0NYr3QYEGARFx1PnhtzvEVpqSbxvcD6nAX/WihVg6wpHSSCPkcPwsnDJKO0zzkTh1PL0nopqlWBYsIJJUDYgWlSMEuYc01OmrqAYcAz4G0/O3xxCbm3L05kqBckrF/xH43m/icSOMZ3L1KCipVRFqgMjHbuw0+lr3HrgOPFAbcp8maNxZe1FMgaytxO1v8RvjzlXLsEZ3DKzEiCSZuSCPXV+vHPO5TX2LUpJp3DKNSure8JnqQL3jBAZmjUPZsQr7dmXgmL+6D/jhd+QvrQB9onDtVJKo95ToIkiQ0iwG5BNhBszYV+X+OtliadTWaD97SousxB0HcRuBMEG9jLnzdwrXRQqWlKgYAsSGsQQZmbdMKmV4RSSlUeoWVV70AEhh3i0XJmDqF5BgnbCPUtHTi4vHsO0s6lWrVdG1qSkGI/Au46HyxmInCcnoZyNmg7Dz8Lefxx7hW7OqCqKRJKsar6QGb7O50n8UVKRI+IEfHAjhHs9GYy0u7UqgqNYAGANgdp3JBnZvM4YeF1AubBNh2Lft08E6fZ0h90RsAQxMQJA+IsvoAOgxaEqicH6hPmLfJPKq5bNViwLxamzATAYqxHnIj09cMPHuOjLlFsC/U7eAHqcdckKYYsYDy0QzGzQzC/QsJjYHbHHP5OlWqq7MCopPSIg37TTJ8NhHxOHtNkKdilzDxWnUqUqdKnTq5io8BYUXgmS2kqIBLXB2wh8K4JWq5wjLaaVdlcmmCyiiylhDWvIWdvxRi0+FcBSjXoVPuIpUigKqyktddZEQxK2JN9/LHvCeXlo161bt111QQXVIYEkGRMr08DhuSDsr3g/AWfJ5Z2qVC1bOCnURhAFjERc2EzMdItOHr2m5UGhIUatQAPWdLEfqP0wafglFTQBqsBQOtV7sFjPebu73ItHXBRq6AkkiDEdfHCN2ZN9lU8S5VVXQUy7VXypdgTdn7OqQsQPxAQv8AHBjimW0cLymqkUqBlUhl70aXmesGZ+OHxs3SmZUt0tfx3jHGjxOSNWgDxDevz2wBuTYu8ucp1kyYptURe0Op1USNLQbHxHy9cMvFNPZ1dVgaZHz1D53x2+30/wAwxrmSpnUYBC3+JI6HwwGLbvYhLwXMFa7GkulTElu8VFOTYdVYlSJ6YOcv0Wo5GpVq/dVHU2YxoCyqLINr3sfxG+JdYMZAqMASZ7ykGd5BSL72j9eJw7E0eyqEVEI0kMBceBAEYWCSfRXJKTVFVZ3I5zN9uFVqppKDKODqmTFiASLwAJMCdrqlKgiGKtV0v16zPTcEdR64vbK0aOXU08vTVEMkwxG46H3rfTpiNw3gWTp06lM0lK1DqdXPaBjf80+J+eKqSti266KqfglFh3c6k73M/SRh64nm6VTh6Ucue0+z9mGI7zKoUw023Igm3UHAzhPsuyoeoaxdUJlNNS695+6dIMjs9EnfVqiRfDZyLyyuSpVBpCs9VyCSCxpgkUwzCxIW9rCfGcadSjQFNxkpULmc5qJopSU6FRAp0neFi59bxiA3EqYvNwAQRuDv6iMPXOWXD5cWUkVacT0JYD5Xv5Yl8Yy1JaFUaFGpSgAUSzNZVEbktGOR4m3tnVH9RFJVHsg8J419ppMrjvLpM7ahO48xsfUeOCeQyoHarA0sxt5EYGcA4UEyzBlEhngzP6Jv6rHwGDlM95vgfpH7sVinSs5sjVtR6FrN0mp1VSO7DD0K6SPgVf6YzE3iTAu9wYK7dO7sfPrjMK9HfhdwBdOmzZgaFDnsmsTp/HT64J0srX1DVSXTNyHkgbGJ8r4i8LB+12MHsHvv+OniHzHzj2KMtJzUMhWqAWQnoG2LH6QTfo8Vo5szfNh2v2SWeVP6ToJ9Jb44k08jTK6rgEeI/WJH1xVtPiCsN5Y3JNz8ScbZXmirQlEh0Yd5CbCeoP4T9PEHBtXRNwdWmWkvD6ZmCTFjfY2MfUHAnXob70U1S5UioAxEWOliPG9+oxryNxRalEpr11VOp/MNdT5iIXyjCv7SK9I1KKEd5acsVW9wAJgSYA62v5Yar6Ei6bTH2nWFRVdQzgix+7PUjcnyxxzlamo1VdSLOkMxRB4eI+A3tiJwLMI2SSuGNCno1MoAVUidcCLAMDjnw/jOUzGXOZYAilLanAZlF4MCYJF4F74Gk6YN1aOn+ksvr0L2rNEiFKzHgX0g+gOBua5kelUCfZX0tBXWw1G4WdKo9gxAsT7wsL4kZbmSh20feM6pqvTVYRhNiSCNrje18TnQZxFddlYwZKEQQd1JtKg2N4GGaRk2uzpTGYtqo0xPUOtvX7ufkDjhm6rlNQFKE96XhUUar6tKxbysJxB5nzjLUpUCTpILk3OxCru02v8A5nEHnDhtWrk6NKn3kZgzkdQA7J3RJILaTaYgHpiCy8srxpdeSyxOMFNvskcP4+lc6KbUHqX7oqkaoiIkSes79IJ2wSGWzM3pJB2+8Mj16G/h0wm0+QqtREIKrVkyA4tF1Nrjz3I3E7YMcY53bJ0lphQWQQ1VySv0u7GfHc/ixWvAJa6D1TKVRuKIkD3qjC8CbaTsfPwxpnqooUe1q0y4DCeybXCmBqOvTYE3jpivqnPmZqfeAqFa4ZqCqp9C0u234VbEvgvtc7JwmYpqUP8AvKS6T8UmD8I9OmG40TbbWh2oZujVp9pSZTTX3mZtGk+cwRbr8rY2p56nWhUK1GCkiCCogoANvxa9/I4TebeDtUrLxDKhauW0KzotwxBbU0SCrBY6dL3khp4FwuklZqlAQj0qRJJkks0iB+EBRcA9R4SX4xqyfOV0bVclmG0zRpwrB/5QgFh1Kx0gG8/HBFGSqysRrqU9ipptp1WJUzI9TBwq80c3BnakrQoOmAR3jN58v8OpsvPxUKwemdJXYqTMyTEm3X6eGIXTortotGlwpOx7LvhPylr7zdgZ3vvjumUhmYM0tE3kW2gEQPhvhc4PzzRr04qk0ni5Gx2uCBI+IxNfj9NLUy9YmNzb4Wk79BHiRg2kI7IGZoAZqu34u4J8tCnpjMcMvxFa9WtUWYLKCDuGVQrD4EEYzE5dnp4/YjWoGNbSpgvS7Pzhq1FWj/kLH4Y55nl37dXajVL5ehl2IpUUQprGxqayNJnbuyQPDr0evpzC2JmkwtFu+hm5HhHxxOXiE/0mxJHdtEyD3vL6i9jikJUjlzwbkQcjySmUruVyyZihUgCYL0vUP76+YOq2x68K3s37d6tRguV1QKaU4YCBBL2AOr8qxvvgp/pEadUVDfbu36/mjy+Ix1pVHbanVibEaSpExIIe46+MYbkQ9NryDuX+GtQrJTzCtTqIe5VoginXUj3agAgMD4gTAudztx3l5K1dKoaGFPs2BDaSI3sJO42I288MdHIlDqLTF/eI+djbELh7LX1mlVVwraTBMTA2+B3xrAvyCK9AZbIDLKKlRamumzQxI1gm1iQTNpBuYvviByRy66Cr21PsssUFNVeVZ9DSjabFdIkCbmfDButnyrspFSxiQVIP/fPXqBscaVeJxutQg7EaY/aHUEX8PmORTgzYcEmowy7rTSpIqQgnToAWDZveF5mzAWjHbgfCHy6VQskumpbR3hqAXwlV0KJ6L5Y4/bLgAVJP4YUeIi7bmLfDHftHn+Sr/wDSP736sHk3oXgLOcDFl1rUNdKegJpaSASZAgzJO4MYesjUp1URlAKFFgEbbiIOxGxHS+NaOQIAm/lqIHyg/rx5nssQrEAAAFiFMajcnoBJnfC8Vy5JBc3KKi30d8zkwVhRpJIBKgAxIm/SRIne+FPnDga1qtHLGj/s7Al6gpFtBF/eAPeIECQN5k7YnUuL5d7/AGmkpPRm0kW6z/HBJOHlhKupHiDP1w3W6E68lecZ4CcxQzD0lrLVpwtACkW7SNwREhSIFypUg26Fe437Nc4KqLRDVho1nuMsNYFNTKEmSSLiQDYWBuY5Bp98T64z/Rbfm/XjJ0qQW7dtlbcjcH4xlHj7PNB2HaJUencbEjvEgx5Xi89LD4LwdstTZJ1L2kp4qkrpUm86R3R5AYH5HigdsxALJl37OVaCzgamibQLKJNzq6RifU5gDWFN/GQVtF9p8BOC5eAcW3Yr8S9lgZKfZwK8k1KrMYlipJ0xeIhRb9+O7ezMdtSCnTQRYqEsS9Ux4RCja0wIsMMIRYntqfh73xx2XhrESKgIOxn5YFmqvIKqezrL/gaonoZ/d8fUYLcI5ep5eSJZj+Jt/h4Y6/6O8fj3j/dtj1chBm8zPvn+7gA/qAs0gGZrwAJZSfXs1vj3GZr+c158U/YXGYlLtnqY/YvwcaNKo1dlpOKdQ5dwrkatJ107x1wCznPOayoSnma9MOqw8USXdwzCVBKKEiO8wEkHTqGGLIVFXMks2lRl3JaYga6cmemBnE+cMqGE0Wr6SGRqsWIuGWQWB+RwynGKVnNkwzyTfFWSOH815t9arTSswRKiMVakCHIBWoSStN1B1ESbCwMjDTws1tE5g0tc/wC61aQPVrk+cDFWZjnWrmC2omx22A8IHp1388HeUuE1hkavfc9shVVBEggxrl2AMyBEiww0cilaQmb9NLFFSfkk8+86U0oNTQkl7E7DT1vvfafCce+yLNiplKhUEJ2xAnr3EmD1jafGcAOK8tZnMBTWy7IiD7wUmRmcbnSDefMA/MYZOCZqnw3KUFLaqVV1FFSAjjtGkgwSGjVM73jqMJjUn9UuyM3FfTDobArlRpYL8JO/rH0wucc5wejUWhRpjMVmEhp001iRDMJlrTpEbjxxtzPzXl8kEFcVKhqTpQDu2N5Nh1G877YW6/tUZxFKmaY8kaofoAo+WOvHilLZCeRR7MopxTPgkZ1Ka9Vy9tPkWEsp8mbDDwzkmqiEVM/nHYiD94YE+Ez88JSc6or/AHrVu94s4E+MTGJ1XmyifdIb/PmcXeH7on6/2LBp1Hy+WXtJrOgC9wQXvpWxO5tN95wJzmRzNWO3bQh2p05YAeDEAaj628sKh5rQeA/z642o86i14+Y+uE9D7mWavAzPy0rqBTEd6CxAGkbkxafID/HBbg/LyZYkozy3vSRB/wCUCB6jCZT56YGzkj+tP65/zGJ3+uzvTIHZkkR31JF+h0sJ+WA8Mvkb1kyHxj2lJ9oallKVKpUU3rVXVEEWJlitht70noDhU4t7UMzram2YS25oQV+DgAn54srglDJQOxSlRqdNKICCeqkg/KcIfPHIDjN0K9ctmqVWoqVSB2ZBLaQPu7gFSIP5hfcDC0lqiiaZB5G577NTQy2WNSu1UN3Ax1rDaiwJhStrg7G+0m3OXuYEzaMQCj02KVKbbo43B8R4H+GI3DuTMnlk7Ojl6aqx70jWWsfeLyWHkTGF7Lcv0snmGfK53Q7e/SakrI+9iKSpEE7i4+mEbUgj1m8x2aM52VS3yE4pTmjnipUzGnXGqyoIIWPCJvc3xceU4rTqAd5dXUSd+sagCb+WFHmvg1B85laCUqaGoSXZaayUv10xYqfrg43QkkVhS5lzqNrpsTBiA5HyE3MdMWN7P/aWc1V+zVxpq/hJEEkCSCPGx+WA3H/ZPWnVlq1F/wCudJPkYkH6YTOH0a+S4nQ+0qabU6yapaRpLASG2Kx1w+pIWmi5s5/Oa/qn/jXHuPM3/Oa/qn/jXHuOGXbPax+xfgX+Z8rVcEUVLstPUyruyipT1ADqRZo66fHChncm9ZdVOLbgkKf+4iIxYq8RFHMBzsaTLMEiddM9AegxrxLPZSuwaqisw66agJ8iRGoeRnAcFKmb1ZwbSWmVxwjg+YqBzTpNUEhdSQ0EySLdBBPh8xi6eC5DTlaVN0ClUVSu9wB+uJwHHH6EAAKAtgAtQAAC0ACPjbHenzSgEAyB+hU/XBxRJI5cryZEk10R+N8xtl/5vk6rt1ZqdRVAnxCknCfXzmczudytRqDwlak5UIwWmiuS13A1bA6oE2HQDDtW5ipv7wBjY9nUt8YxvkuYKKnoo6wlT6WOHUkiXpyro245yqM0gK1alCoPxIbH+spsfUQfPFd8U4Fmso01qTVV/pFmop9d2X4geWLDfmlBZTIG3ce+/lbGHmtfH/sf+GHjlcScv08n4ETh/GslV7rqqnqLG48jb9RxvxijR7M9k4aPwGIZT0vsR0OG3M8RytUntKVJ/NqBb9a4homQkH7LQ/sGt81xT10J/DT+BKyeey2gAukjobE+vgehtiLmaSuR2VGox/QRmn5DFmUeL5en7lKkp/RosP1LiUObF8bf1H/hgPOg/wANMp+pyxnmMrla4Hiw7Pz/ABRjtS5S4ogn7LUI8mQ/qacWs3MlMmSFJjc03PX0xvR5lpgmNK//AK3E/JcL67D/AA8vgqGpmc3l/wCVo1qQA3dGA+ZEfXDNwH2ptSXS69osd0aoj0a8DyPwxY3+suX/ADn/AKH/ALuFbmvJZCrRd6SItYQwZaTKTBGoEhQDKyL4ZZFLTJvDJbSYU4Lxapn6FU6xS1dxCgMrKHvSTc38tsJvGfZ/xQVR9neiyBQbtpBbYiDJEj4YP8k8To0Mqy7EVWYAKxkaRFwCN7YNPzQhkE2/qVB+oWxOUlGRSOOUop0Vxlm4lSZ9GWq1qM7aSWWRJBG/dJImOmCnBudhSrJ9qpMpSQvaoVZAR3tBYDpuvXDfQ5ippIW3/JUI+v8An5Y5cS4zRzFJ6VZQ9NxBUpUv8QLEbgi4IGBzQ7wz+BgyvY1VD0+zdTfUsEH4jrip/bFyvnsznKb0qL1aRpqi6BqghmJ1D8NzubR13wzcNy+Tyz9pl1NBuujtYbyZGlW9SJ8CMHf9al/MB6pUj9mfpjRmou0B4ZvtAHl/IVaFMUq7BqqJTViL7IIE9YELPWMZieMyKlaq6mQSt4IkhFBjUAd8ZiEnbZ6eNVBI2qZdW94TGNPsKfl+pxmMwo9HoyKD8P1OPRl1/KPljMZgmo3VY2tj3HuMwDGY8x7jMYxmMxmMxjGY8x7jMYxmPMe4zGMZjyJtj3GYxgRyusZeBsHqD5OwwWx7jMPP3Mni9i/BmMxmMwhQzGrKDuJ9cZjMYxiqBsIxmMxmMY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5138" name="Picture 18" descr="http://t0.gstatic.com/images?q=tbn:ANd9GcRmSZVQpS5byMbUGdfDbfH_Fs9U0Ur7C95zssuBRgJUGhoCH1O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88" r="20035"/>
          <a:stretch/>
        </p:blipFill>
        <p:spPr bwMode="auto">
          <a:xfrm>
            <a:off x="7396545" y="4861148"/>
            <a:ext cx="1683657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7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u="sng" dirty="0">
                <a:latin typeface="Times New Roman" pitchFamily="18" charset="0"/>
              </a:rPr>
              <a:t>Key Features of </a:t>
            </a:r>
            <a:r>
              <a:rPr lang="en-US" sz="5400" u="sng" dirty="0" smtClean="0">
                <a:latin typeface="Times New Roman" pitchFamily="18" charset="0"/>
              </a:rPr>
              <a:t>Animals body plan </a:t>
            </a:r>
            <a:r>
              <a:rPr lang="en-US" sz="5400" u="sng" dirty="0" err="1" smtClean="0">
                <a:latin typeface="Times New Roman" pitchFamily="18" charset="0"/>
              </a:rPr>
              <a:t>pg</a:t>
            </a:r>
            <a:r>
              <a:rPr lang="en-US" sz="5400" u="sng" dirty="0" smtClean="0">
                <a:latin typeface="Times New Roman" pitchFamily="18" charset="0"/>
              </a:rPr>
              <a:t> 85</a:t>
            </a:r>
            <a:r>
              <a:rPr lang="en-US" sz="5400" u="sng" dirty="0">
                <a:latin typeface="Times New Roman" pitchFamily="18" charset="0"/>
              </a:rPr>
              <a:t/>
            </a:r>
            <a:br>
              <a:rPr lang="en-US" sz="5400" u="sng" dirty="0">
                <a:latin typeface="Times New Roman" pitchFamily="18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algn="ctr">
              <a:lnSpc>
                <a:spcPct val="40000"/>
              </a:lnSpc>
              <a:buNone/>
            </a:pPr>
            <a:endParaRPr lang="en-US" sz="3600" u="sng" dirty="0">
              <a:latin typeface="Times New Roman" pitchFamily="18" charset="0"/>
            </a:endParaRPr>
          </a:p>
          <a:p>
            <a:pPr lvl="1"/>
            <a:r>
              <a:rPr lang="en-US" dirty="0">
                <a:latin typeface="Times New Roman" pitchFamily="18" charset="0"/>
              </a:rPr>
              <a:t>ingest food</a:t>
            </a:r>
          </a:p>
          <a:p>
            <a:pPr lvl="1"/>
            <a:r>
              <a:rPr lang="en-US" dirty="0">
                <a:latin typeface="Times New Roman" pitchFamily="18" charset="0"/>
              </a:rPr>
              <a:t>multicellular</a:t>
            </a:r>
          </a:p>
          <a:p>
            <a:pPr lvl="1"/>
            <a:r>
              <a:rPr lang="en-US" dirty="0">
                <a:latin typeface="Times New Roman" pitchFamily="18" charset="0"/>
              </a:rPr>
              <a:t>no cell walls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classified largely based on:</a:t>
            </a:r>
          </a:p>
          <a:p>
            <a:pPr lvl="2"/>
            <a:r>
              <a:rPr lang="en-US" sz="2800" dirty="0" smtClean="0">
                <a:latin typeface="Times New Roman" pitchFamily="18" charset="0"/>
              </a:rPr>
              <a:t>1. Body symmetry and </a:t>
            </a:r>
            <a:r>
              <a:rPr lang="en-US" sz="2800" dirty="0" err="1" smtClean="0">
                <a:latin typeface="Times New Roman" pitchFamily="18" charset="0"/>
              </a:rPr>
              <a:t>cephalisation</a:t>
            </a:r>
            <a:endParaRPr lang="en-US" sz="2800" dirty="0">
              <a:latin typeface="Times New Roman" pitchFamily="18" charset="0"/>
            </a:endParaRPr>
          </a:p>
          <a:p>
            <a:pPr lvl="2"/>
            <a:r>
              <a:rPr lang="en-US" sz="2800" dirty="0" smtClean="0">
                <a:latin typeface="Times New Roman" pitchFamily="18" charset="0"/>
              </a:rPr>
              <a:t>2. Number of tissue layers in the embryo</a:t>
            </a:r>
            <a:endParaRPr lang="en-US" sz="2800" dirty="0">
              <a:latin typeface="Times New Roman" pitchFamily="18" charset="0"/>
            </a:endParaRPr>
          </a:p>
          <a:p>
            <a:pPr lvl="2"/>
            <a:r>
              <a:rPr lang="en-US" sz="2800" dirty="0" smtClean="0">
                <a:latin typeface="Times New Roman" pitchFamily="18" charset="0"/>
              </a:rPr>
              <a:t>3. Coelom and blood systems</a:t>
            </a:r>
            <a:endParaRPr lang="en-US" sz="2800" dirty="0">
              <a:latin typeface="Times New Roman" pitchFamily="18" charset="0"/>
            </a:endParaRPr>
          </a:p>
          <a:p>
            <a:pPr lvl="2"/>
            <a:r>
              <a:rPr lang="en-US" sz="2800" dirty="0" smtClean="0">
                <a:latin typeface="Times New Roman" pitchFamily="18" charset="0"/>
              </a:rPr>
              <a:t>4. Number of openings of gut</a:t>
            </a:r>
            <a:endParaRPr lang="en-US" sz="2800" dirty="0">
              <a:latin typeface="Times New Roman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6148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PHYLUM </a:t>
            </a:r>
            <a:r>
              <a:rPr lang="en-ZA" dirty="0" err="1"/>
              <a:t>CHORDATA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STRUCTURE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Bilateral symmetry</a:t>
            </a:r>
          </a:p>
          <a:p>
            <a:r>
              <a:rPr lang="en-ZA" dirty="0" err="1" smtClean="0">
                <a:solidFill>
                  <a:srgbClr val="FFFF00"/>
                </a:solidFill>
              </a:rPr>
              <a:t>Triploblastic</a:t>
            </a:r>
            <a:endParaRPr lang="en-ZA" dirty="0" smtClean="0">
              <a:solidFill>
                <a:srgbClr val="FFFF00"/>
              </a:solidFill>
            </a:endParaRPr>
          </a:p>
          <a:p>
            <a:r>
              <a:rPr lang="en-ZA" dirty="0" smtClean="0">
                <a:solidFill>
                  <a:srgbClr val="FFFF00"/>
                </a:solidFill>
              </a:rPr>
              <a:t>Coelomate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Through gut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Transport systems</a:t>
            </a:r>
            <a:endParaRPr lang="en-Z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2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ZA" sz="4500" dirty="0">
                <a:solidFill>
                  <a:srgbClr val="DBF5F9"/>
                </a:solidFill>
              </a:rPr>
              <a:t>Relationship between body plan and mode of living </a:t>
            </a:r>
            <a:r>
              <a:rPr lang="en-ZA" sz="2700" dirty="0">
                <a:solidFill>
                  <a:srgbClr val="DBF5F9"/>
                </a:solidFill>
              </a:rPr>
              <a:t>(</a:t>
            </a:r>
            <a:r>
              <a:rPr lang="en-ZA" sz="2700" dirty="0" err="1">
                <a:solidFill>
                  <a:srgbClr val="DBF5F9"/>
                </a:solidFill>
              </a:rPr>
              <a:t>pg</a:t>
            </a:r>
            <a:r>
              <a:rPr lang="en-ZA" sz="2700" dirty="0">
                <a:solidFill>
                  <a:srgbClr val="DBF5F9"/>
                </a:solidFill>
              </a:rPr>
              <a:t> </a:t>
            </a:r>
            <a:r>
              <a:rPr lang="en-ZA" sz="2700" dirty="0" smtClean="0">
                <a:solidFill>
                  <a:srgbClr val="DBF5F9"/>
                </a:solidFill>
              </a:rPr>
              <a:t>105) Annelida, </a:t>
            </a:r>
            <a:r>
              <a:rPr lang="en-ZA" sz="2700" dirty="0" err="1" smtClean="0">
                <a:solidFill>
                  <a:srgbClr val="DBF5F9"/>
                </a:solidFill>
              </a:rPr>
              <a:t>arthropoda</a:t>
            </a:r>
            <a:r>
              <a:rPr lang="en-ZA" sz="2700" dirty="0" smtClean="0">
                <a:solidFill>
                  <a:srgbClr val="DBF5F9"/>
                </a:solidFill>
              </a:rPr>
              <a:t> and </a:t>
            </a:r>
            <a:r>
              <a:rPr lang="en-ZA" sz="2700" dirty="0" err="1" smtClean="0">
                <a:solidFill>
                  <a:srgbClr val="DBF5F9"/>
                </a:solidFill>
              </a:rPr>
              <a:t>chordata</a:t>
            </a:r>
            <a:endParaRPr lang="en-ZA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They eat a variety of foods, thus their digestive systems are specialised into different parts </a:t>
            </a:r>
            <a:r>
              <a:rPr lang="en-ZA" dirty="0">
                <a:latin typeface="Calibri"/>
                <a:cs typeface="Calibri"/>
              </a:rPr>
              <a:t>→ </a:t>
            </a:r>
            <a:r>
              <a:rPr lang="en-ZA" dirty="0" smtClean="0"/>
              <a:t>Through guts</a:t>
            </a:r>
          </a:p>
          <a:p>
            <a:r>
              <a:rPr lang="en-ZA" dirty="0" smtClean="0"/>
              <a:t>Cephalisation </a:t>
            </a:r>
            <a:r>
              <a:rPr lang="en-ZA" dirty="0">
                <a:latin typeface="Calibri"/>
                <a:cs typeface="Calibri"/>
              </a:rPr>
              <a:t>→ </a:t>
            </a:r>
            <a:r>
              <a:rPr lang="en-ZA" dirty="0" smtClean="0"/>
              <a:t>bilateral symmetry.</a:t>
            </a:r>
          </a:p>
          <a:p>
            <a:r>
              <a:rPr lang="en-ZA" dirty="0" smtClean="0"/>
              <a:t>They move therefore need muscles </a:t>
            </a:r>
            <a:r>
              <a:rPr lang="en-ZA" dirty="0">
                <a:latin typeface="Calibri"/>
                <a:cs typeface="Calibri"/>
              </a:rPr>
              <a:t>→ </a:t>
            </a:r>
            <a:r>
              <a:rPr lang="en-ZA" dirty="0" smtClean="0"/>
              <a:t>Triploblastic</a:t>
            </a:r>
          </a:p>
          <a:p>
            <a:r>
              <a:rPr lang="en-ZA" dirty="0" smtClean="0"/>
              <a:t>Coelom allows body wall to work independently of the gut.</a:t>
            </a:r>
          </a:p>
          <a:p>
            <a:r>
              <a:rPr lang="en-ZA" dirty="0" smtClean="0"/>
              <a:t>Coelom prevents diffusion </a:t>
            </a:r>
            <a:r>
              <a:rPr lang="en-ZA" dirty="0" smtClean="0">
                <a:latin typeface="Calibri"/>
                <a:cs typeface="Calibri"/>
              </a:rPr>
              <a:t>→ </a:t>
            </a:r>
            <a:r>
              <a:rPr lang="en-ZA" dirty="0" smtClean="0"/>
              <a:t>Have blood systems. 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1040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ACTIVITY 1.3.10 Pg </a:t>
            </a:r>
            <a:r>
              <a:rPr lang="en-ZA" dirty="0" smtClean="0"/>
              <a:t>106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57422" y="1857364"/>
            <a:ext cx="4500594" cy="257176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214554"/>
            <a:ext cx="3643338" cy="1643074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ROLE OF INVERTEBRATES IN AGRICULTURE AND ECOSYSTEMS pg 107</a:t>
            </a:r>
            <a:endParaRPr lang="en-Z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57422" y="1857364"/>
            <a:ext cx="4500594" cy="257176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214554"/>
            <a:ext cx="3643338" cy="1643074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ROLE OF INVERTEBRATES IN AGRICULTURE AND ECOSYSTEMS pg 107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714348" y="2500306"/>
            <a:ext cx="1357322" cy="1500198"/>
          </a:xfrm>
          <a:prstGeom prst="star6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USES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929454" y="2214554"/>
            <a:ext cx="2428892" cy="1500198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HARMFUL</a:t>
            </a:r>
            <a:endParaRPr lang="en-ZA" sz="1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rot="10800000" flipV="1">
            <a:off x="1928794" y="3143248"/>
            <a:ext cx="4425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>
            <a:off x="6854266" y="3143248"/>
            <a:ext cx="3609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57422" y="1857364"/>
            <a:ext cx="4500594" cy="257176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214554"/>
            <a:ext cx="3643338" cy="1643074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ROLE OF INVERTEBRATES IN AGRICULTURE AND ECOSYSTEMS pg 107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714348" y="2500306"/>
            <a:ext cx="1357322" cy="1500198"/>
          </a:xfrm>
          <a:prstGeom prst="star6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USES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929454" y="2214554"/>
            <a:ext cx="2428892" cy="1500198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HARMFUL</a:t>
            </a:r>
            <a:endParaRPr lang="en-ZA" sz="1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rot="10800000" flipV="1">
            <a:off x="1928794" y="3143248"/>
            <a:ext cx="4425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>
            <a:off x="6854266" y="3143248"/>
            <a:ext cx="3609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7224" y="17144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Pollination</a:t>
            </a:r>
            <a:endParaRPr lang="en-ZA" dirty="0"/>
          </a:p>
        </p:txBody>
      </p:sp>
      <p:cxnSp>
        <p:nvCxnSpPr>
          <p:cNvPr id="13" name="Straight Arrow Connector 12"/>
          <p:cNvCxnSpPr>
            <a:stCxn id="5" idx="5"/>
            <a:endCxn id="9" idx="2"/>
          </p:cNvCxnSpPr>
          <p:nvPr/>
        </p:nvCxnSpPr>
        <p:spPr>
          <a:xfrm rot="5400000" flipH="1" flipV="1">
            <a:off x="1274063" y="2202766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452659" y="1333367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8662" y="857232"/>
            <a:ext cx="272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e.g</a:t>
            </a:r>
            <a:r>
              <a:rPr lang="en-ZA" dirty="0" smtClean="0"/>
              <a:t> bees and other insects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57422" y="1857364"/>
            <a:ext cx="4500594" cy="257176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214554"/>
            <a:ext cx="3643338" cy="1643074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ROLE OF INVERTEBRATES IN AGRICULTURE AND ECOSYSTEMS pg 107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714348" y="2500306"/>
            <a:ext cx="1357322" cy="1500198"/>
          </a:xfrm>
          <a:prstGeom prst="star6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USES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929454" y="2214554"/>
            <a:ext cx="2428892" cy="1500198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HARMFUL</a:t>
            </a:r>
            <a:endParaRPr lang="en-ZA" sz="1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rot="10800000" flipV="1">
            <a:off x="1928794" y="3143248"/>
            <a:ext cx="4425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>
            <a:off x="6854266" y="3143248"/>
            <a:ext cx="3609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7224" y="17144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Pollination</a:t>
            </a:r>
            <a:endParaRPr lang="en-ZA" dirty="0"/>
          </a:p>
        </p:txBody>
      </p:sp>
      <p:cxnSp>
        <p:nvCxnSpPr>
          <p:cNvPr id="13" name="Straight Arrow Connector 12"/>
          <p:cNvCxnSpPr>
            <a:stCxn id="5" idx="5"/>
            <a:endCxn id="9" idx="2"/>
          </p:cNvCxnSpPr>
          <p:nvPr/>
        </p:nvCxnSpPr>
        <p:spPr>
          <a:xfrm rot="5400000" flipH="1" flipV="1">
            <a:off x="1274063" y="2202766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452659" y="1333367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8662" y="857232"/>
            <a:ext cx="272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e.g</a:t>
            </a:r>
            <a:r>
              <a:rPr lang="en-ZA" dirty="0" smtClean="0"/>
              <a:t> bees and other insects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4714884"/>
            <a:ext cx="13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Earthworms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5" y="5857892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Decomposition</a:t>
            </a:r>
          </a:p>
          <a:p>
            <a:r>
              <a:rPr lang="en-ZA" dirty="0" smtClean="0"/>
              <a:t>Feed on dead vegetation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40" y="53578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Soil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6143644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Enrichment</a:t>
            </a:r>
          </a:p>
          <a:p>
            <a:r>
              <a:rPr lang="en-ZA" dirty="0" smtClean="0"/>
              <a:t>Casts.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4214810" y="5786454"/>
            <a:ext cx="2060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Aeration</a:t>
            </a:r>
          </a:p>
          <a:p>
            <a:r>
              <a:rPr lang="en-ZA" dirty="0" smtClean="0"/>
              <a:t>When they burrow</a:t>
            </a:r>
            <a:endParaRPr lang="en-ZA" dirty="0"/>
          </a:p>
        </p:txBody>
      </p: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1500166" y="3929066"/>
            <a:ext cx="841690" cy="78581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6" idx="0"/>
          </p:cNvCxnSpPr>
          <p:nvPr/>
        </p:nvCxnSpPr>
        <p:spPr>
          <a:xfrm rot="5400000">
            <a:off x="1302000" y="4818036"/>
            <a:ext cx="773676" cy="130603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 rot="16200000" flipH="1">
            <a:off x="2748619" y="4677453"/>
            <a:ext cx="202172" cy="101569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786051" y="5643578"/>
            <a:ext cx="591367" cy="50006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57554" y="5643578"/>
            <a:ext cx="928694" cy="28575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57422" y="1857364"/>
            <a:ext cx="4500594" cy="257176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214554"/>
            <a:ext cx="3643338" cy="1643074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ROLE OF INVERTEBRATES IN AGRICULTURE AND ECOSYSTEMS pg 107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714348" y="2500306"/>
            <a:ext cx="1357322" cy="1500198"/>
          </a:xfrm>
          <a:prstGeom prst="star6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USES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929454" y="2214554"/>
            <a:ext cx="2428892" cy="1500198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HARMFUL</a:t>
            </a:r>
            <a:endParaRPr lang="en-ZA" sz="1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rot="10800000" flipV="1">
            <a:off x="1928794" y="3143248"/>
            <a:ext cx="4425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>
            <a:off x="6854266" y="3143248"/>
            <a:ext cx="3609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7224" y="17144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Pollination</a:t>
            </a:r>
            <a:endParaRPr lang="en-ZA" dirty="0"/>
          </a:p>
        </p:txBody>
      </p:sp>
      <p:cxnSp>
        <p:nvCxnSpPr>
          <p:cNvPr id="13" name="Straight Arrow Connector 12"/>
          <p:cNvCxnSpPr>
            <a:stCxn id="5" idx="5"/>
            <a:endCxn id="9" idx="2"/>
          </p:cNvCxnSpPr>
          <p:nvPr/>
        </p:nvCxnSpPr>
        <p:spPr>
          <a:xfrm rot="5400000" flipH="1" flipV="1">
            <a:off x="1274063" y="2202766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452659" y="1333367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8662" y="857232"/>
            <a:ext cx="272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e.g</a:t>
            </a:r>
            <a:r>
              <a:rPr lang="en-ZA" dirty="0" smtClean="0"/>
              <a:t> bees and other insects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4714884"/>
            <a:ext cx="13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Earthworms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5" y="5857892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Decomposition</a:t>
            </a:r>
          </a:p>
          <a:p>
            <a:r>
              <a:rPr lang="en-ZA" dirty="0" smtClean="0"/>
              <a:t>Feed on dead vegetation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40" y="53578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Soil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6143644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Enrichment</a:t>
            </a:r>
          </a:p>
          <a:p>
            <a:r>
              <a:rPr lang="en-ZA" dirty="0" smtClean="0"/>
              <a:t>Casts.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4214810" y="5786454"/>
            <a:ext cx="2060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Aeration</a:t>
            </a:r>
          </a:p>
          <a:p>
            <a:r>
              <a:rPr lang="en-ZA" dirty="0" smtClean="0"/>
              <a:t>When they burrow</a:t>
            </a:r>
            <a:endParaRPr lang="en-ZA" dirty="0"/>
          </a:p>
        </p:txBody>
      </p: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1500166" y="3929066"/>
            <a:ext cx="841690" cy="78581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6" idx="0"/>
          </p:cNvCxnSpPr>
          <p:nvPr/>
        </p:nvCxnSpPr>
        <p:spPr>
          <a:xfrm rot="5400000">
            <a:off x="1302000" y="4818036"/>
            <a:ext cx="773676" cy="130603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 rot="16200000" flipH="1">
            <a:off x="2748619" y="4677453"/>
            <a:ext cx="202172" cy="101569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786051" y="5643578"/>
            <a:ext cx="591367" cy="50006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57554" y="5643578"/>
            <a:ext cx="928694" cy="28575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6786578" y="3571876"/>
            <a:ext cx="1093226" cy="857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57884" y="450057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Parasites</a:t>
            </a:r>
          </a:p>
          <a:p>
            <a:r>
              <a:rPr lang="en-ZA" dirty="0" smtClean="0"/>
              <a:t>e.g. ticks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57422" y="1857364"/>
            <a:ext cx="4500594" cy="257176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214554"/>
            <a:ext cx="3643338" cy="1643074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ROLE OF INVERTEBRATES IN AGRICULTURE AND ECOSYSTEMS pg 107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714348" y="2500306"/>
            <a:ext cx="1357322" cy="1500198"/>
          </a:xfrm>
          <a:prstGeom prst="star6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USES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929454" y="2214554"/>
            <a:ext cx="2428892" cy="1500198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HARMFUL</a:t>
            </a:r>
            <a:endParaRPr lang="en-ZA" sz="1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rot="10800000" flipV="1">
            <a:off x="1928794" y="3143248"/>
            <a:ext cx="4425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>
            <a:off x="6854266" y="3143248"/>
            <a:ext cx="3609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7224" y="17144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Pollination</a:t>
            </a:r>
            <a:endParaRPr lang="en-ZA" dirty="0"/>
          </a:p>
        </p:txBody>
      </p:sp>
      <p:cxnSp>
        <p:nvCxnSpPr>
          <p:cNvPr id="13" name="Straight Arrow Connector 12"/>
          <p:cNvCxnSpPr>
            <a:stCxn id="5" idx="5"/>
            <a:endCxn id="9" idx="2"/>
          </p:cNvCxnSpPr>
          <p:nvPr/>
        </p:nvCxnSpPr>
        <p:spPr>
          <a:xfrm rot="5400000" flipH="1" flipV="1">
            <a:off x="1274063" y="2202766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452659" y="1333367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8662" y="857232"/>
            <a:ext cx="272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e.g</a:t>
            </a:r>
            <a:r>
              <a:rPr lang="en-ZA" dirty="0" smtClean="0"/>
              <a:t> bees and other insects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4714884"/>
            <a:ext cx="13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Earthworms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5" y="5857892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Decomposition</a:t>
            </a:r>
          </a:p>
          <a:p>
            <a:r>
              <a:rPr lang="en-ZA" dirty="0" smtClean="0"/>
              <a:t>Feed on dead vegetation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40" y="53578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Soil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6143644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Enrichment</a:t>
            </a:r>
          </a:p>
          <a:p>
            <a:r>
              <a:rPr lang="en-ZA" dirty="0" smtClean="0"/>
              <a:t>Casts.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4214810" y="5786454"/>
            <a:ext cx="2060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Aeration</a:t>
            </a:r>
          </a:p>
          <a:p>
            <a:r>
              <a:rPr lang="en-ZA" dirty="0" smtClean="0"/>
              <a:t>When they burrow</a:t>
            </a:r>
            <a:endParaRPr lang="en-ZA" dirty="0"/>
          </a:p>
        </p:txBody>
      </p: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1500166" y="3929066"/>
            <a:ext cx="841690" cy="78581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6" idx="0"/>
          </p:cNvCxnSpPr>
          <p:nvPr/>
        </p:nvCxnSpPr>
        <p:spPr>
          <a:xfrm rot="5400000">
            <a:off x="1302000" y="4818036"/>
            <a:ext cx="773676" cy="130603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 rot="16200000" flipH="1">
            <a:off x="2748619" y="4677453"/>
            <a:ext cx="202172" cy="101569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786051" y="5643578"/>
            <a:ext cx="591367" cy="50006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57554" y="5643578"/>
            <a:ext cx="928694" cy="28575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6786578" y="3571876"/>
            <a:ext cx="1093226" cy="857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57884" y="450057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Parasites</a:t>
            </a:r>
          </a:p>
          <a:p>
            <a:r>
              <a:rPr lang="en-ZA" dirty="0" smtClean="0"/>
              <a:t>e.g. ticks</a:t>
            </a:r>
            <a:endParaRPr lang="en-ZA" dirty="0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5429256" y="1428736"/>
            <a:ext cx="2000264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57686" y="857232"/>
            <a:ext cx="1795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Secondary hosts</a:t>
            </a:r>
          </a:p>
          <a:p>
            <a:r>
              <a:rPr lang="en-ZA" dirty="0" smtClean="0"/>
              <a:t>of diseases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57422" y="1857364"/>
            <a:ext cx="4500594" cy="257176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214554"/>
            <a:ext cx="3643338" cy="1643074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ROLE OF INVERTEBRATES IN AGRICULTURE AND ECOSYSTEMS pg 107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714348" y="2500306"/>
            <a:ext cx="1357322" cy="1500198"/>
          </a:xfrm>
          <a:prstGeom prst="star6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USES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929454" y="2214554"/>
            <a:ext cx="2428892" cy="1500198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HARMFUL</a:t>
            </a:r>
            <a:endParaRPr lang="en-ZA" sz="1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rot="10800000" flipV="1">
            <a:off x="1928794" y="3143248"/>
            <a:ext cx="4425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>
            <a:off x="6854266" y="3143248"/>
            <a:ext cx="3609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7224" y="17144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Pollination</a:t>
            </a:r>
            <a:endParaRPr lang="en-ZA" dirty="0"/>
          </a:p>
        </p:txBody>
      </p:sp>
      <p:cxnSp>
        <p:nvCxnSpPr>
          <p:cNvPr id="13" name="Straight Arrow Connector 12"/>
          <p:cNvCxnSpPr>
            <a:stCxn id="5" idx="5"/>
            <a:endCxn id="9" idx="2"/>
          </p:cNvCxnSpPr>
          <p:nvPr/>
        </p:nvCxnSpPr>
        <p:spPr>
          <a:xfrm rot="5400000" flipH="1" flipV="1">
            <a:off x="1274063" y="2202766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452659" y="1333367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8662" y="857232"/>
            <a:ext cx="272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e.g</a:t>
            </a:r>
            <a:r>
              <a:rPr lang="en-ZA" dirty="0" smtClean="0"/>
              <a:t> bees and other insects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4714884"/>
            <a:ext cx="13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Earthworms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5" y="5857892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Decomposition</a:t>
            </a:r>
          </a:p>
          <a:p>
            <a:r>
              <a:rPr lang="en-ZA" dirty="0" smtClean="0"/>
              <a:t>Feed on dead vegetation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40" y="53578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Soil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6143644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Enrichment</a:t>
            </a:r>
          </a:p>
          <a:p>
            <a:r>
              <a:rPr lang="en-ZA" dirty="0" smtClean="0"/>
              <a:t>Casts.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4214810" y="5786454"/>
            <a:ext cx="2060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Aeration</a:t>
            </a:r>
          </a:p>
          <a:p>
            <a:r>
              <a:rPr lang="en-ZA" dirty="0" smtClean="0"/>
              <a:t>When they burrow</a:t>
            </a:r>
            <a:endParaRPr lang="en-ZA" dirty="0"/>
          </a:p>
        </p:txBody>
      </p: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1500166" y="3929066"/>
            <a:ext cx="841690" cy="78581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6" idx="0"/>
          </p:cNvCxnSpPr>
          <p:nvPr/>
        </p:nvCxnSpPr>
        <p:spPr>
          <a:xfrm rot="5400000">
            <a:off x="1302000" y="4818036"/>
            <a:ext cx="773676" cy="130603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 rot="16200000" flipH="1">
            <a:off x="2748619" y="4677453"/>
            <a:ext cx="202172" cy="101569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786051" y="5643578"/>
            <a:ext cx="591367" cy="50006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57554" y="5643578"/>
            <a:ext cx="928694" cy="28575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6786578" y="3571876"/>
            <a:ext cx="1093226" cy="857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57884" y="450057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Parasites</a:t>
            </a:r>
          </a:p>
          <a:p>
            <a:r>
              <a:rPr lang="en-ZA" dirty="0" smtClean="0"/>
              <a:t>e.g. ticks</a:t>
            </a:r>
            <a:endParaRPr lang="en-ZA" dirty="0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5429256" y="1428736"/>
            <a:ext cx="2000264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57686" y="857232"/>
            <a:ext cx="1795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Secondary hosts</a:t>
            </a:r>
          </a:p>
          <a:p>
            <a:r>
              <a:rPr lang="en-ZA" dirty="0" smtClean="0"/>
              <a:t>of diseases</a:t>
            </a:r>
            <a:endParaRPr lang="en-ZA" dirty="0"/>
          </a:p>
        </p:txBody>
      </p:sp>
      <p:cxnSp>
        <p:nvCxnSpPr>
          <p:cNvPr id="35" name="Straight Arrow Connector 34"/>
          <p:cNvCxnSpPr>
            <a:stCxn id="6" idx="0"/>
          </p:cNvCxnSpPr>
          <p:nvPr/>
        </p:nvCxnSpPr>
        <p:spPr>
          <a:xfrm rot="16200000" flipV="1">
            <a:off x="7553414" y="1876347"/>
            <a:ext cx="916877" cy="216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86644" y="928670"/>
            <a:ext cx="158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Act as vectors </a:t>
            </a:r>
          </a:p>
          <a:p>
            <a:r>
              <a:rPr lang="en-ZA" dirty="0" smtClean="0"/>
              <a:t>of disease</a:t>
            </a:r>
            <a:endParaRPr lang="en-ZA" dirty="0"/>
          </a:p>
        </p:txBody>
      </p:sp>
      <p:cxnSp>
        <p:nvCxnSpPr>
          <p:cNvPr id="38" name="Straight Connector 37"/>
          <p:cNvCxnSpPr>
            <a:stCxn id="36" idx="0"/>
          </p:cNvCxnSpPr>
          <p:nvPr/>
        </p:nvCxnSpPr>
        <p:spPr>
          <a:xfrm rot="16200000" flipV="1">
            <a:off x="7932347" y="783033"/>
            <a:ext cx="285752" cy="55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47400" y="0"/>
            <a:ext cx="2096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Transmit disease </a:t>
            </a:r>
          </a:p>
          <a:p>
            <a:r>
              <a:rPr lang="en-ZA" dirty="0" smtClean="0"/>
              <a:t>between organisms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1. Symmetry and cephalisation</a:t>
            </a:r>
            <a:br>
              <a:rPr lang="en-ZA" dirty="0" smtClean="0"/>
            </a:br>
            <a:r>
              <a:rPr lang="en-ZA" dirty="0" smtClean="0"/>
              <a:t>(</a:t>
            </a:r>
            <a:r>
              <a:rPr lang="en-ZA" dirty="0" err="1" smtClean="0"/>
              <a:t>pg</a:t>
            </a:r>
            <a:r>
              <a:rPr lang="en-ZA" dirty="0" smtClean="0"/>
              <a:t> 86-87)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endParaRPr lang="en-ZA" b="1" dirty="0" smtClean="0"/>
          </a:p>
          <a:p>
            <a:endParaRPr lang="en-ZA" b="1" dirty="0"/>
          </a:p>
          <a:p>
            <a:r>
              <a:rPr lang="en-ZA" b="1" dirty="0" smtClean="0"/>
              <a:t>Asymmetrical</a:t>
            </a:r>
            <a:r>
              <a:rPr lang="en-ZA" dirty="0" smtClean="0"/>
              <a:t>- no symmetry</a:t>
            </a:r>
          </a:p>
          <a:p>
            <a:endParaRPr lang="en-ZA" dirty="0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61498" y="3238202"/>
            <a:ext cx="2286000" cy="3292475"/>
            <a:chOff x="480" y="2064"/>
            <a:chExt cx="1440" cy="2074"/>
          </a:xfrm>
        </p:grpSpPr>
        <p:pic>
          <p:nvPicPr>
            <p:cNvPr id="5" name="Picture 3" descr="microciona spon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144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72" y="3888"/>
              <a:ext cx="11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2000" b="1">
                  <a:latin typeface="Arial" charset="0"/>
                </a:rPr>
                <a:t>No symmetry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2993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57422" y="1857364"/>
            <a:ext cx="4500594" cy="257176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214554"/>
            <a:ext cx="3643338" cy="1643074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ROLE OF INVERTEBRATES IN AGRICULTURE AND ECOSYSTEMS pg 107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714348" y="2500306"/>
            <a:ext cx="1357322" cy="1500198"/>
          </a:xfrm>
          <a:prstGeom prst="star6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USES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929454" y="2214554"/>
            <a:ext cx="2428892" cy="1500198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HARMFUL</a:t>
            </a:r>
            <a:endParaRPr lang="en-ZA" sz="1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rot="10800000" flipV="1">
            <a:off x="1928794" y="3143248"/>
            <a:ext cx="4425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>
            <a:off x="6854266" y="3143248"/>
            <a:ext cx="3609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7224" y="17144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Pollination</a:t>
            </a:r>
            <a:endParaRPr lang="en-ZA" dirty="0"/>
          </a:p>
        </p:txBody>
      </p:sp>
      <p:cxnSp>
        <p:nvCxnSpPr>
          <p:cNvPr id="13" name="Straight Arrow Connector 12"/>
          <p:cNvCxnSpPr>
            <a:stCxn id="5" idx="5"/>
            <a:endCxn id="9" idx="2"/>
          </p:cNvCxnSpPr>
          <p:nvPr/>
        </p:nvCxnSpPr>
        <p:spPr>
          <a:xfrm rot="5400000" flipH="1" flipV="1">
            <a:off x="1274063" y="2202766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452659" y="1333367"/>
            <a:ext cx="416486" cy="17859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8662" y="857232"/>
            <a:ext cx="272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e.g</a:t>
            </a:r>
            <a:r>
              <a:rPr lang="en-ZA" dirty="0" smtClean="0"/>
              <a:t> bees and other insects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4714884"/>
            <a:ext cx="13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Earthworms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5" y="5857892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Decomposition</a:t>
            </a:r>
          </a:p>
          <a:p>
            <a:r>
              <a:rPr lang="en-ZA" dirty="0" smtClean="0"/>
              <a:t>Feed on dead vegetation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40" y="53578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Soil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6143644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Enrichment</a:t>
            </a:r>
          </a:p>
          <a:p>
            <a:r>
              <a:rPr lang="en-ZA" dirty="0" smtClean="0"/>
              <a:t>Casts.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4214810" y="5786454"/>
            <a:ext cx="2060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Aeration</a:t>
            </a:r>
          </a:p>
          <a:p>
            <a:r>
              <a:rPr lang="en-ZA" dirty="0" smtClean="0"/>
              <a:t>When they burrow</a:t>
            </a:r>
            <a:endParaRPr lang="en-ZA" dirty="0"/>
          </a:p>
        </p:txBody>
      </p: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1500166" y="3929066"/>
            <a:ext cx="841690" cy="78581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6" idx="0"/>
          </p:cNvCxnSpPr>
          <p:nvPr/>
        </p:nvCxnSpPr>
        <p:spPr>
          <a:xfrm rot="5400000">
            <a:off x="1302000" y="4818036"/>
            <a:ext cx="773676" cy="130603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 rot="16200000" flipH="1">
            <a:off x="2748619" y="4677453"/>
            <a:ext cx="202172" cy="101569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786051" y="5643578"/>
            <a:ext cx="591367" cy="50006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57554" y="5643578"/>
            <a:ext cx="928694" cy="28575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6786578" y="3571876"/>
            <a:ext cx="1093226" cy="857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57884" y="450057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Parasites</a:t>
            </a:r>
          </a:p>
          <a:p>
            <a:r>
              <a:rPr lang="en-ZA" dirty="0" smtClean="0"/>
              <a:t>e.g. ticks</a:t>
            </a:r>
            <a:endParaRPr lang="en-ZA" dirty="0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5429256" y="1428736"/>
            <a:ext cx="2000264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57686" y="857232"/>
            <a:ext cx="1795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Secondary hosts</a:t>
            </a:r>
          </a:p>
          <a:p>
            <a:r>
              <a:rPr lang="en-ZA" dirty="0" smtClean="0"/>
              <a:t>of diseases</a:t>
            </a:r>
            <a:endParaRPr lang="en-ZA" dirty="0"/>
          </a:p>
        </p:txBody>
      </p:sp>
      <p:cxnSp>
        <p:nvCxnSpPr>
          <p:cNvPr id="35" name="Straight Arrow Connector 34"/>
          <p:cNvCxnSpPr>
            <a:stCxn id="6" idx="0"/>
          </p:cNvCxnSpPr>
          <p:nvPr/>
        </p:nvCxnSpPr>
        <p:spPr>
          <a:xfrm rot="16200000" flipV="1">
            <a:off x="7553414" y="1876347"/>
            <a:ext cx="916877" cy="216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86644" y="928670"/>
            <a:ext cx="158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Act as vectors </a:t>
            </a:r>
          </a:p>
          <a:p>
            <a:r>
              <a:rPr lang="en-ZA" dirty="0" smtClean="0"/>
              <a:t>of disease</a:t>
            </a:r>
            <a:endParaRPr lang="en-ZA" dirty="0"/>
          </a:p>
        </p:txBody>
      </p:sp>
      <p:cxnSp>
        <p:nvCxnSpPr>
          <p:cNvPr id="38" name="Straight Connector 37"/>
          <p:cNvCxnSpPr>
            <a:stCxn id="36" idx="0"/>
          </p:cNvCxnSpPr>
          <p:nvPr/>
        </p:nvCxnSpPr>
        <p:spPr>
          <a:xfrm rot="16200000" flipV="1">
            <a:off x="7932347" y="783033"/>
            <a:ext cx="285752" cy="55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47400" y="0"/>
            <a:ext cx="2096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Transmit disease </a:t>
            </a:r>
          </a:p>
          <a:p>
            <a:r>
              <a:rPr lang="en-ZA" dirty="0" smtClean="0"/>
              <a:t>between organisms</a:t>
            </a:r>
            <a:endParaRPr lang="en-ZA" dirty="0"/>
          </a:p>
        </p:txBody>
      </p:sp>
      <p:sp>
        <p:nvSpPr>
          <p:cNvPr id="31" name="TextBox 30"/>
          <p:cNvSpPr txBox="1"/>
          <p:nvPr/>
        </p:nvSpPr>
        <p:spPr>
          <a:xfrm>
            <a:off x="8215338" y="4714884"/>
            <a:ext cx="69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Pests</a:t>
            </a:r>
            <a:endParaRPr lang="en-ZA" dirty="0"/>
          </a:p>
        </p:txBody>
      </p:sp>
      <p:cxnSp>
        <p:nvCxnSpPr>
          <p:cNvPr id="37" name="Straight Arrow Connector 36"/>
          <p:cNvCxnSpPr>
            <a:stCxn id="6" idx="2"/>
            <a:endCxn id="31" idx="0"/>
          </p:cNvCxnSpPr>
          <p:nvPr/>
        </p:nvCxnSpPr>
        <p:spPr>
          <a:xfrm rot="16200000" flipH="1">
            <a:off x="7802155" y="3956252"/>
            <a:ext cx="1191685" cy="325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r>
              <a:rPr lang="en-ZA" b="1" dirty="0"/>
              <a:t>Radially symmetrical- </a:t>
            </a:r>
            <a:r>
              <a:rPr lang="en-ZA" dirty="0"/>
              <a:t>Symmetrical in any vertical plane through the centre. Organisms with this body plan have organs equally distributed. There is no front, back, left or right of the </a:t>
            </a:r>
            <a:r>
              <a:rPr lang="en-ZA" dirty="0" smtClean="0"/>
              <a:t>organism</a:t>
            </a:r>
          </a:p>
          <a:p>
            <a:r>
              <a:rPr lang="en-ZA" dirty="0" smtClean="0"/>
              <a:t>Advantage is that they can collect food from all directions and they can react to danger from all directions. Important for sessile (don’t move) and planktonic (float with current) organisms. </a:t>
            </a:r>
            <a:endParaRPr lang="en-ZA" dirty="0"/>
          </a:p>
          <a:p>
            <a:endParaRPr lang="en-ZA" dirty="0"/>
          </a:p>
        </p:txBody>
      </p:sp>
      <p:pic>
        <p:nvPicPr>
          <p:cNvPr id="4" name="Picture 2" descr="32-05-BodySymmetry-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963"/>
          <a:stretch/>
        </p:blipFill>
        <p:spPr bwMode="auto">
          <a:xfrm>
            <a:off x="959770" y="3498133"/>
            <a:ext cx="6912766" cy="335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47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Regions of an organism</a:t>
            </a:r>
            <a:endParaRPr lang="en-ZA" dirty="0"/>
          </a:p>
        </p:txBody>
      </p:sp>
      <p:pic>
        <p:nvPicPr>
          <p:cNvPr id="4" name="Picture 6" descr="09_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6532638" cy="385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916832"/>
            <a:ext cx="2160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Dorsal =top</a:t>
            </a:r>
          </a:p>
          <a:p>
            <a:endParaRPr lang="en-ZA" sz="2400" dirty="0" smtClean="0"/>
          </a:p>
          <a:p>
            <a:r>
              <a:rPr lang="en-ZA" sz="2400" dirty="0" smtClean="0">
                <a:solidFill>
                  <a:srgbClr val="FFFF00"/>
                </a:solidFill>
              </a:rPr>
              <a:t>Ventral = bottom</a:t>
            </a:r>
          </a:p>
          <a:p>
            <a:endParaRPr lang="en-ZA" sz="2400" dirty="0" smtClean="0"/>
          </a:p>
          <a:p>
            <a:r>
              <a:rPr lang="en-ZA" sz="2400" dirty="0" smtClean="0">
                <a:solidFill>
                  <a:srgbClr val="92D050"/>
                </a:solidFill>
              </a:rPr>
              <a:t>Anterior= front</a:t>
            </a:r>
          </a:p>
          <a:p>
            <a:endParaRPr lang="en-ZA" sz="2400" dirty="0" smtClean="0"/>
          </a:p>
          <a:p>
            <a:r>
              <a:rPr lang="en-ZA" sz="2400" dirty="0" smtClean="0">
                <a:solidFill>
                  <a:srgbClr val="FF0000"/>
                </a:solidFill>
              </a:rPr>
              <a:t>Posterior= back</a:t>
            </a:r>
            <a:endParaRPr lang="en-Z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7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r>
              <a:rPr lang="en-ZA" b="1" dirty="0"/>
              <a:t>Bilaterally symmetrical</a:t>
            </a:r>
            <a:r>
              <a:rPr lang="en-ZA" dirty="0"/>
              <a:t>- </a:t>
            </a:r>
            <a:endParaRPr lang="en-ZA" dirty="0" smtClean="0"/>
          </a:p>
          <a:p>
            <a:r>
              <a:rPr lang="en-ZA" dirty="0" smtClean="0"/>
              <a:t>Symmetrical in one plane only. Developed due to accumulations of sense organs at one anterior end (cephalisation) and </a:t>
            </a:r>
            <a:r>
              <a:rPr lang="en-ZA" dirty="0" err="1" smtClean="0"/>
              <a:t>dorso</a:t>
            </a:r>
            <a:r>
              <a:rPr lang="en-ZA" dirty="0" smtClean="0"/>
              <a:t>-ventral differentiation.</a:t>
            </a:r>
          </a:p>
          <a:p>
            <a:r>
              <a:rPr lang="en-ZA" dirty="0" smtClean="0"/>
              <a:t>Organisms with this type of symmetry are capable of complex movements. </a:t>
            </a:r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b="1" dirty="0"/>
          </a:p>
        </p:txBody>
      </p:sp>
      <p:pic>
        <p:nvPicPr>
          <p:cNvPr id="4" name="Picture 2" descr="32-05-BodySymmetry-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71602" y="3279495"/>
            <a:ext cx="6912766" cy="32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87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71" y="-251829"/>
            <a:ext cx="8229600" cy="1143000"/>
          </a:xfrm>
        </p:spPr>
        <p:txBody>
          <a:bodyPr/>
          <a:lstStyle/>
          <a:p>
            <a:r>
              <a:rPr lang="en-ZA" dirty="0" smtClean="0"/>
              <a:t>Identify the symmetry</a:t>
            </a:r>
            <a:endParaRPr lang="en-ZA" dirty="0"/>
          </a:p>
        </p:txBody>
      </p:sp>
      <p:pic>
        <p:nvPicPr>
          <p:cNvPr id="4" name="Picture 4" descr="haliclona spon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1371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nid_hydr_radi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27"/>
          <a:stretch/>
        </p:blipFill>
        <p:spPr bwMode="auto">
          <a:xfrm>
            <a:off x="1763688" y="843053"/>
            <a:ext cx="2503488" cy="23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armstr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71" y="870076"/>
            <a:ext cx="2527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13_3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99"/>
          <a:stretch>
            <a:fillRect/>
          </a:stretch>
        </p:blipFill>
        <p:spPr bwMode="auto">
          <a:xfrm>
            <a:off x="7563511" y="692696"/>
            <a:ext cx="1163638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23_F02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103" r="10367" b="6000"/>
          <a:stretch/>
        </p:blipFill>
        <p:spPr bwMode="auto">
          <a:xfrm>
            <a:off x="251520" y="3619500"/>
            <a:ext cx="2383194" cy="22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23_F02b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043" r="30857" b="5953"/>
          <a:stretch/>
        </p:blipFill>
        <p:spPr bwMode="auto">
          <a:xfrm>
            <a:off x="2854712" y="4005064"/>
            <a:ext cx="1672459" cy="2182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97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4117</TotalTime>
  <Words>1481</Words>
  <Application>Microsoft Office PowerPoint</Application>
  <PresentationFormat>On-screen Show (4:3)</PresentationFormat>
  <Paragraphs>332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BIODIVERSITY OF ANIMALS</vt:lpstr>
      <vt:lpstr>What is a phylum? </vt:lpstr>
      <vt:lpstr>6 phyla we are learning </vt:lpstr>
      <vt:lpstr>Key Features of Animals body plan pg 85 </vt:lpstr>
      <vt:lpstr>1. Symmetry and cephalisation (pg 86-87) </vt:lpstr>
      <vt:lpstr>Slide 6</vt:lpstr>
      <vt:lpstr>Regions of an organism</vt:lpstr>
      <vt:lpstr>Slide 8</vt:lpstr>
      <vt:lpstr>Identify the symmetry</vt:lpstr>
      <vt:lpstr>2. Number of tissue layer in  embryo</vt:lpstr>
      <vt:lpstr>Number of tissue layer in  embryo</vt:lpstr>
      <vt:lpstr>3. Coeloms and blood systems  (pg 88-89)</vt:lpstr>
      <vt:lpstr>Acoelomate</vt:lpstr>
      <vt:lpstr>Pseudocoelomate</vt:lpstr>
      <vt:lpstr>Coelomate animals</vt:lpstr>
      <vt:lpstr>Slide 16</vt:lpstr>
      <vt:lpstr>Slide 17</vt:lpstr>
      <vt:lpstr>Number of openings (pg 89-90)</vt:lpstr>
      <vt:lpstr>Number of openings (pg 89-90)</vt:lpstr>
      <vt:lpstr>HOMEWORK </vt:lpstr>
      <vt:lpstr>Pg 101 act.1.3.8</vt:lpstr>
      <vt:lpstr>PHYLUM PORIFERA (Sponges) pg 90-91</vt:lpstr>
      <vt:lpstr>PHYLUM PORIFERA (Sponges)</vt:lpstr>
      <vt:lpstr>Relationship between body plan and mode of living (pg 103)</vt:lpstr>
      <vt:lpstr>MOVIE TIME</vt:lpstr>
      <vt:lpstr>PHYLUM CNIDARIA (Jelly fish, sea anemones and corals)  pg 92-93</vt:lpstr>
      <vt:lpstr>PHYLUM CNIDARIA</vt:lpstr>
      <vt:lpstr>CNIDARIA Relationship between body plan and mode of living (pg 104)</vt:lpstr>
      <vt:lpstr>MOVIE TIME</vt:lpstr>
      <vt:lpstr>PHYLUM PLATYHELMINTHES (FLATWORMS) (pg 93-94)</vt:lpstr>
      <vt:lpstr>PHYLUM PLATYHELMINTHES</vt:lpstr>
      <vt:lpstr>Relationship between body plan and mode of living (flatworms pg 104)</vt:lpstr>
      <vt:lpstr>HOMEWORK TIME!</vt:lpstr>
      <vt:lpstr>MOVIE TIME X 2</vt:lpstr>
      <vt:lpstr>PHYLUM ANNELIDA (Segmented worms (pg 95-96)</vt:lpstr>
      <vt:lpstr>Slide 36</vt:lpstr>
      <vt:lpstr>PHYLUM ARTHROPODA (Insects, crabs, spiders, centipedes and milipedes) (pg 97-98) </vt:lpstr>
      <vt:lpstr>PHYLUM ARTHROPODA</vt:lpstr>
      <vt:lpstr>PHYLUM CHORDATA (Fish, frogs, pg 99-100 birds, reptiles and mammals)</vt:lpstr>
      <vt:lpstr>PHYLUM CHORDATA</vt:lpstr>
      <vt:lpstr>Relationship between body plan and mode of living (pg 105) Annelida, arthropoda and chordata</vt:lpstr>
      <vt:lpstr>ACTIVITY 1.3.10 Pg 106</vt:lpstr>
      <vt:lpstr>ROLE OF INVERTEBRATES IN AGRICULTURE AND ECOSYSTEMS pg 107</vt:lpstr>
      <vt:lpstr>ROLE OF INVERTEBRATES IN AGRICULTURE AND ECOSYSTEMS pg 107</vt:lpstr>
      <vt:lpstr>ROLE OF INVERTEBRATES IN AGRICULTURE AND ECOSYSTEMS pg 107</vt:lpstr>
      <vt:lpstr>ROLE OF INVERTEBRATES IN AGRICULTURE AND ECOSYSTEMS pg 107</vt:lpstr>
      <vt:lpstr>ROLE OF INVERTEBRATES IN AGRICULTURE AND ECOSYSTEMS pg 107</vt:lpstr>
      <vt:lpstr>ROLE OF INVERTEBRATES IN AGRICULTURE AND ECOSYSTEMS pg 107</vt:lpstr>
      <vt:lpstr>ROLE OF INVERTEBRATES IN AGRICULTURE AND ECOSYSTEMS pg 107</vt:lpstr>
      <vt:lpstr>ROLE OF INVERTEBRATES IN AGRICULTURE AND ECOSYSTEMS pg 107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OF ANIMALS</dc:title>
  <dc:creator>Rashid</dc:creator>
  <cp:lastModifiedBy>Rashid</cp:lastModifiedBy>
  <cp:revision>58</cp:revision>
  <dcterms:created xsi:type="dcterms:W3CDTF">2013-02-26T19:54:34Z</dcterms:created>
  <dcterms:modified xsi:type="dcterms:W3CDTF">2015-02-23T12:47:11Z</dcterms:modified>
</cp:coreProperties>
</file>