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8" r:id="rId51"/>
    <p:sldId id="307" r:id="rId52"/>
    <p:sldId id="306" r:id="rId53"/>
    <p:sldId id="309" r:id="rId54"/>
    <p:sldId id="310" r:id="rId55"/>
    <p:sldId id="311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F7A6A-4398-4A24-994C-9418FFCA3B99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40EB-BC26-4D7F-854E-59AD86EFE6F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4402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25</a:t>
            </a:fld>
            <a:endParaRPr lang="en-Z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27</a:t>
            </a:fld>
            <a:endParaRPr lang="en-Z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28</a:t>
            </a:fld>
            <a:endParaRPr lang="en-Z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29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30</a:t>
            </a:fld>
            <a:endParaRPr lang="en-Z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31</a:t>
            </a:fld>
            <a:endParaRPr lang="en-Z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32</a:t>
            </a:fld>
            <a:endParaRPr lang="en-Z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33</a:t>
            </a:fld>
            <a:endParaRPr lang="en-Z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34</a:t>
            </a:fld>
            <a:endParaRPr lang="en-Z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35</a:t>
            </a:fld>
            <a:endParaRPr lang="en-Z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36</a:t>
            </a:fld>
            <a:endParaRPr lang="en-Z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37</a:t>
            </a:fld>
            <a:endParaRPr lang="en-Z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38</a:t>
            </a:fld>
            <a:endParaRPr lang="en-Z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39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40</a:t>
            </a:fld>
            <a:endParaRPr lang="en-Z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41</a:t>
            </a:fld>
            <a:endParaRPr lang="en-Z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42</a:t>
            </a:fld>
            <a:endParaRPr lang="en-Z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43</a:t>
            </a:fld>
            <a:endParaRPr lang="en-Z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44</a:t>
            </a:fld>
            <a:endParaRPr lang="en-Z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45</a:t>
            </a:fld>
            <a:endParaRPr lang="en-Z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46</a:t>
            </a:fld>
            <a:endParaRPr lang="en-Z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47</a:t>
            </a:fld>
            <a:endParaRPr lang="en-Z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48</a:t>
            </a:fld>
            <a:endParaRPr lang="en-Z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49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50</a:t>
            </a:fld>
            <a:endParaRPr lang="en-Z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51</a:t>
            </a:fld>
            <a:endParaRPr lang="en-Z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52</a:t>
            </a:fld>
            <a:endParaRPr lang="en-Z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53</a:t>
            </a:fld>
            <a:endParaRPr lang="en-Z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54</a:t>
            </a:fld>
            <a:endParaRPr lang="en-Z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A489D-8316-4A1A-B4C5-64F2E2DDF8BB}" type="slidenum">
              <a:rPr lang="en-ZA" smtClean="0"/>
              <a:pPr/>
              <a:t>55</a:t>
            </a:fld>
            <a:endParaRPr lang="en-Z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58D4-1172-42B3-81C3-4C66EC03C0EF}" type="slidenum">
              <a:rPr lang="en-ZA" smtClean="0"/>
              <a:pPr/>
              <a:t>56</a:t>
            </a:fld>
            <a:endParaRPr lang="en-Z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58D4-1172-42B3-81C3-4C66EC03C0EF}" type="slidenum">
              <a:rPr lang="en-ZA" smtClean="0"/>
              <a:pPr/>
              <a:t>57</a:t>
            </a:fld>
            <a:endParaRPr lang="en-Z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58D4-1172-42B3-81C3-4C66EC03C0EF}" type="slidenum">
              <a:rPr lang="en-ZA" smtClean="0"/>
              <a:pPr/>
              <a:t>58</a:t>
            </a:fld>
            <a:endParaRPr lang="en-Z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58D4-1172-42B3-81C3-4C66EC03C0EF}" type="slidenum">
              <a:rPr lang="en-ZA" smtClean="0"/>
              <a:pPr/>
              <a:t>59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58D4-1172-42B3-81C3-4C66EC03C0EF}" type="slidenum">
              <a:rPr lang="en-ZA" smtClean="0"/>
              <a:pPr/>
              <a:t>60</a:t>
            </a:fld>
            <a:endParaRPr lang="en-Z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58D4-1172-42B3-81C3-4C66EC03C0EF}" type="slidenum">
              <a:rPr lang="en-ZA" smtClean="0"/>
              <a:pPr/>
              <a:t>61</a:t>
            </a:fld>
            <a:endParaRPr lang="en-Z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58D4-1172-42B3-81C3-4C66EC03C0EF}" type="slidenum">
              <a:rPr lang="en-ZA" smtClean="0"/>
              <a:pPr/>
              <a:t>62</a:t>
            </a:fld>
            <a:endParaRPr lang="en-Z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258D4-1172-42B3-81C3-4C66EC03C0EF}" type="slidenum">
              <a:rPr lang="en-ZA" smtClean="0"/>
              <a:pPr/>
              <a:t>63</a:t>
            </a:fld>
            <a:endParaRPr lang="en-Z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64</a:t>
            </a:fld>
            <a:endParaRPr lang="en-Z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923A-E5F3-4D6E-92F8-B78D71A4B9C2}" type="slidenum">
              <a:rPr lang="en-ZA" smtClean="0"/>
              <a:t>65</a:t>
            </a:fld>
            <a:endParaRPr lang="en-Z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923A-E5F3-4D6E-92F8-B78D71A4B9C2}" type="slidenum">
              <a:rPr lang="en-ZA" smtClean="0"/>
              <a:t>66</a:t>
            </a:fld>
            <a:endParaRPr lang="en-Z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923A-E5F3-4D6E-92F8-B78D71A4B9C2}" type="slidenum">
              <a:rPr lang="en-ZA" smtClean="0"/>
              <a:t>67</a:t>
            </a:fld>
            <a:endParaRPr lang="en-Z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923A-E5F3-4D6E-92F8-B78D71A4B9C2}" type="slidenum">
              <a:rPr lang="en-ZA" smtClean="0"/>
              <a:t>68</a:t>
            </a:fld>
            <a:endParaRPr lang="en-Z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923A-E5F3-4D6E-92F8-B78D71A4B9C2}" type="slidenum">
              <a:rPr lang="en-ZA" smtClean="0"/>
              <a:t>69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923A-E5F3-4D6E-92F8-B78D71A4B9C2}" type="slidenum">
              <a:rPr lang="en-ZA" smtClean="0"/>
              <a:t>70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40EB-BC26-4D7F-854E-59AD86EFE6F3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9E65AF-B968-4BA0-A60D-EEB655D6D2C2}" type="datetimeFigureOut">
              <a:rPr lang="en-US" smtClean="0"/>
              <a:pPr/>
              <a:t>5/16/2014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12E57D-1D2E-4DC5-ADE6-B1E799644221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Animal nutrition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620" y="404664"/>
            <a:ext cx="3475216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Tongue (associated organ)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Made of muscle</a:t>
            </a:r>
          </a:p>
          <a:p>
            <a:r>
              <a:rPr lang="en-ZA" dirty="0" smtClean="0"/>
              <a:t>5 Functions (pg 147)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Teeth (associated organ)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smtClean="0"/>
              <a:t>Human dental formula:</a:t>
            </a:r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r>
              <a:rPr lang="en-ZA" u="sng" dirty="0" smtClean="0"/>
              <a:t>2 incisors. 1canine. 2premolars. 3molars</a:t>
            </a:r>
          </a:p>
          <a:p>
            <a:pPr>
              <a:buNone/>
            </a:pPr>
            <a:r>
              <a:rPr lang="en-ZA" dirty="0" smtClean="0"/>
              <a:t>2 incisors. 1canine. 2premolars. 3molars</a:t>
            </a:r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r>
              <a:rPr lang="en-ZA" dirty="0" smtClean="0"/>
              <a:t>Formula is for half of the jaw.</a:t>
            </a:r>
          </a:p>
          <a:p>
            <a:pPr>
              <a:buNone/>
            </a:pPr>
            <a:r>
              <a:rPr lang="en-ZA" dirty="0" smtClean="0"/>
              <a:t>Pg 147-148</a:t>
            </a:r>
          </a:p>
          <a:p>
            <a:pPr>
              <a:buNone/>
            </a:pPr>
            <a:endParaRPr lang="en-ZA" u="sng" dirty="0" smtClean="0"/>
          </a:p>
          <a:p>
            <a:pPr>
              <a:buNone/>
            </a:pPr>
            <a:endParaRPr lang="en-ZA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Tooth decay and fluoride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Read blocks on pg 149.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Salivary glands (associated organ)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Exocrine glands (have ducts) that secrete saliva.</a:t>
            </a:r>
          </a:p>
          <a:p>
            <a:r>
              <a:rPr lang="en-ZA" dirty="0" smtClean="0"/>
              <a:t>Saliva moistens food and contains digestive enzymes (carbohydrases). 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840" y="3789041"/>
            <a:ext cx="4287918" cy="27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The pharynx (Alimentary canal) pg 144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Behind the mouth cavity.</a:t>
            </a:r>
          </a:p>
          <a:p>
            <a:r>
              <a:rPr lang="en-ZA" dirty="0" smtClean="0"/>
              <a:t>Leads to the trachea (breathing passage) and the oesophagus. </a:t>
            </a:r>
          </a:p>
          <a:p>
            <a:r>
              <a:rPr lang="en-ZA" dirty="0" smtClean="0"/>
              <a:t>When swallowing occurs, the epiglottis (cartilage flap) closes the opening of the trachea (glottis) to prevent choking.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The oesophagus (Alimentary canal)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ZA" dirty="0" smtClean="0"/>
              <a:t>Muscular tube that moves food from the pharynx to the stomach by peristalsis.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The stomach (Alimentary canal)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Found beneath the diaphragm.</a:t>
            </a:r>
          </a:p>
          <a:p>
            <a:r>
              <a:rPr lang="en-ZA" dirty="0" smtClean="0"/>
              <a:t>Has cardiac sphincter (valve) on the top and the pyloric sphincter at the bottom.</a:t>
            </a:r>
          </a:p>
          <a:p>
            <a:r>
              <a:rPr lang="en-ZA" dirty="0" smtClean="0"/>
              <a:t> Contains acid and digestive enzymes.</a:t>
            </a:r>
            <a:endParaRPr lang="en-Z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857628"/>
            <a:ext cx="3014382" cy="276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Small intestine </a:t>
            </a:r>
            <a:br>
              <a:rPr lang="en-ZA" dirty="0" smtClean="0"/>
            </a:br>
            <a:r>
              <a:rPr lang="en-ZA" dirty="0" smtClean="0"/>
              <a:t>(Alimentary canal) pg 144-146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4929411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 smtClean="0"/>
              <a:t>2.5 - 4.5 m long</a:t>
            </a:r>
          </a:p>
          <a:p>
            <a:r>
              <a:rPr lang="en-ZA" dirty="0" smtClean="0"/>
              <a:t>Duodenum- first part, common bile duct and pancreatic duct enter here.</a:t>
            </a:r>
          </a:p>
          <a:p>
            <a:r>
              <a:rPr lang="en-ZA" dirty="0" smtClean="0"/>
              <a:t>Jejunum- short </a:t>
            </a:r>
          </a:p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ZA" dirty="0" smtClean="0"/>
              <a:t>leum- longest part leading to the large intestine.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03498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076" y="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16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Section of the small intestine </a:t>
            </a:r>
            <a:r>
              <a:rPr lang="en-ZA" dirty="0" err="1" smtClean="0"/>
              <a:t>pg</a:t>
            </a:r>
            <a:r>
              <a:rPr lang="en-ZA" dirty="0" smtClean="0"/>
              <a:t> 145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Serosa- on the outside</a:t>
            </a:r>
          </a:p>
          <a:p>
            <a:r>
              <a:rPr lang="en-ZA" dirty="0" smtClean="0"/>
              <a:t>Muscular region for peristalsis.</a:t>
            </a:r>
          </a:p>
          <a:p>
            <a:pPr marL="36576" indent="0">
              <a:buNone/>
            </a:pPr>
            <a:r>
              <a:rPr lang="en-ZA" dirty="0" smtClean="0"/>
              <a:t>Longitudinal and circular muscles</a:t>
            </a:r>
          </a:p>
          <a:p>
            <a:pPr marL="36576" indent="0">
              <a:buNone/>
            </a:pPr>
            <a:r>
              <a:rPr lang="en-ZA" dirty="0" err="1" smtClean="0"/>
              <a:t>Submucosa</a:t>
            </a:r>
            <a:r>
              <a:rPr lang="en-ZA" dirty="0" smtClean="0"/>
              <a:t>- connective tissue, with blood vessels, lymph and nerves.</a:t>
            </a:r>
          </a:p>
          <a:p>
            <a:pPr marL="36576" indent="0">
              <a:buNone/>
            </a:pPr>
            <a:r>
              <a:rPr lang="en-ZA" dirty="0" smtClean="0"/>
              <a:t>Mucosa- inner layer of columnar epithelial cells with mucus secreting goblet cells. Folded to form villi. 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286375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962" y="980728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14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481263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57" y="116632"/>
            <a:ext cx="8080944" cy="63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7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Sub-processes of nutrition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Ingestion- taking food in.</a:t>
            </a:r>
          </a:p>
          <a:p>
            <a:r>
              <a:rPr lang="en-ZA" dirty="0" smtClean="0"/>
              <a:t>Digestion- breaking food down</a:t>
            </a:r>
          </a:p>
          <a:p>
            <a:r>
              <a:rPr lang="en-ZA" dirty="0" smtClean="0"/>
              <a:t>Absorption- soluble substances taken into blood.</a:t>
            </a:r>
          </a:p>
          <a:p>
            <a:r>
              <a:rPr lang="en-ZA" dirty="0" smtClean="0"/>
              <a:t>Assimilation- from the blood to various cells.</a:t>
            </a:r>
          </a:p>
          <a:p>
            <a:r>
              <a:rPr lang="en-ZA" dirty="0" err="1" smtClean="0"/>
              <a:t>Egestion</a:t>
            </a:r>
            <a:r>
              <a:rPr lang="en-ZA" dirty="0" smtClean="0"/>
              <a:t>- undigested and </a:t>
            </a:r>
            <a:r>
              <a:rPr lang="en-ZA" dirty="0" err="1" smtClean="0"/>
              <a:t>indigestable</a:t>
            </a:r>
            <a:r>
              <a:rPr lang="en-ZA" dirty="0" smtClean="0"/>
              <a:t> substances taken out of the body.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villus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Single layer of columnar epithelial cells</a:t>
            </a:r>
          </a:p>
          <a:p>
            <a:r>
              <a:rPr lang="en-ZA" dirty="0" smtClean="0"/>
              <a:t>Has goblet cells to secrete mucus</a:t>
            </a:r>
          </a:p>
          <a:p>
            <a:r>
              <a:rPr lang="en-ZA" dirty="0" smtClean="0"/>
              <a:t>Core of connective tissue</a:t>
            </a:r>
          </a:p>
          <a:p>
            <a:r>
              <a:rPr lang="en-ZA" dirty="0" smtClean="0"/>
              <a:t>Has a lacteal (lymph vessel)</a:t>
            </a:r>
          </a:p>
          <a:p>
            <a:r>
              <a:rPr lang="en-ZA" dirty="0" smtClean="0"/>
              <a:t>Blood capillaries surround the lacteal.</a:t>
            </a:r>
          </a:p>
          <a:p>
            <a:r>
              <a:rPr lang="en-ZA" dirty="0" smtClean="0"/>
              <a:t>Crypts of </a:t>
            </a:r>
            <a:r>
              <a:rPr lang="en-ZA" dirty="0" err="1" smtClean="0"/>
              <a:t>Lieberkuhn</a:t>
            </a:r>
            <a:r>
              <a:rPr lang="en-ZA" dirty="0" smtClean="0"/>
              <a:t> and Brunner’s gland secrete alkaline mucus.</a:t>
            </a:r>
            <a:endParaRPr lang="en-Z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492" y="4819064"/>
            <a:ext cx="2307348" cy="20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8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The pancreas (associated organ) pg 149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It secretes pancreatic juice (with digestive enzymes) via the pancreatic duct and then the </a:t>
            </a:r>
            <a:r>
              <a:rPr lang="en-ZA" dirty="0" err="1" smtClean="0"/>
              <a:t>hepato</a:t>
            </a:r>
            <a:r>
              <a:rPr lang="en-ZA" dirty="0" smtClean="0"/>
              <a:t>-pancreatic duct. This is released into the duodenum. Islets of </a:t>
            </a:r>
            <a:r>
              <a:rPr lang="en-ZA" dirty="0" err="1" smtClean="0"/>
              <a:t>langerhans</a:t>
            </a:r>
            <a:r>
              <a:rPr lang="en-ZA" dirty="0" smtClean="0"/>
              <a:t> (cells) secrete insulin and glucagon (hormones) that regulate the glucose level.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843" y="4857760"/>
            <a:ext cx="3180157" cy="20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89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The Liver (associated organ) pg 149-151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Has a larger right lobe and a smaller left lobe. </a:t>
            </a:r>
          </a:p>
          <a:p>
            <a:r>
              <a:rPr lang="en-ZA" dirty="0" smtClean="0"/>
              <a:t>Hepatic duct (from liver cells) joins the cystic duct (from the gall bladder) to form the common bile duct which joins with the pancreatic duct to form the </a:t>
            </a:r>
            <a:r>
              <a:rPr lang="en-ZA" dirty="0" err="1" smtClean="0"/>
              <a:t>hepato</a:t>
            </a:r>
            <a:r>
              <a:rPr lang="en-ZA" dirty="0" smtClean="0"/>
              <a:t>-pancreatic duct. 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5" y="4429132"/>
            <a:ext cx="3781159" cy="257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786578" y="3929066"/>
            <a:ext cx="1357322" cy="9286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786578" y="4357694"/>
            <a:ext cx="1428760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6248" y="5143512"/>
            <a:ext cx="221457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3900" y="357187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Y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8215338" y="40719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Z</a:t>
            </a:r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4000496" y="514351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X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674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Functions of the liver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Secretes </a:t>
            </a:r>
            <a:r>
              <a:rPr lang="en-ZA" dirty="0" smtClean="0">
                <a:solidFill>
                  <a:srgbClr val="92D050"/>
                </a:solidFill>
              </a:rPr>
              <a:t>bile</a:t>
            </a:r>
            <a:r>
              <a:rPr lang="en-ZA" dirty="0" smtClean="0"/>
              <a:t> that is </a:t>
            </a:r>
            <a:r>
              <a:rPr lang="en-ZA" dirty="0" smtClean="0">
                <a:solidFill>
                  <a:srgbClr val="FFFF00"/>
                </a:solidFill>
              </a:rPr>
              <a:t>store</a:t>
            </a:r>
            <a:r>
              <a:rPr lang="en-ZA" dirty="0" smtClean="0"/>
              <a:t>d in the gall bladder.</a:t>
            </a:r>
          </a:p>
          <a:p>
            <a:r>
              <a:rPr lang="en-ZA" dirty="0" smtClean="0"/>
              <a:t>Changes excess glucose into glycogen or fat and </a:t>
            </a:r>
            <a:r>
              <a:rPr lang="en-ZA" dirty="0" smtClean="0">
                <a:solidFill>
                  <a:srgbClr val="FFFF00"/>
                </a:solidFill>
              </a:rPr>
              <a:t>stores</a:t>
            </a:r>
            <a:r>
              <a:rPr lang="en-ZA" dirty="0" smtClean="0"/>
              <a:t> it.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Stores</a:t>
            </a:r>
            <a:r>
              <a:rPr lang="en-ZA" dirty="0" smtClean="0"/>
              <a:t> minerals such as iron and vitamins.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De-</a:t>
            </a:r>
            <a:r>
              <a:rPr lang="en-ZA" dirty="0" err="1" smtClean="0">
                <a:solidFill>
                  <a:srgbClr val="FFFF00"/>
                </a:solidFill>
              </a:rPr>
              <a:t>amination</a:t>
            </a:r>
            <a:r>
              <a:rPr lang="en-ZA" dirty="0" smtClean="0"/>
              <a:t> of excess amino acids into urea</a:t>
            </a:r>
          </a:p>
          <a:p>
            <a:r>
              <a:rPr lang="en-ZA" dirty="0" smtClean="0">
                <a:solidFill>
                  <a:srgbClr val="FFFF00"/>
                </a:solidFill>
              </a:rPr>
              <a:t>Detoxifies</a:t>
            </a:r>
            <a:r>
              <a:rPr lang="en-ZA" dirty="0" smtClean="0"/>
              <a:t> harmful substances making them harmless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92D050"/>
                </a:solidFill>
              </a:rPr>
              <a:t>Bile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ZA" dirty="0" smtClean="0"/>
              <a:t>It is a yellow green alkaline liquid that has no enzymes. </a:t>
            </a:r>
          </a:p>
          <a:p>
            <a:pPr>
              <a:buNone/>
            </a:pPr>
            <a:r>
              <a:rPr lang="en-ZA" dirty="0" smtClean="0"/>
              <a:t>Functions</a:t>
            </a:r>
          </a:p>
          <a:p>
            <a:r>
              <a:rPr lang="en-ZA" dirty="0" smtClean="0"/>
              <a:t>Contains water that keeps food fluid.</a:t>
            </a:r>
          </a:p>
          <a:p>
            <a:r>
              <a:rPr lang="en-ZA" dirty="0" smtClean="0"/>
              <a:t>Alkaline salts neutralise stomach acid.</a:t>
            </a:r>
          </a:p>
          <a:p>
            <a:r>
              <a:rPr lang="en-ZA" dirty="0" smtClean="0"/>
              <a:t>Is slightly antiseptic- preventing the decomposition food in the small intestine.</a:t>
            </a:r>
          </a:p>
          <a:p>
            <a:r>
              <a:rPr lang="en-ZA" dirty="0" smtClean="0"/>
              <a:t>Emulsifies fats (breaks into small droplets for increased </a:t>
            </a:r>
            <a:r>
              <a:rPr lang="en-ZA" dirty="0" err="1" smtClean="0"/>
              <a:t>S.Area</a:t>
            </a:r>
            <a:r>
              <a:rPr lang="en-ZA" dirty="0" smtClean="0"/>
              <a:t>)</a:t>
            </a:r>
          </a:p>
          <a:p>
            <a:r>
              <a:rPr lang="en-ZA" dirty="0" smtClean="0"/>
              <a:t>Help in the absorption of fat and fat-soluble vitamins (A,D,E &amp;K)</a:t>
            </a:r>
          </a:p>
        </p:txBody>
      </p:sp>
      <p:pic>
        <p:nvPicPr>
          <p:cNvPr id="6146" name="Picture 2" descr="http://www.atpracticeinsights.com/content/images/emulsification_29117_1_1_642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4702"/>
            <a:ext cx="7420602" cy="668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Large intestine (pg 147)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Caecum</a:t>
            </a:r>
            <a:r>
              <a:rPr lang="en-ZA" dirty="0" smtClean="0"/>
              <a:t>, colon and rectum. </a:t>
            </a:r>
          </a:p>
          <a:p>
            <a:pPr>
              <a:buNone/>
            </a:pPr>
            <a:endParaRPr lang="en-ZA" dirty="0"/>
          </a:p>
        </p:txBody>
      </p:sp>
      <p:sp>
        <p:nvSpPr>
          <p:cNvPr id="2050" name="AutoShape 2" descr="http://cnx.org/content/m46512/latest/2420_Large_Intest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8194" name="Picture 2" descr="http://img.webmd.com/dtmcms/live/webmd/consumer_assets/site_images/media/medical/hw/h9991263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754" y="2857496"/>
            <a:ext cx="5695960" cy="371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ACT .2.2.5 pg 152-153 no 1-7 only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Note: you might have to read a few pages further to get some answers.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21383">
            <a:off x="949303" y="2535842"/>
            <a:ext cx="7467600" cy="1143000"/>
          </a:xfrm>
        </p:spPr>
        <p:txBody>
          <a:bodyPr/>
          <a:lstStyle/>
          <a:p>
            <a:pPr algn="ctr"/>
            <a:r>
              <a:rPr lang="en-ZA" dirty="0" smtClean="0"/>
              <a:t>PROCESSES/FUNCTIONS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en-ZA" dirty="0" smtClean="0"/>
              <a:t>DIGESTION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1"/>
            <a:ext cx="9144000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ZA" dirty="0" smtClean="0"/>
              <a:t>Breaking down on large insoluble to small and soluble substances. 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57430"/>
            <a:ext cx="4214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MECHANICAL </a:t>
            </a:r>
          </a:p>
          <a:p>
            <a:r>
              <a:rPr lang="en-ZA" sz="2000" dirty="0" smtClean="0"/>
              <a:t>With the use of muscles, it increases the surface area for the action of enzymes</a:t>
            </a:r>
            <a:endParaRPr lang="en-Z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2285992"/>
            <a:ext cx="5000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CHEMICAL</a:t>
            </a:r>
          </a:p>
          <a:p>
            <a:r>
              <a:rPr lang="en-ZA" sz="2000" dirty="0" smtClean="0"/>
              <a:t>By enzymes using hydrolysis (water is needed). </a:t>
            </a:r>
          </a:p>
          <a:p>
            <a:r>
              <a:rPr lang="en-ZA" sz="2000" dirty="0" smtClean="0"/>
              <a:t>Proteases- Proteins → amino acids</a:t>
            </a:r>
          </a:p>
          <a:p>
            <a:r>
              <a:rPr lang="en-ZA" sz="2000" dirty="0" smtClean="0"/>
              <a:t>Carbohydrases- polysaccharides → </a:t>
            </a:r>
            <a:r>
              <a:rPr lang="en-ZA" sz="2000" dirty="0" err="1" smtClean="0"/>
              <a:t>monosaccharides</a:t>
            </a:r>
            <a:endParaRPr lang="en-ZA" sz="2000" dirty="0" smtClean="0"/>
          </a:p>
          <a:p>
            <a:r>
              <a:rPr lang="en-ZA" sz="2000" dirty="0" smtClean="0"/>
              <a:t>Lipases- Fats → fatty acid and glycerol </a:t>
            </a:r>
          </a:p>
          <a:p>
            <a:endParaRPr lang="en-ZA" sz="2000" dirty="0"/>
          </a:p>
        </p:txBody>
      </p:sp>
      <p:cxnSp>
        <p:nvCxnSpPr>
          <p:cNvPr id="10" name="Straight Arrow Connector 9"/>
          <p:cNvCxnSpPr>
            <a:stCxn id="3" idx="2"/>
            <a:endCxn id="5" idx="0"/>
          </p:cNvCxnSpPr>
          <p:nvPr/>
        </p:nvCxnSpPr>
        <p:spPr>
          <a:xfrm rot="5400000">
            <a:off x="3125390" y="910819"/>
            <a:ext cx="428627" cy="2464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</p:cNvCxnSpPr>
          <p:nvPr/>
        </p:nvCxnSpPr>
        <p:spPr>
          <a:xfrm rot="16200000" flipH="1">
            <a:off x="4857753" y="1643050"/>
            <a:ext cx="428627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Role of water in the movement of food.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Increases liquidity of food and it keeps tissues of the alimentary canal moist.</a:t>
            </a:r>
          </a:p>
          <a:p>
            <a:r>
              <a:rPr lang="en-ZA" dirty="0" smtClean="0"/>
              <a:t>It is taken in as liquid and it is added with saliva, gastric juice, pancreatic juice, bile and intestinal juice.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Importance of food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Source of energy</a:t>
            </a:r>
          </a:p>
          <a:p>
            <a:r>
              <a:rPr lang="en-ZA" dirty="0" smtClean="0"/>
              <a:t>Growth</a:t>
            </a:r>
          </a:p>
          <a:p>
            <a:r>
              <a:rPr lang="en-ZA" dirty="0" smtClean="0"/>
              <a:t>Provides regulatory substances (e.g. vitamins, minerals and water).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700" y="3933056"/>
            <a:ext cx="5093366" cy="29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 the mouth...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smtClean="0"/>
              <a:t>Mastication (chewing)</a:t>
            </a:r>
          </a:p>
          <a:p>
            <a:r>
              <a:rPr lang="en-ZA" dirty="0" smtClean="0"/>
              <a:t>Mechanical digestion increasing S. Area</a:t>
            </a:r>
          </a:p>
          <a:p>
            <a:r>
              <a:rPr lang="en-ZA" dirty="0" smtClean="0"/>
              <a:t>Mixes food with saliva</a:t>
            </a:r>
          </a:p>
          <a:p>
            <a:pPr>
              <a:buNone/>
            </a:pPr>
            <a:r>
              <a:rPr lang="en-ZA" dirty="0" smtClean="0"/>
              <a:t>Saliva</a:t>
            </a:r>
          </a:p>
          <a:p>
            <a:r>
              <a:rPr lang="en-ZA" dirty="0" smtClean="0"/>
              <a:t>Water and mucus soften and lubricate food.</a:t>
            </a:r>
          </a:p>
          <a:p>
            <a:r>
              <a:rPr lang="en-ZA" dirty="0" smtClean="0"/>
              <a:t>Creates correct pH for enzymes</a:t>
            </a:r>
          </a:p>
          <a:p>
            <a:r>
              <a:rPr lang="en-ZA" dirty="0" smtClean="0"/>
              <a:t>Contains carbohydrases.</a:t>
            </a:r>
          </a:p>
          <a:p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Oesophagus peristalsis (pg155)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 the stomach...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In the presence of proteins, </a:t>
            </a:r>
            <a:r>
              <a:rPr lang="en-ZA" dirty="0" err="1" smtClean="0"/>
              <a:t>gastrin</a:t>
            </a:r>
            <a:r>
              <a:rPr lang="en-ZA" dirty="0" smtClean="0"/>
              <a:t> (hormone) is secreted and it stimulates the release of gastric juice. </a:t>
            </a:r>
          </a:p>
          <a:p>
            <a:r>
              <a:rPr lang="en-ZA" dirty="0" smtClean="0"/>
              <a:t>Gastric juice contains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Proteases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Water</a:t>
            </a:r>
          </a:p>
          <a:p>
            <a:pPr>
              <a:buFont typeface="Wingdings" pitchFamily="2" charset="2"/>
              <a:buChar char="§"/>
            </a:pPr>
            <a:r>
              <a:rPr lang="en-ZA" dirty="0" err="1" smtClean="0"/>
              <a:t>Mucin</a:t>
            </a:r>
            <a:r>
              <a:rPr lang="en-ZA" dirty="0" smtClean="0"/>
              <a:t> (mucus)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Hydrochloric acid (antiseptic and changes pH) </a:t>
            </a:r>
          </a:p>
          <a:p>
            <a:r>
              <a:rPr lang="en-ZA" dirty="0" smtClean="0"/>
              <a:t>Peristalsis moves food in different directions, mixing it with gastric juice.</a:t>
            </a:r>
          </a:p>
          <a:p>
            <a:pPr>
              <a:buFont typeface="Wingdings" pitchFamily="2" charset="2"/>
              <a:buChar char="§"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 the small intestine...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When the presence of food is detected, </a:t>
            </a:r>
            <a:r>
              <a:rPr lang="en-ZA" dirty="0" err="1" smtClean="0"/>
              <a:t>secretin</a:t>
            </a:r>
            <a:r>
              <a:rPr lang="en-ZA" dirty="0" smtClean="0"/>
              <a:t> (hormone) is </a:t>
            </a:r>
            <a:r>
              <a:rPr lang="en-ZA" dirty="0" err="1" smtClean="0"/>
              <a:t>secreated</a:t>
            </a:r>
            <a:r>
              <a:rPr lang="en-ZA" dirty="0" smtClean="0"/>
              <a:t> which stimulates the pancreas to release pancreatic juice. </a:t>
            </a:r>
          </a:p>
          <a:p>
            <a:r>
              <a:rPr lang="en-ZA" dirty="0" smtClean="0"/>
              <a:t>Peristalsis moves food along and mixes it with intestinal juice, pancreatic juice and bile.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Pancreatic juice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smtClean="0"/>
              <a:t>Contains: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Water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Sodium bicarbonate (alkaline)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Carbohydrases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Proteases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Lipases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 2.2.5 pg 153 no 8-15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Bile (functions already done)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Intestinal juice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Glands and crypts produce alkaline mucus- lubricates and protects</a:t>
            </a:r>
          </a:p>
          <a:p>
            <a:r>
              <a:rPr lang="en-ZA" dirty="0" smtClean="0"/>
              <a:t>Columnar cells produce carbohydrases, proteases and lipases</a:t>
            </a:r>
          </a:p>
          <a:p>
            <a:r>
              <a:rPr lang="en-ZA" dirty="0" smtClean="0"/>
              <a:t>Peristalsis moves food and mixes it with digestive juices.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Summary of chemical digestion table pg 158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Swimming after eating see block on page 156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Sources of food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Anything on the lower level of the food pyramid/chain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 2.2.6 pg 159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ABSORPTION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76867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dirty="0" smtClean="0"/>
              <a:t>In the stomach </a:t>
            </a:r>
          </a:p>
          <a:p>
            <a:r>
              <a:rPr lang="en-ZA" dirty="0" smtClean="0"/>
              <a:t>A small amount of glucose, ions of inorganic salts, and alcohol are absorbed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ZA" dirty="0" smtClean="0"/>
              <a:t>In the small intestine</a:t>
            </a:r>
          </a:p>
          <a:p>
            <a:r>
              <a:rPr lang="en-ZA" dirty="0" smtClean="0"/>
              <a:t>Glucose- Absorbed by </a:t>
            </a:r>
            <a:r>
              <a:rPr lang="en-ZA" dirty="0" err="1" smtClean="0"/>
              <a:t>villi</a:t>
            </a:r>
            <a:r>
              <a:rPr lang="en-ZA" dirty="0" smtClean="0"/>
              <a:t> by active transport into the blood capillaries.</a:t>
            </a:r>
          </a:p>
          <a:p>
            <a:r>
              <a:rPr lang="en-ZA" dirty="0" smtClean="0"/>
              <a:t>Amino acids- same as glucose</a:t>
            </a:r>
          </a:p>
          <a:p>
            <a:r>
              <a:rPr lang="en-ZA" dirty="0" smtClean="0"/>
              <a:t>Fatty acids and glycerol- bile makes it more soluble, then it is absorbed into the </a:t>
            </a:r>
            <a:r>
              <a:rPr lang="en-ZA" dirty="0" err="1" smtClean="0"/>
              <a:t>villi</a:t>
            </a:r>
            <a:r>
              <a:rPr lang="en-ZA" dirty="0" smtClean="0"/>
              <a:t> by diffusion then moves into the lacteal</a:t>
            </a:r>
          </a:p>
          <a:p>
            <a:r>
              <a:rPr lang="en-ZA" dirty="0" smtClean="0"/>
              <a:t>Vitamins- fat soluble are absorbed passively and water soluble vitamins are absorbed actively or passively.</a:t>
            </a:r>
          </a:p>
          <a:p>
            <a:r>
              <a:rPr lang="en-ZA" dirty="0" smtClean="0"/>
              <a:t>Minerals- both actively and passively</a:t>
            </a:r>
          </a:p>
          <a:p>
            <a:r>
              <a:rPr lang="en-ZA" dirty="0" smtClean="0"/>
              <a:t>Water 95% absorbed by osmosis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89" t="51073" r="23710" b="7274"/>
          <a:stretch>
            <a:fillRect/>
          </a:stretch>
        </p:blipFill>
        <p:spPr bwMode="auto">
          <a:xfrm>
            <a:off x="7500958" y="4426320"/>
            <a:ext cx="1643042" cy="243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smtClean="0"/>
              <a:t>In the large intestine</a:t>
            </a:r>
          </a:p>
          <a:p>
            <a:r>
              <a:rPr lang="en-ZA" dirty="0" smtClean="0"/>
              <a:t>Water, certain ions and vitamins are absorbed.  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The efficiency of absorption (pg 161)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Long tube </a:t>
            </a:r>
          </a:p>
          <a:p>
            <a:r>
              <a:rPr lang="en-ZA" dirty="0" smtClean="0"/>
              <a:t>Large surface area</a:t>
            </a:r>
          </a:p>
          <a:p>
            <a:r>
              <a:rPr lang="en-ZA" dirty="0" smtClean="0"/>
              <a:t>Thin surface</a:t>
            </a:r>
          </a:p>
          <a:p>
            <a:r>
              <a:rPr lang="en-ZA" dirty="0" smtClean="0"/>
              <a:t>Transport available</a:t>
            </a:r>
          </a:p>
          <a:p>
            <a:r>
              <a:rPr lang="en-ZA" dirty="0" smtClean="0"/>
              <a:t>Columnar epithelial cells have </a:t>
            </a:r>
            <a:r>
              <a:rPr lang="en-ZA" dirty="0" err="1" smtClean="0"/>
              <a:t>microvilli</a:t>
            </a:r>
            <a:r>
              <a:rPr lang="en-ZA" dirty="0" smtClean="0"/>
              <a:t> and mitochondria. 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89" t="51073" r="23710" b="7274"/>
          <a:stretch>
            <a:fillRect/>
          </a:stretch>
        </p:blipFill>
        <p:spPr bwMode="auto">
          <a:xfrm>
            <a:off x="7000892" y="928670"/>
            <a:ext cx="1785918" cy="264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TRANSPORT AND ASSIMILATION  </a:t>
            </a:r>
            <a:r>
              <a:rPr lang="en-ZA" dirty="0" err="1" smtClean="0"/>
              <a:t>pg</a:t>
            </a:r>
            <a:r>
              <a:rPr lang="en-ZA" dirty="0" smtClean="0"/>
              <a:t> 161-162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ZA" dirty="0" smtClean="0"/>
              <a:t>Digested fats </a:t>
            </a:r>
            <a:r>
              <a:rPr lang="en-ZA" dirty="0" smtClean="0">
                <a:latin typeface="Arial"/>
                <a:cs typeface="Arial"/>
              </a:rPr>
              <a:t>→ villus →lacteal</a:t>
            </a:r>
            <a:r>
              <a:rPr lang="en-ZA" dirty="0">
                <a:latin typeface="Arial"/>
                <a:cs typeface="Arial"/>
              </a:rPr>
              <a:t> </a:t>
            </a:r>
            <a:r>
              <a:rPr lang="en-ZA" dirty="0" smtClean="0">
                <a:latin typeface="Arial"/>
                <a:cs typeface="Arial"/>
              </a:rPr>
              <a:t>→ lymphatic vessels → left thoracic duct → heart</a:t>
            </a:r>
          </a:p>
          <a:p>
            <a:pPr marL="68580" indent="0">
              <a:buNone/>
            </a:pPr>
            <a:endParaRPr lang="en-ZA" dirty="0">
              <a:latin typeface="Arial"/>
              <a:cs typeface="Arial"/>
            </a:endParaRPr>
          </a:p>
          <a:p>
            <a:pPr marL="68580" indent="0">
              <a:buNone/>
            </a:pPr>
            <a:r>
              <a:rPr lang="en-ZA" dirty="0" smtClean="0">
                <a:latin typeface="Arial"/>
                <a:cs typeface="Arial"/>
              </a:rPr>
              <a:t>Other nutrients</a:t>
            </a:r>
            <a:r>
              <a:rPr lang="en-ZA" dirty="0">
                <a:latin typeface="Arial"/>
                <a:cs typeface="Arial"/>
              </a:rPr>
              <a:t> </a:t>
            </a:r>
            <a:r>
              <a:rPr lang="en-ZA" dirty="0" smtClean="0">
                <a:latin typeface="Arial"/>
                <a:cs typeface="Arial"/>
              </a:rPr>
              <a:t>→ villus</a:t>
            </a:r>
            <a:r>
              <a:rPr lang="en-ZA" dirty="0">
                <a:latin typeface="Arial"/>
                <a:cs typeface="Arial"/>
              </a:rPr>
              <a:t> </a:t>
            </a:r>
            <a:r>
              <a:rPr lang="en-ZA" dirty="0" smtClean="0">
                <a:latin typeface="Arial"/>
                <a:cs typeface="Arial"/>
              </a:rPr>
              <a:t>→ capillaries → hepatic portal vein</a:t>
            </a:r>
            <a:r>
              <a:rPr lang="en-ZA" dirty="0">
                <a:latin typeface="Arial"/>
                <a:cs typeface="Arial"/>
              </a:rPr>
              <a:t> </a:t>
            </a:r>
            <a:r>
              <a:rPr lang="en-ZA" dirty="0" smtClean="0">
                <a:latin typeface="Arial"/>
                <a:cs typeface="Arial"/>
              </a:rPr>
              <a:t>→ liver (storage and de-</a:t>
            </a:r>
            <a:r>
              <a:rPr lang="en-ZA" dirty="0" err="1" smtClean="0">
                <a:latin typeface="Arial"/>
                <a:cs typeface="Arial"/>
              </a:rPr>
              <a:t>amination</a:t>
            </a:r>
            <a:r>
              <a:rPr lang="en-ZA" dirty="0" smtClean="0">
                <a:latin typeface="Arial"/>
                <a:cs typeface="Arial"/>
              </a:rPr>
              <a:t>)</a:t>
            </a:r>
            <a:r>
              <a:rPr lang="en-ZA" dirty="0">
                <a:latin typeface="Arial"/>
                <a:cs typeface="Arial"/>
              </a:rPr>
              <a:t> </a:t>
            </a:r>
            <a:r>
              <a:rPr lang="en-ZA" dirty="0" smtClean="0">
                <a:latin typeface="Arial"/>
                <a:cs typeface="Arial"/>
              </a:rPr>
              <a:t>→ inferior vena cava → heart.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693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EGESTION aka DEFAECATION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Removal of undigested and indigestible material through the anus</a:t>
            </a:r>
          </a:p>
          <a:p>
            <a:endParaRPr lang="en-ZA" dirty="0"/>
          </a:p>
          <a:p>
            <a:r>
              <a:rPr lang="en-ZA" dirty="0" smtClean="0"/>
              <a:t>Constipation occurs because food lacks bulk for peristalsis/ faeces dries out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631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Roughage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>
                <a:latin typeface="Calibri" pitchFamily="34" charset="0"/>
                <a:cs typeface="Calibri" pitchFamily="34" charset="0"/>
              </a:rPr>
              <a:t>Food stuff high in fibre (lignin and cellulose) is called roughage </a:t>
            </a:r>
          </a:p>
          <a:p>
            <a:pPr marL="68580" indent="0">
              <a:buNone/>
            </a:pPr>
            <a:r>
              <a:rPr lang="en-ZA" dirty="0" smtClean="0">
                <a:latin typeface="Calibri" pitchFamily="34" charset="0"/>
                <a:cs typeface="Calibri" pitchFamily="34" charset="0"/>
              </a:rPr>
              <a:t>Roughage functions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Adds bulk to waste, stretching the colon → peristalsis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Cellulose absorbs water </a:t>
            </a:r>
            <a:r>
              <a:rPr lang="en-ZA" dirty="0">
                <a:latin typeface="Arial"/>
                <a:cs typeface="Arial"/>
              </a:rPr>
              <a:t>→</a:t>
            </a:r>
            <a:r>
              <a:rPr lang="en-ZA" dirty="0" smtClean="0">
                <a:latin typeface="Calibri" pitchFamily="34" charset="0"/>
                <a:cs typeface="Calibri" pitchFamily="34" charset="0"/>
              </a:rPr>
              <a:t> stops faeces drying out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Fibres prevent poisonous substances from being absorbed.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59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 2.2.8 </a:t>
            </a:r>
            <a:r>
              <a:rPr lang="en-ZA" dirty="0" err="1" smtClean="0"/>
              <a:t>pg</a:t>
            </a:r>
            <a:r>
              <a:rPr lang="en-ZA" dirty="0" smtClean="0"/>
              <a:t> 164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83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Nutrition and homeostasis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Homeostasis- maintaining a constant internal environment. </a:t>
            </a:r>
          </a:p>
          <a:p>
            <a:endParaRPr lang="en-ZA" dirty="0"/>
          </a:p>
          <a:p>
            <a:pPr marL="68580" indent="0">
              <a:buNone/>
            </a:pP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414338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Homeo</a:t>
            </a:r>
            <a:r>
              <a:rPr lang="en-ZA" dirty="0" smtClean="0"/>
              <a:t> 			stasis</a:t>
            </a:r>
            <a:endParaRPr lang="en-ZA" dirty="0"/>
          </a:p>
        </p:txBody>
      </p:sp>
      <p:sp>
        <p:nvSpPr>
          <p:cNvPr id="5" name="Down Arrow Callout 4"/>
          <p:cNvSpPr/>
          <p:nvPr/>
        </p:nvSpPr>
        <p:spPr>
          <a:xfrm>
            <a:off x="1643042" y="3929066"/>
            <a:ext cx="2000264" cy="1428760"/>
          </a:xfrm>
          <a:prstGeom prst="down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Down Arrow Callout 5"/>
          <p:cNvSpPr/>
          <p:nvPr/>
        </p:nvSpPr>
        <p:spPr>
          <a:xfrm>
            <a:off x="4429124" y="3929066"/>
            <a:ext cx="1785950" cy="1500198"/>
          </a:xfrm>
          <a:prstGeom prst="down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1785918" y="54292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Same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550070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State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0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643536" cy="542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02" b="15784"/>
          <a:stretch/>
        </p:blipFill>
        <p:spPr bwMode="auto">
          <a:xfrm>
            <a:off x="4820732" y="4400179"/>
            <a:ext cx="4529816" cy="236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165" y="1340768"/>
            <a:ext cx="3007480" cy="200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191" y="1631552"/>
            <a:ext cx="16287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796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Blood sugar level </a:t>
            </a:r>
            <a:r>
              <a:rPr lang="en-ZA" dirty="0" err="1"/>
              <a:t>pg</a:t>
            </a:r>
            <a:r>
              <a:rPr lang="en-ZA" dirty="0"/>
              <a:t> 166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68580" indent="0">
              <a:buNone/>
            </a:pPr>
            <a:r>
              <a:rPr lang="en-ZA" dirty="0" smtClean="0"/>
              <a:t>	Glucose			Glycogen</a:t>
            </a:r>
            <a:endParaRPr lang="en-ZA" dirty="0"/>
          </a:p>
        </p:txBody>
      </p:sp>
      <p:sp>
        <p:nvSpPr>
          <p:cNvPr id="4" name="Curved Down Arrow 3"/>
          <p:cNvSpPr/>
          <p:nvPr/>
        </p:nvSpPr>
        <p:spPr>
          <a:xfrm>
            <a:off x="2613270" y="2428868"/>
            <a:ext cx="4032448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10800000">
            <a:off x="2411760" y="3933056"/>
            <a:ext cx="4032448" cy="936104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916" y="206084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rgbClr val="92D050"/>
                </a:solidFill>
              </a:rPr>
              <a:t>Insulin</a:t>
            </a:r>
            <a:endParaRPr lang="en-ZA" sz="24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891" y="486916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Glucagon</a:t>
            </a:r>
            <a:endParaRPr lang="en-ZA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253" b="50000"/>
          <a:stretch/>
        </p:blipFill>
        <p:spPr bwMode="auto">
          <a:xfrm>
            <a:off x="500034" y="3286124"/>
            <a:ext cx="745294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285860"/>
            <a:ext cx="30861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41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Video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884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2092"/>
            <a:ext cx="7772400" cy="914400"/>
          </a:xfrm>
        </p:spPr>
        <p:txBody>
          <a:bodyPr/>
          <a:lstStyle/>
          <a:p>
            <a:r>
              <a:rPr lang="en-ZA" dirty="0" smtClean="0"/>
              <a:t>Blood sugar level </a:t>
            </a:r>
            <a:r>
              <a:rPr lang="en-ZA" dirty="0" err="1" smtClean="0"/>
              <a:t>pg</a:t>
            </a:r>
            <a:r>
              <a:rPr lang="en-ZA" dirty="0" smtClean="0"/>
              <a:t> 166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78756"/>
            <a:ext cx="4854156" cy="617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91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Diabetes (</a:t>
            </a:r>
            <a:r>
              <a:rPr lang="en-ZA" i="1" dirty="0" smtClean="0"/>
              <a:t>diabetes mellitus</a:t>
            </a:r>
            <a:r>
              <a:rPr lang="en-ZA" dirty="0" smtClean="0"/>
              <a:t>)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Insulin cannot be produced and blood glucose level increases</a:t>
            </a:r>
          </a:p>
          <a:p>
            <a:pPr marL="68580" indent="0">
              <a:buNone/>
            </a:pPr>
            <a:r>
              <a:rPr lang="en-ZA" dirty="0" smtClean="0"/>
              <a:t>Symptoms</a:t>
            </a:r>
          </a:p>
          <a:p>
            <a:r>
              <a:rPr lang="en-ZA" dirty="0" smtClean="0"/>
              <a:t>Excess glucose in urine/blood,  extreme thirst, weight loss, non healing of wounds, etc. </a:t>
            </a:r>
            <a:r>
              <a:rPr lang="en-ZA" dirty="0" err="1" smtClean="0"/>
              <a:t>pg</a:t>
            </a:r>
            <a:r>
              <a:rPr lang="en-ZA" dirty="0" smtClean="0"/>
              <a:t> 167</a:t>
            </a:r>
          </a:p>
          <a:p>
            <a:pPr marL="68580" indent="0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7954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ZA" dirty="0"/>
              <a:t>Type 1</a:t>
            </a:r>
          </a:p>
          <a:p>
            <a:r>
              <a:rPr lang="en-ZA" dirty="0"/>
              <a:t>Pancreas stops producing insulin. Starts at &lt;30 years. Patients need insulin injections</a:t>
            </a:r>
          </a:p>
          <a:p>
            <a:pPr marL="68580" indent="0">
              <a:buNone/>
            </a:pPr>
            <a:r>
              <a:rPr lang="en-ZA" dirty="0"/>
              <a:t>Type 2</a:t>
            </a:r>
          </a:p>
          <a:p>
            <a:r>
              <a:rPr lang="en-ZA" dirty="0"/>
              <a:t>Insulin is produced but is defective or in small quantities. </a:t>
            </a:r>
          </a:p>
          <a:p>
            <a:r>
              <a:rPr lang="en-ZA" dirty="0"/>
              <a:t>85-90% of diabetics. </a:t>
            </a:r>
          </a:p>
          <a:p>
            <a:r>
              <a:rPr lang="en-ZA" dirty="0"/>
              <a:t>Most &gt;40 years old</a:t>
            </a:r>
          </a:p>
          <a:p>
            <a:r>
              <a:rPr lang="en-ZA" dirty="0"/>
              <a:t>Can be controlled with diet and exercise.</a:t>
            </a:r>
          </a:p>
          <a:p>
            <a:r>
              <a:rPr lang="en-ZA" dirty="0"/>
              <a:t>Tablets and insulin might also be used</a:t>
            </a:r>
          </a:p>
          <a:p>
            <a:pPr marL="6858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94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Milk and sleep </a:t>
            </a:r>
            <a:r>
              <a:rPr lang="en-ZA" dirty="0" err="1" smtClean="0"/>
              <a:t>pg</a:t>
            </a:r>
            <a:r>
              <a:rPr lang="en-ZA" dirty="0" smtClean="0"/>
              <a:t> 165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214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Act 2.2.9 </a:t>
            </a:r>
            <a:r>
              <a:rPr lang="en-ZA" dirty="0" err="1" smtClean="0"/>
              <a:t>pg</a:t>
            </a:r>
            <a:r>
              <a:rPr lang="en-ZA" dirty="0" smtClean="0"/>
              <a:t> 168-169. No 1-3,5 and 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4612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balanced diet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All organic and inorganic nutrients are required (see </a:t>
            </a:r>
            <a:r>
              <a:rPr lang="en-ZA" dirty="0" err="1" smtClean="0"/>
              <a:t>pg</a:t>
            </a:r>
            <a:r>
              <a:rPr lang="en-ZA" dirty="0" smtClean="0"/>
              <a:t> 169 fig 2.2.12)</a:t>
            </a:r>
          </a:p>
          <a:p>
            <a:r>
              <a:rPr lang="en-ZA" dirty="0" smtClean="0"/>
              <a:t>55% carbohydrates, 30% fats and 15% proteins. 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2413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 2.2.11 B only. Pg 172-173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0787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Malnutrition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ZA" dirty="0" err="1" smtClean="0"/>
              <a:t>Kwashiokor</a:t>
            </a:r>
            <a:r>
              <a:rPr lang="en-ZA" dirty="0" smtClean="0"/>
              <a:t> </a:t>
            </a:r>
          </a:p>
          <a:p>
            <a:r>
              <a:rPr lang="en-ZA" dirty="0" smtClean="0"/>
              <a:t>Unbalanced diet, lack of protein</a:t>
            </a:r>
          </a:p>
          <a:p>
            <a:pPr marL="68580" indent="0">
              <a:buNone/>
            </a:pPr>
            <a:r>
              <a:rPr lang="en-ZA" dirty="0" smtClean="0"/>
              <a:t>Symptoms (</a:t>
            </a:r>
            <a:r>
              <a:rPr lang="en-ZA" dirty="0" err="1" smtClean="0"/>
              <a:t>pg</a:t>
            </a:r>
            <a:r>
              <a:rPr lang="en-ZA" dirty="0" smtClean="0"/>
              <a:t> 173)</a:t>
            </a:r>
          </a:p>
          <a:p>
            <a:r>
              <a:rPr lang="en-ZA" dirty="0" smtClean="0"/>
              <a:t>Swollen belly</a:t>
            </a:r>
          </a:p>
          <a:p>
            <a:r>
              <a:rPr lang="en-ZA" dirty="0" smtClean="0"/>
              <a:t>Stick like limbs</a:t>
            </a:r>
          </a:p>
          <a:p>
            <a:r>
              <a:rPr lang="en-ZA" dirty="0" smtClean="0"/>
              <a:t>Skin with sores</a:t>
            </a:r>
          </a:p>
          <a:p>
            <a:r>
              <a:rPr lang="en-ZA" dirty="0" smtClean="0"/>
              <a:t>Swollen face</a:t>
            </a:r>
          </a:p>
          <a:p>
            <a:r>
              <a:rPr lang="en-ZA" dirty="0" smtClean="0"/>
              <a:t>Swollen liver, poor quality blood</a:t>
            </a:r>
          </a:p>
          <a:p>
            <a:pPr marL="68580" indent="0">
              <a:buNone/>
            </a:pPr>
            <a:r>
              <a:rPr lang="en-ZA" dirty="0" smtClean="0"/>
              <a:t>Slow brain development.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023099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62" y="4552950"/>
            <a:ext cx="19907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9" t="20384" r="15743" b="7638"/>
          <a:stretch/>
        </p:blipFill>
        <p:spPr bwMode="auto">
          <a:xfrm>
            <a:off x="6409185" y="2761552"/>
            <a:ext cx="2339280" cy="15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2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Suitability of teeth for diet pg 142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33832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Incisor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Canines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Molars and premolars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 smtClean="0"/>
                    </a:p>
                    <a:p>
                      <a:r>
                        <a:rPr lang="en-ZA" dirty="0" smtClean="0"/>
                        <a:t>Herbivore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Broad</a:t>
                      </a:r>
                      <a:r>
                        <a:rPr lang="en-ZA" baseline="0" dirty="0" smtClean="0"/>
                        <a:t> and flattened for cutting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Absent</a:t>
                      </a:r>
                      <a:r>
                        <a:rPr lang="en-ZA" baseline="0" dirty="0" smtClean="0"/>
                        <a:t> or short. (sometimes long for defence)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Flattened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Carnivore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Short and pointed for tearing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Long and curved</a:t>
                      </a:r>
                      <a:r>
                        <a:rPr lang="en-ZA" baseline="0" dirty="0" smtClean="0"/>
                        <a:t> to kill prey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Sharp,</a:t>
                      </a:r>
                      <a:r>
                        <a:rPr lang="en-ZA" baseline="0" dirty="0" smtClean="0"/>
                        <a:t> jagged and blade shaped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Omnivore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In-between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Long, pointed and curved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Sharp and blade shaped</a:t>
                      </a:r>
                      <a:r>
                        <a:rPr lang="en-ZA" baseline="0" dirty="0" smtClean="0"/>
                        <a:t> or flattened. 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5715016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pg 148 types of teeth and function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Marasmus</a:t>
            </a:r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71941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Lack of food/starvation</a:t>
            </a:r>
          </a:p>
          <a:p>
            <a:pPr marL="68580" indent="0">
              <a:buNone/>
            </a:pPr>
            <a:r>
              <a:rPr lang="en-ZA" dirty="0" smtClean="0"/>
              <a:t>Symptoms</a:t>
            </a:r>
          </a:p>
          <a:p>
            <a:r>
              <a:rPr lang="en-ZA" dirty="0" smtClean="0"/>
              <a:t>Face with deep set eyes</a:t>
            </a:r>
          </a:p>
          <a:p>
            <a:r>
              <a:rPr lang="en-ZA" dirty="0" smtClean="0"/>
              <a:t>Thin muscles</a:t>
            </a:r>
          </a:p>
          <a:p>
            <a:r>
              <a:rPr lang="en-ZA" dirty="0" smtClean="0"/>
              <a:t>Very little fatty tissue</a:t>
            </a:r>
          </a:p>
          <a:p>
            <a:endParaRPr lang="en-Z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5997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1981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72" y="47251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07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Anorexia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person refuses to eat for psychological reasons. 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encrypted-tbn0.gstatic.com/images?q=tbn:ANd9GcSnflRT0f-3D67-UIG8zXGgDQcWohpBKYvjjsldvJvPlmJNrLdMP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47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Bulimia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person eat a lot, then feels guilty and induces vomiting or takes laxatives. </a:t>
            </a:r>
            <a:endParaRPr lang="en-ZA" dirty="0"/>
          </a:p>
        </p:txBody>
      </p:sp>
      <p:pic>
        <p:nvPicPr>
          <p:cNvPr id="4100" name="Picture 4" descr="https://encrypted-tbn3.gstatic.com/images?q=tbn:ANd9GcRw9rSjATEVGjMk4w0bDiNs2xy34XYx2aUOSwayVcmQwY0Q8szn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5828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36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874478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54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Obesity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Too much carbohydrates and fats. Become overweight. Increased risk of diabetes, hypertension, strokes and cardiovascular diseases. </a:t>
            </a:r>
          </a:p>
          <a:p>
            <a:r>
              <a:rPr lang="en-ZA" dirty="0" smtClean="0"/>
              <a:t>Controlled by diet and exercise.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/>
          <a:lstStyle/>
          <a:p>
            <a:r>
              <a:rPr lang="en-ZA" dirty="0" smtClean="0"/>
              <a:t>Sorry, these </a:t>
            </a:r>
            <a:r>
              <a:rPr lang="en-ZA" dirty="0" err="1" smtClean="0"/>
              <a:t>pics</a:t>
            </a:r>
            <a:r>
              <a:rPr lang="en-ZA" dirty="0" smtClean="0"/>
              <a:t> could not fit on the previous slide. 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971666" cy="325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373108" cy="502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04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Dietary supplements (pg175-176)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ZA" b="1" dirty="0" smtClean="0"/>
              <a:t>Anti-aging supplement- </a:t>
            </a:r>
            <a:r>
              <a:rPr lang="en-ZA" dirty="0" smtClean="0"/>
              <a:t>Plant extracts that protect DNA and repair DNA. </a:t>
            </a:r>
            <a:r>
              <a:rPr lang="en-ZA" dirty="0" err="1" smtClean="0"/>
              <a:t>Vit</a:t>
            </a:r>
            <a:r>
              <a:rPr lang="en-ZA" dirty="0" smtClean="0"/>
              <a:t>. E and folic acid can also help. </a:t>
            </a:r>
          </a:p>
          <a:p>
            <a:pPr marL="36576" indent="0">
              <a:buNone/>
            </a:pPr>
            <a:r>
              <a:rPr lang="en-ZA" b="1" dirty="0" smtClean="0"/>
              <a:t>Sports supplement- </a:t>
            </a:r>
            <a:r>
              <a:rPr lang="en-ZA" dirty="0" smtClean="0"/>
              <a:t>Avoid banned substance, a dietician can assist.</a:t>
            </a:r>
          </a:p>
          <a:p>
            <a:pPr marL="36576" indent="0">
              <a:buNone/>
            </a:pPr>
            <a:r>
              <a:rPr lang="en-ZA" b="1" dirty="0" smtClean="0"/>
              <a:t>Vegetarian supplements- </a:t>
            </a:r>
            <a:r>
              <a:rPr lang="en-ZA" dirty="0" smtClean="0"/>
              <a:t>ensure that you have sufficient minerals and vitamins. </a:t>
            </a:r>
          </a:p>
          <a:p>
            <a:pPr marL="36576" indent="0">
              <a:buNone/>
            </a:pPr>
            <a:r>
              <a:rPr lang="en-ZA" b="1" dirty="0" smtClean="0"/>
              <a:t>Pregnancy supplements- </a:t>
            </a:r>
            <a:r>
              <a:rPr lang="en-ZA" dirty="0" smtClean="0"/>
              <a:t>iron, calcium and folic acid.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909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ZA" dirty="0" smtClean="0"/>
              <a:t>SPORT DIET- more carbohydrates.</a:t>
            </a:r>
          </a:p>
          <a:p>
            <a:pPr marL="36576" indent="0">
              <a:buNone/>
            </a:pPr>
            <a:r>
              <a:rPr lang="en-ZA" dirty="0" smtClean="0"/>
              <a:t>How to increase carbohydrates </a:t>
            </a:r>
            <a:r>
              <a:rPr lang="en-ZA" dirty="0" err="1" smtClean="0"/>
              <a:t>pg</a:t>
            </a:r>
            <a:r>
              <a:rPr lang="en-ZA" dirty="0" smtClean="0"/>
              <a:t> 177.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894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DIET AND CULTURE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ZA" dirty="0" smtClean="0"/>
              <a:t>VEGETARIANISM- Types </a:t>
            </a:r>
            <a:r>
              <a:rPr lang="en-ZA" dirty="0" err="1" smtClean="0"/>
              <a:t>pg</a:t>
            </a:r>
            <a:r>
              <a:rPr lang="en-ZA" dirty="0" smtClean="0"/>
              <a:t> 178 fig 2.2.4</a:t>
            </a:r>
          </a:p>
          <a:p>
            <a:pPr marL="36576" indent="0">
              <a:buNone/>
            </a:pPr>
            <a:r>
              <a:rPr lang="en-ZA" dirty="0" smtClean="0"/>
              <a:t>HALAAL- Only food permissible by religion. </a:t>
            </a:r>
            <a:r>
              <a:rPr lang="en-ZA" dirty="0" err="1" smtClean="0"/>
              <a:t>Pg</a:t>
            </a:r>
            <a:r>
              <a:rPr lang="en-ZA" dirty="0" smtClean="0"/>
              <a:t> 178</a:t>
            </a:r>
          </a:p>
          <a:p>
            <a:pPr marL="36576" indent="0">
              <a:buNone/>
            </a:pPr>
            <a:r>
              <a:rPr lang="en-ZA" dirty="0" smtClean="0"/>
              <a:t>KOSHER- food consumed allowed by </a:t>
            </a:r>
            <a:r>
              <a:rPr lang="en-ZA" dirty="0" err="1" smtClean="0"/>
              <a:t>jewish</a:t>
            </a:r>
            <a:r>
              <a:rPr lang="en-ZA" dirty="0" smtClean="0"/>
              <a:t> law.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950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Effect of drugs and alcohol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VERY IMPORTANT FOR SOME OF YOU </a:t>
            </a:r>
            <a:r>
              <a:rPr lang="en-ZA" dirty="0" err="1" smtClean="0"/>
              <a:t>pg</a:t>
            </a:r>
            <a:r>
              <a:rPr lang="en-ZA" dirty="0" smtClean="0"/>
              <a:t> 181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974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137" y="332657"/>
            <a:ext cx="57081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09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0" y="0"/>
            <a:ext cx="3642320" cy="681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678" y="18674"/>
            <a:ext cx="5528336" cy="262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603" y="2618988"/>
            <a:ext cx="2755358" cy="423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16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STRUCTURE of the digestive system	(pg143)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en-ZA" dirty="0" smtClean="0"/>
              <a:t>Consists of:</a:t>
            </a:r>
          </a:p>
          <a:p>
            <a:r>
              <a:rPr lang="en-ZA" dirty="0" smtClean="0"/>
              <a:t>Alimentary canal and associated organs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>
              <a:buNone/>
            </a:pPr>
            <a:r>
              <a:rPr lang="en-ZA" dirty="0" smtClean="0"/>
              <a:t>See pg 143</a:t>
            </a:r>
            <a:endParaRPr lang="en-Z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94" y="2619325"/>
            <a:ext cx="86963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Mouth and mouth cavity (Alimentary canal) pg143-144</a:t>
            </a:r>
            <a:endParaRPr lang="en-ZA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784" y="1725773"/>
            <a:ext cx="4650432" cy="427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3633</TotalTime>
  <Words>1749</Words>
  <Application>Microsoft Office PowerPoint</Application>
  <PresentationFormat>On-screen Show (4:3)</PresentationFormat>
  <Paragraphs>331</Paragraphs>
  <Slides>70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Technic</vt:lpstr>
      <vt:lpstr>Animal nutrition</vt:lpstr>
      <vt:lpstr>Sub-processes of nutrition</vt:lpstr>
      <vt:lpstr>Importance of food </vt:lpstr>
      <vt:lpstr>Sources of food </vt:lpstr>
      <vt:lpstr>Slide 5</vt:lpstr>
      <vt:lpstr>Suitability of teeth for diet pg 142</vt:lpstr>
      <vt:lpstr>Slide 7</vt:lpstr>
      <vt:lpstr>STRUCTURE of the digestive system (pg143)</vt:lpstr>
      <vt:lpstr>Mouth and mouth cavity (Alimentary canal) pg143-144</vt:lpstr>
      <vt:lpstr>Tongue (associated organ)</vt:lpstr>
      <vt:lpstr>Teeth (associated organ)</vt:lpstr>
      <vt:lpstr>Tooth decay and fluoride </vt:lpstr>
      <vt:lpstr>Salivary glands (associated organ) </vt:lpstr>
      <vt:lpstr>The pharynx (Alimentary canal) pg 144</vt:lpstr>
      <vt:lpstr>The oesophagus (Alimentary canal)</vt:lpstr>
      <vt:lpstr>The stomach (Alimentary canal)</vt:lpstr>
      <vt:lpstr>Small intestine  (Alimentary canal) pg 144-146</vt:lpstr>
      <vt:lpstr>Section of the small intestine pg 145</vt:lpstr>
      <vt:lpstr>Slide 19</vt:lpstr>
      <vt:lpstr>The villus</vt:lpstr>
      <vt:lpstr>The pancreas (associated organ) pg 149</vt:lpstr>
      <vt:lpstr>The Liver (associated organ) pg 149-151</vt:lpstr>
      <vt:lpstr>Functions of the liver</vt:lpstr>
      <vt:lpstr>Bile</vt:lpstr>
      <vt:lpstr>Large intestine (pg 147)</vt:lpstr>
      <vt:lpstr>ACT .2.2.5 pg 152-153 no 1-7 only </vt:lpstr>
      <vt:lpstr>PROCESSES/FUNCTIONS</vt:lpstr>
      <vt:lpstr>DIGESTION</vt:lpstr>
      <vt:lpstr>Role of water in the movement of food.</vt:lpstr>
      <vt:lpstr>In the mouth...</vt:lpstr>
      <vt:lpstr>Oesophagus peristalsis (pg155) </vt:lpstr>
      <vt:lpstr>In the stomach...</vt:lpstr>
      <vt:lpstr>In the small intestine...</vt:lpstr>
      <vt:lpstr>Pancreatic juice</vt:lpstr>
      <vt:lpstr>Act 2.2.5 pg 153 no 8-15</vt:lpstr>
      <vt:lpstr>Bile (functions already done)</vt:lpstr>
      <vt:lpstr>Intestinal juice</vt:lpstr>
      <vt:lpstr>Summary of chemical digestion table pg 158</vt:lpstr>
      <vt:lpstr>Swimming after eating see block on page 156</vt:lpstr>
      <vt:lpstr>Act 2.2.6 pg 159</vt:lpstr>
      <vt:lpstr>ABSORPTION</vt:lpstr>
      <vt:lpstr>Slide 42</vt:lpstr>
      <vt:lpstr>Slide 43</vt:lpstr>
      <vt:lpstr>The efficiency of absorption (pg 161)</vt:lpstr>
      <vt:lpstr>TRANSPORT AND ASSIMILATION  pg 161-162 </vt:lpstr>
      <vt:lpstr>EGESTION aka DEFAECATION</vt:lpstr>
      <vt:lpstr>Roughage </vt:lpstr>
      <vt:lpstr>Act 2.2.8 pg 164</vt:lpstr>
      <vt:lpstr>Nutrition and homeostasis </vt:lpstr>
      <vt:lpstr>Blood sugar level pg 166</vt:lpstr>
      <vt:lpstr>Video</vt:lpstr>
      <vt:lpstr>Blood sugar level pg 166</vt:lpstr>
      <vt:lpstr>Diabetes (diabetes mellitus) </vt:lpstr>
      <vt:lpstr>Slide 54</vt:lpstr>
      <vt:lpstr>Milk and sleep pg 165</vt:lpstr>
      <vt:lpstr>Act 2.2.9 pg 168-169. No 1-3,5 and 7</vt:lpstr>
      <vt:lpstr>A balanced diet </vt:lpstr>
      <vt:lpstr>Act 2.2.11 B only. Pg 172-173</vt:lpstr>
      <vt:lpstr>Malnutrition</vt:lpstr>
      <vt:lpstr>Marasmus</vt:lpstr>
      <vt:lpstr>Anorexia</vt:lpstr>
      <vt:lpstr>Bulimia</vt:lpstr>
      <vt:lpstr>Slide 63</vt:lpstr>
      <vt:lpstr>Obesity</vt:lpstr>
      <vt:lpstr>Sorry, these pics could not fit on the previous slide. </vt:lpstr>
      <vt:lpstr>Dietary supplements (pg175-176)</vt:lpstr>
      <vt:lpstr>Slide 67</vt:lpstr>
      <vt:lpstr>DIET AND CULTURE</vt:lpstr>
      <vt:lpstr>Effect of drugs and alcohol </vt:lpstr>
      <vt:lpstr>Slide 70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nutrition</dc:title>
  <dc:creator>Rashid</dc:creator>
  <cp:lastModifiedBy>Rashid</cp:lastModifiedBy>
  <cp:revision>27</cp:revision>
  <dcterms:created xsi:type="dcterms:W3CDTF">2014-04-18T07:35:17Z</dcterms:created>
  <dcterms:modified xsi:type="dcterms:W3CDTF">2014-05-16T10:13:28Z</dcterms:modified>
</cp:coreProperties>
</file>