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61" r:id="rId10"/>
    <p:sldId id="262" r:id="rId11"/>
    <p:sldId id="264" r:id="rId12"/>
    <p:sldId id="265" r:id="rId13"/>
    <p:sldId id="273" r:id="rId14"/>
    <p:sldId id="280" r:id="rId15"/>
    <p:sldId id="274" r:id="rId16"/>
    <p:sldId id="266" r:id="rId17"/>
    <p:sldId id="267" r:id="rId18"/>
    <p:sldId id="276" r:id="rId19"/>
    <p:sldId id="277" r:id="rId20"/>
    <p:sldId id="268" r:id="rId21"/>
    <p:sldId id="285" r:id="rId22"/>
    <p:sldId id="278" r:id="rId23"/>
    <p:sldId id="279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7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D1E446-C8FF-4F62-9BCD-871017FD9F6A}" type="datetimeFigureOut">
              <a:rPr lang="en-ZA" smtClean="0"/>
              <a:pPr/>
              <a:t>2018/07/29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362034-4146-4EF2-BAF0-FD573106331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Organs: The leaf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/>
              <a:t>Epidermis </a:t>
            </a:r>
          </a:p>
          <a:p>
            <a:pPr lvl="1"/>
            <a:r>
              <a:rPr lang="en-ZA" dirty="0"/>
              <a:t>Upper and lower epidermis </a:t>
            </a:r>
          </a:p>
          <a:p>
            <a:pPr lvl="1"/>
            <a:r>
              <a:rPr lang="en-ZA" dirty="0"/>
              <a:t>Contain stomata surrounded by guard cells</a:t>
            </a:r>
          </a:p>
          <a:p>
            <a:endParaRPr lang="en-ZA" dirty="0"/>
          </a:p>
          <a:p>
            <a:r>
              <a:rPr lang="en-ZA" dirty="0" err="1"/>
              <a:t>Mesophyll</a:t>
            </a:r>
            <a:r>
              <a:rPr lang="en-ZA" dirty="0"/>
              <a:t> tissue:</a:t>
            </a:r>
          </a:p>
          <a:p>
            <a:pPr lvl="1"/>
            <a:r>
              <a:rPr lang="en-ZA" dirty="0"/>
              <a:t>Palisade tissue – dorsal </a:t>
            </a:r>
            <a:r>
              <a:rPr lang="en-ZA" dirty="0" smtClean="0"/>
              <a:t>(top)</a:t>
            </a:r>
            <a:endParaRPr lang="en-ZA" dirty="0"/>
          </a:p>
          <a:p>
            <a:pPr lvl="1"/>
            <a:r>
              <a:rPr lang="en-ZA" dirty="0"/>
              <a:t>Spongy tissue – ventral </a:t>
            </a:r>
            <a:r>
              <a:rPr lang="en-ZA" dirty="0" smtClean="0"/>
              <a:t>(bottom)</a:t>
            </a:r>
            <a:endParaRPr lang="en-ZA" dirty="0"/>
          </a:p>
          <a:p>
            <a:pPr lvl="1"/>
            <a:endParaRPr lang="en-ZA" dirty="0"/>
          </a:p>
          <a:p>
            <a:r>
              <a:rPr lang="en-ZA" dirty="0"/>
              <a:t>Conducting tissue:</a:t>
            </a:r>
          </a:p>
          <a:p>
            <a:pPr lvl="1"/>
            <a:r>
              <a:rPr lang="en-ZA" dirty="0"/>
              <a:t>Within the veins</a:t>
            </a:r>
          </a:p>
          <a:p>
            <a:pPr lvl="1"/>
            <a:r>
              <a:rPr lang="en-ZA" dirty="0"/>
              <a:t>Xylem</a:t>
            </a:r>
          </a:p>
          <a:p>
            <a:pPr lvl="1"/>
            <a:r>
              <a:rPr lang="en-ZA" dirty="0"/>
              <a:t>Phloem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Internal structure of leaf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625609"/>
          </a:xfrm>
        </p:spPr>
        <p:txBody>
          <a:bodyPr>
            <a:normAutofit/>
          </a:bodyPr>
          <a:lstStyle/>
          <a:p>
            <a:r>
              <a:rPr lang="en-ZA" dirty="0"/>
              <a:t>Epidermis: (upper and lower)</a:t>
            </a:r>
          </a:p>
          <a:p>
            <a:pPr lvl="1"/>
            <a:r>
              <a:rPr lang="en-ZA" dirty="0"/>
              <a:t>Made up of epidermal cells and guard cells which are scattered in large number on the lower epidermis and few in number on lower epidermis.</a:t>
            </a:r>
          </a:p>
          <a:p>
            <a:pPr lvl="1"/>
            <a:r>
              <a:rPr lang="en-ZA" dirty="0"/>
              <a:t>Guard cells are bean shaped cells which contain chloroplasts.</a:t>
            </a:r>
          </a:p>
          <a:p>
            <a:pPr lvl="1"/>
            <a:r>
              <a:rPr lang="en-ZA" dirty="0"/>
              <a:t>They protect the opening that they surround, known as the stoma/stomata.</a:t>
            </a:r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0264"/>
            <a:ext cx="33337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75" y="4797152"/>
            <a:ext cx="3153514" cy="1983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Internal structure of leaf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976664"/>
          </a:xfrm>
        </p:spPr>
        <p:txBody>
          <a:bodyPr>
            <a:normAutofit fontScale="92500" lnSpcReduction="20000"/>
          </a:bodyPr>
          <a:lstStyle/>
          <a:p>
            <a:r>
              <a:rPr lang="en-ZA" dirty="0" err="1">
                <a:solidFill>
                  <a:schemeClr val="bg1">
                    <a:lumMod val="95000"/>
                  </a:schemeClr>
                </a:solidFill>
              </a:rPr>
              <a:t>Mesophyll</a:t>
            </a:r>
            <a:r>
              <a:rPr lang="en-ZA" dirty="0">
                <a:solidFill>
                  <a:schemeClr val="bg1">
                    <a:lumMod val="95000"/>
                  </a:schemeClr>
                </a:solidFill>
              </a:rPr>
              <a:t> tissues:</a:t>
            </a:r>
          </a:p>
          <a:p>
            <a:pPr lvl="1"/>
            <a:r>
              <a:rPr lang="en-ZA" dirty="0"/>
              <a:t>The tissues between two epidermal layers</a:t>
            </a:r>
          </a:p>
          <a:p>
            <a:pPr lvl="1"/>
            <a:r>
              <a:rPr lang="en-ZA" dirty="0"/>
              <a:t>Divided into two sections:</a:t>
            </a:r>
          </a:p>
          <a:p>
            <a:pPr lvl="2"/>
            <a:r>
              <a:rPr lang="en-ZA" dirty="0"/>
              <a:t>Palisade </a:t>
            </a:r>
            <a:r>
              <a:rPr lang="en-ZA" dirty="0" err="1"/>
              <a:t>mesophyll</a:t>
            </a:r>
            <a:endParaRPr lang="en-ZA" dirty="0"/>
          </a:p>
          <a:p>
            <a:pPr lvl="2"/>
            <a:r>
              <a:rPr lang="en-ZA" dirty="0"/>
              <a:t>Spongy </a:t>
            </a:r>
            <a:r>
              <a:rPr lang="en-ZA" dirty="0" err="1"/>
              <a:t>mesophyll</a:t>
            </a:r>
            <a:endParaRPr lang="en-ZA" dirty="0"/>
          </a:p>
          <a:p>
            <a:pPr lvl="1"/>
            <a:r>
              <a:rPr lang="en-ZA" dirty="0"/>
              <a:t>Palisade </a:t>
            </a:r>
            <a:r>
              <a:rPr lang="en-ZA" dirty="0" err="1"/>
              <a:t>mesophyll</a:t>
            </a:r>
            <a:r>
              <a:rPr lang="en-ZA" dirty="0"/>
              <a:t>:</a:t>
            </a:r>
          </a:p>
          <a:p>
            <a:pPr lvl="2"/>
            <a:r>
              <a:rPr lang="en-ZA" dirty="0"/>
              <a:t>Elongated cells</a:t>
            </a:r>
          </a:p>
          <a:p>
            <a:pPr lvl="2"/>
            <a:r>
              <a:rPr lang="en-ZA" dirty="0"/>
              <a:t>Thin walled</a:t>
            </a:r>
          </a:p>
          <a:p>
            <a:pPr lvl="2"/>
            <a:r>
              <a:rPr lang="en-ZA" dirty="0"/>
              <a:t>Closely packed </a:t>
            </a:r>
          </a:p>
          <a:p>
            <a:pPr lvl="2"/>
            <a:r>
              <a:rPr lang="en-ZA" dirty="0"/>
              <a:t>Many chloroplasts</a:t>
            </a:r>
          </a:p>
          <a:p>
            <a:pPr lvl="1"/>
            <a:r>
              <a:rPr lang="en-ZA" dirty="0"/>
              <a:t>Spongy </a:t>
            </a:r>
            <a:r>
              <a:rPr lang="en-ZA" dirty="0" err="1"/>
              <a:t>mesophyll</a:t>
            </a:r>
            <a:r>
              <a:rPr lang="en-ZA" dirty="0"/>
              <a:t>:</a:t>
            </a:r>
          </a:p>
          <a:p>
            <a:pPr lvl="2"/>
            <a:r>
              <a:rPr lang="en-ZA" dirty="0"/>
              <a:t>Thin walled</a:t>
            </a:r>
          </a:p>
          <a:p>
            <a:pPr lvl="2"/>
            <a:r>
              <a:rPr lang="en-ZA" dirty="0"/>
              <a:t>Contain fewer chloroplasts</a:t>
            </a:r>
          </a:p>
          <a:p>
            <a:pPr lvl="2"/>
            <a:r>
              <a:rPr lang="en-ZA" dirty="0"/>
              <a:t>Attached to lower epidermis</a:t>
            </a:r>
          </a:p>
          <a:p>
            <a:pPr lvl="2"/>
            <a:r>
              <a:rPr lang="en-ZA" dirty="0"/>
              <a:t>Irregularly shaped</a:t>
            </a:r>
          </a:p>
          <a:p>
            <a:pPr lvl="2"/>
            <a:r>
              <a:rPr lang="en-ZA" dirty="0"/>
              <a:t>Have intercellular spaces</a:t>
            </a:r>
          </a:p>
          <a:p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48880"/>
            <a:ext cx="5112568" cy="266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leafstructurelargefig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PlantT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38461"/>
            <a:ext cx="8964488" cy="51308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Homework </a:t>
            </a:r>
            <a:r>
              <a:rPr lang="en-ZA" dirty="0">
                <a:sym typeface="Wingdings" pitchFamily="2" charset="2"/>
              </a:rPr>
              <a:t>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Act 1.5.1 </a:t>
            </a:r>
            <a:r>
              <a:rPr lang="en-ZA" dirty="0" err="1" smtClean="0"/>
              <a:t>Pg</a:t>
            </a:r>
            <a:r>
              <a:rPr lang="en-ZA" dirty="0" smtClean="0"/>
              <a:t> 128-129 </a:t>
            </a:r>
            <a:r>
              <a:rPr lang="en-ZA" b="1" i="1" u="sng" dirty="0" smtClean="0"/>
              <a:t>No 1-5 only</a:t>
            </a:r>
            <a:endParaRPr lang="en-ZA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252728"/>
          </a:xfrm>
        </p:spPr>
        <p:txBody>
          <a:bodyPr/>
          <a:lstStyle/>
          <a:p>
            <a:r>
              <a:rPr lang="en-ZA" dirty="0"/>
              <a:t>Internal structure of leaf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625609"/>
          </a:xfrm>
        </p:spPr>
        <p:txBody>
          <a:bodyPr>
            <a:noAutofit/>
          </a:bodyPr>
          <a:lstStyle/>
          <a:p>
            <a:r>
              <a:rPr lang="en-ZA" sz="3600" dirty="0">
                <a:solidFill>
                  <a:schemeClr val="bg1">
                    <a:lumMod val="95000"/>
                  </a:schemeClr>
                </a:solidFill>
              </a:rPr>
              <a:t>Conducting tissues:</a:t>
            </a:r>
          </a:p>
          <a:p>
            <a:pPr lvl="1"/>
            <a:r>
              <a:rPr lang="en-ZA" sz="2300" dirty="0"/>
              <a:t>Xylem:</a:t>
            </a:r>
          </a:p>
          <a:p>
            <a:pPr lvl="2"/>
            <a:r>
              <a:rPr lang="en-ZA" sz="2300" dirty="0"/>
              <a:t>Made up of four types of cells:</a:t>
            </a:r>
          </a:p>
          <a:p>
            <a:pPr lvl="3"/>
            <a:r>
              <a:rPr lang="en-ZA" sz="2300" dirty="0"/>
              <a:t>Xylem vessels</a:t>
            </a:r>
          </a:p>
          <a:p>
            <a:pPr lvl="3"/>
            <a:r>
              <a:rPr lang="en-ZA" sz="2300" dirty="0"/>
              <a:t>Xylem </a:t>
            </a:r>
            <a:r>
              <a:rPr lang="en-ZA" sz="2300" dirty="0" err="1"/>
              <a:t>tracheids</a:t>
            </a:r>
            <a:endParaRPr lang="en-ZA" sz="2300" dirty="0"/>
          </a:p>
          <a:p>
            <a:pPr lvl="3"/>
            <a:r>
              <a:rPr lang="en-ZA" sz="2300" dirty="0"/>
              <a:t>Xylem </a:t>
            </a:r>
            <a:r>
              <a:rPr lang="en-ZA" sz="2300" dirty="0" err="1"/>
              <a:t>sclerenchyma</a:t>
            </a:r>
            <a:endParaRPr lang="en-ZA" sz="2300" dirty="0"/>
          </a:p>
          <a:p>
            <a:pPr lvl="3"/>
            <a:r>
              <a:rPr lang="en-ZA" sz="2300" dirty="0"/>
              <a:t>Xylem </a:t>
            </a:r>
            <a:r>
              <a:rPr lang="en-ZA" sz="2300" dirty="0" err="1"/>
              <a:t>paranchyma</a:t>
            </a:r>
            <a:endParaRPr lang="en-ZA" sz="2300" dirty="0"/>
          </a:p>
          <a:p>
            <a:pPr lvl="1"/>
            <a:r>
              <a:rPr lang="en-ZA" sz="2300" dirty="0"/>
              <a:t>Phloem:</a:t>
            </a:r>
          </a:p>
          <a:p>
            <a:pPr lvl="2"/>
            <a:r>
              <a:rPr lang="en-ZA" sz="2300" dirty="0"/>
              <a:t>also made up of four types of cells:</a:t>
            </a:r>
          </a:p>
          <a:p>
            <a:pPr lvl="3"/>
            <a:r>
              <a:rPr lang="en-ZA" sz="2300" dirty="0"/>
              <a:t>Sieve tubes</a:t>
            </a:r>
          </a:p>
          <a:p>
            <a:pPr lvl="3"/>
            <a:r>
              <a:rPr lang="en-ZA" sz="2300" dirty="0"/>
              <a:t>Companion cells</a:t>
            </a:r>
          </a:p>
          <a:p>
            <a:pPr lvl="3"/>
            <a:r>
              <a:rPr lang="en-ZA" sz="2300" dirty="0"/>
              <a:t>Phloem </a:t>
            </a:r>
            <a:r>
              <a:rPr lang="en-ZA" sz="2300" dirty="0" err="1"/>
              <a:t>sclerenchyma</a:t>
            </a:r>
            <a:endParaRPr lang="en-ZA" sz="2300" dirty="0"/>
          </a:p>
          <a:p>
            <a:pPr lvl="3"/>
            <a:r>
              <a:rPr lang="en-ZA" sz="2300" dirty="0"/>
              <a:t>Phloem </a:t>
            </a:r>
            <a:r>
              <a:rPr lang="en-ZA" sz="2300" dirty="0" err="1"/>
              <a:t>paranchyma</a:t>
            </a:r>
            <a:endParaRPr lang="en-ZA" sz="23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Xylem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820472" cy="5688631"/>
          </a:xfrm>
        </p:spPr>
        <p:txBody>
          <a:bodyPr>
            <a:normAutofit fontScale="55000" lnSpcReduction="20000"/>
          </a:bodyPr>
          <a:lstStyle/>
          <a:p>
            <a:r>
              <a:rPr lang="en-ZA" sz="4400" dirty="0"/>
              <a:t>Xylem sclerenchyma and xylem </a:t>
            </a:r>
            <a:r>
              <a:rPr lang="en-ZA" sz="4400" dirty="0" err="1"/>
              <a:t>paranchyma</a:t>
            </a:r>
            <a:r>
              <a:rPr lang="en-ZA" sz="4400" dirty="0"/>
              <a:t> are similar to </a:t>
            </a:r>
            <a:r>
              <a:rPr lang="en-ZA" sz="4400" dirty="0" smtClean="0"/>
              <a:t>ordinary </a:t>
            </a:r>
            <a:r>
              <a:rPr lang="en-ZA" sz="4400" dirty="0"/>
              <a:t>sclerenchyma and </a:t>
            </a:r>
            <a:r>
              <a:rPr lang="en-ZA" sz="4400" dirty="0" err="1"/>
              <a:t>paranchyma</a:t>
            </a:r>
            <a:r>
              <a:rPr lang="en-ZA" sz="4400" dirty="0"/>
              <a:t> found in roots, stems and leaves.</a:t>
            </a:r>
          </a:p>
          <a:p>
            <a:r>
              <a:rPr lang="en-ZA" sz="4400" dirty="0"/>
              <a:t>xylem vessels are dead cells.</a:t>
            </a:r>
          </a:p>
          <a:p>
            <a:pPr lvl="1"/>
            <a:r>
              <a:rPr lang="en-ZA" sz="3600" dirty="0"/>
              <a:t>They have the following structure:</a:t>
            </a:r>
          </a:p>
          <a:p>
            <a:pPr lvl="2"/>
            <a:r>
              <a:rPr lang="en-ZA" sz="2900" dirty="0"/>
              <a:t>Long &amp; cylindrical</a:t>
            </a:r>
          </a:p>
          <a:p>
            <a:pPr lvl="2"/>
            <a:r>
              <a:rPr lang="en-ZA" sz="2900" dirty="0"/>
              <a:t>Cross walls are perforated or absent</a:t>
            </a:r>
          </a:p>
          <a:p>
            <a:pPr lvl="2"/>
            <a:r>
              <a:rPr lang="en-ZA" sz="2900" dirty="0"/>
              <a:t>No cell contents</a:t>
            </a:r>
          </a:p>
          <a:p>
            <a:pPr lvl="2"/>
            <a:r>
              <a:rPr lang="en-ZA" sz="2900" dirty="0"/>
              <a:t>Form a continuous tube from root to leaf</a:t>
            </a:r>
          </a:p>
          <a:p>
            <a:pPr lvl="2"/>
            <a:r>
              <a:rPr lang="en-ZA" sz="2900" dirty="0"/>
              <a:t>Thick walls – lignin laid down on primary wall to form secondary wall in various patterns: annular, spiral, </a:t>
            </a:r>
            <a:r>
              <a:rPr lang="en-ZA" sz="2900" dirty="0" err="1"/>
              <a:t>scalariform</a:t>
            </a:r>
            <a:r>
              <a:rPr lang="en-ZA" sz="2900" dirty="0"/>
              <a:t>, pitted</a:t>
            </a:r>
          </a:p>
          <a:p>
            <a:r>
              <a:rPr lang="en-ZA" sz="4400" dirty="0"/>
              <a:t>Xylem </a:t>
            </a:r>
            <a:r>
              <a:rPr lang="en-ZA" sz="4400" dirty="0" err="1"/>
              <a:t>trachieds</a:t>
            </a:r>
            <a:r>
              <a:rPr lang="en-ZA" sz="4400" dirty="0"/>
              <a:t>:</a:t>
            </a:r>
          </a:p>
          <a:p>
            <a:pPr lvl="1"/>
            <a:r>
              <a:rPr lang="en-ZA" sz="3600" dirty="0"/>
              <a:t>Have the following structure:</a:t>
            </a:r>
          </a:p>
          <a:p>
            <a:pPr lvl="2"/>
            <a:r>
              <a:rPr lang="en-ZA" sz="2900" dirty="0"/>
              <a:t>Similar to xylem vessels</a:t>
            </a:r>
          </a:p>
          <a:p>
            <a:pPr lvl="2"/>
            <a:r>
              <a:rPr lang="en-ZA" sz="2900" dirty="0"/>
              <a:t>Ends are tapered</a:t>
            </a:r>
          </a:p>
          <a:p>
            <a:pPr lvl="2"/>
            <a:r>
              <a:rPr lang="en-ZA" sz="2900" dirty="0"/>
              <a:t>Cross walls always present and are perforated</a:t>
            </a:r>
          </a:p>
          <a:p>
            <a:endParaRPr lang="en-ZA" sz="4400" dirty="0"/>
          </a:p>
          <a:p>
            <a:r>
              <a:rPr lang="en-ZA" sz="4400" dirty="0"/>
              <a:t>Xylem vessels and </a:t>
            </a:r>
            <a:r>
              <a:rPr lang="en-ZA" sz="4400" dirty="0" err="1"/>
              <a:t>trachieds</a:t>
            </a:r>
            <a:r>
              <a:rPr lang="en-ZA" sz="4400" dirty="0"/>
              <a:t> have two main functions:</a:t>
            </a:r>
          </a:p>
          <a:p>
            <a:pPr lvl="1"/>
            <a:r>
              <a:rPr lang="en-ZA" sz="3600" dirty="0"/>
              <a:t>Transport of water and minerals</a:t>
            </a:r>
          </a:p>
          <a:p>
            <a:pPr lvl="1"/>
            <a:r>
              <a:rPr lang="en-ZA" sz="3600" dirty="0"/>
              <a:t>Strength and support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 descr="xy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2204864"/>
            <a:ext cx="6264696" cy="3645024"/>
          </a:xfrm>
          <a:prstGeom prst="rect">
            <a:avLst/>
          </a:prstGeom>
        </p:spPr>
      </p:pic>
      <p:pic>
        <p:nvPicPr>
          <p:cNvPr id="5" name="Content Placeholder 4" descr="xylem_Vesse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68144" y="1052736"/>
            <a:ext cx="3275856" cy="511256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article7lNfPaajradorrefer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42484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Organs and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Cells differentiate and group together to form tissues.</a:t>
            </a:r>
          </a:p>
          <a:p>
            <a:r>
              <a:rPr lang="en-ZA" dirty="0"/>
              <a:t>Tissues group together according to function to form organs.</a:t>
            </a:r>
          </a:p>
          <a:p>
            <a:r>
              <a:rPr lang="en-ZA" dirty="0"/>
              <a:t>Organs group together to form organ systems.</a:t>
            </a:r>
          </a:p>
          <a:p>
            <a:r>
              <a:rPr lang="en-ZA" dirty="0"/>
              <a:t>Organ systems group together to form organisms.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Phloem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688631"/>
          </a:xfrm>
        </p:spPr>
        <p:txBody>
          <a:bodyPr>
            <a:normAutofit fontScale="77500" lnSpcReduction="20000"/>
          </a:bodyPr>
          <a:lstStyle/>
          <a:p>
            <a:r>
              <a:rPr lang="en-ZA" dirty="0"/>
              <a:t>Phloem </a:t>
            </a:r>
            <a:r>
              <a:rPr lang="en-ZA" dirty="0" err="1"/>
              <a:t>sclerenchyma</a:t>
            </a:r>
            <a:r>
              <a:rPr lang="en-ZA" dirty="0"/>
              <a:t> and phloem </a:t>
            </a:r>
            <a:r>
              <a:rPr lang="en-ZA" dirty="0" err="1"/>
              <a:t>paranchyma</a:t>
            </a:r>
            <a:r>
              <a:rPr lang="en-ZA" dirty="0"/>
              <a:t> are similar to </a:t>
            </a:r>
            <a:r>
              <a:rPr lang="en-ZA" dirty="0" err="1"/>
              <a:t>ordianry</a:t>
            </a:r>
            <a:r>
              <a:rPr lang="en-ZA" dirty="0"/>
              <a:t> </a:t>
            </a:r>
            <a:r>
              <a:rPr lang="en-ZA" dirty="0" err="1"/>
              <a:t>sclerenchyma</a:t>
            </a:r>
            <a:r>
              <a:rPr lang="en-ZA" dirty="0"/>
              <a:t> and </a:t>
            </a:r>
            <a:r>
              <a:rPr lang="en-ZA" dirty="0" err="1"/>
              <a:t>paranchyma</a:t>
            </a:r>
            <a:r>
              <a:rPr lang="en-ZA" dirty="0"/>
              <a:t> found in roots, stems and leaves.</a:t>
            </a:r>
          </a:p>
          <a:p>
            <a:r>
              <a:rPr lang="en-ZA" dirty="0"/>
              <a:t>Sieve tubes are living cells </a:t>
            </a:r>
          </a:p>
          <a:p>
            <a:pPr lvl="1"/>
            <a:r>
              <a:rPr lang="en-ZA" dirty="0"/>
              <a:t>They have the following structure:</a:t>
            </a:r>
          </a:p>
          <a:p>
            <a:pPr lvl="2"/>
            <a:r>
              <a:rPr lang="en-ZA" dirty="0"/>
              <a:t>Long, cylindrical</a:t>
            </a:r>
          </a:p>
          <a:p>
            <a:pPr lvl="2"/>
            <a:r>
              <a:rPr lang="en-ZA" dirty="0"/>
              <a:t>Cross walls are perforated to form sieve plates</a:t>
            </a:r>
          </a:p>
          <a:p>
            <a:pPr lvl="2"/>
            <a:r>
              <a:rPr lang="en-ZA" dirty="0"/>
              <a:t>Thin walled</a:t>
            </a:r>
          </a:p>
          <a:p>
            <a:pPr lvl="2"/>
            <a:r>
              <a:rPr lang="en-ZA" dirty="0"/>
              <a:t>Contain strands of cytoplasm that run through the sieve plates</a:t>
            </a:r>
          </a:p>
          <a:p>
            <a:r>
              <a:rPr lang="en-ZA" dirty="0"/>
              <a:t>Companion cells:</a:t>
            </a:r>
          </a:p>
          <a:p>
            <a:pPr lvl="1"/>
            <a:r>
              <a:rPr lang="en-ZA" dirty="0"/>
              <a:t>Structure:</a:t>
            </a:r>
          </a:p>
          <a:p>
            <a:pPr lvl="2"/>
            <a:r>
              <a:rPr lang="en-ZA" dirty="0"/>
              <a:t>Thin walled</a:t>
            </a:r>
          </a:p>
          <a:p>
            <a:pPr lvl="2"/>
            <a:r>
              <a:rPr lang="en-ZA" dirty="0"/>
              <a:t>Cross walls present</a:t>
            </a:r>
          </a:p>
          <a:p>
            <a:pPr lvl="2"/>
            <a:r>
              <a:rPr lang="en-ZA" dirty="0"/>
              <a:t>Each cell contains well defined nucleus</a:t>
            </a:r>
          </a:p>
          <a:p>
            <a:r>
              <a:rPr lang="en-ZA" dirty="0"/>
              <a:t>Phloem has the following functions:</a:t>
            </a:r>
          </a:p>
          <a:p>
            <a:pPr lvl="1"/>
            <a:r>
              <a:rPr lang="en-ZA" dirty="0"/>
              <a:t>Sieve tubes transport manufactured food</a:t>
            </a:r>
          </a:p>
          <a:p>
            <a:pPr lvl="1"/>
            <a:r>
              <a:rPr lang="en-ZA" dirty="0"/>
              <a:t>Companion cells control activities of sieve tubes</a:t>
            </a:r>
          </a:p>
          <a:p>
            <a:pPr lvl="2"/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24" y="1916832"/>
            <a:ext cx="44475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19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bd77a28b8e10ecd031c7db5199597705007e27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628800" y="-27384"/>
            <a:ext cx="6192688" cy="6858000"/>
          </a:xfrm>
        </p:spPr>
      </p:pic>
      <p:pic>
        <p:nvPicPr>
          <p:cNvPr id="5" name="Picture 4" descr="phloe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700808"/>
            <a:ext cx="5112568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PlantT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264696" cy="5373216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Adaptations of the leaf for its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252520" cy="5445223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ZA" dirty="0" smtClean="0"/>
              <a:t>ADAPTATIONS FOR PHOTOSYNTHESIS</a:t>
            </a:r>
            <a:endParaRPr lang="en-ZA" dirty="0" smtClean="0"/>
          </a:p>
          <a:p>
            <a:r>
              <a:rPr lang="en-ZA" dirty="0" smtClean="0"/>
              <a:t>Adaptations </a:t>
            </a:r>
            <a:r>
              <a:rPr lang="en-ZA" dirty="0"/>
              <a:t>for </a:t>
            </a:r>
            <a:r>
              <a:rPr lang="en-ZA" dirty="0" smtClean="0"/>
              <a:t>Light</a:t>
            </a:r>
            <a:endParaRPr lang="en-ZA" dirty="0"/>
          </a:p>
          <a:p>
            <a:pPr lvl="1"/>
            <a:r>
              <a:rPr lang="en-ZA" dirty="0"/>
              <a:t>Flattened </a:t>
            </a:r>
            <a:r>
              <a:rPr lang="en-ZA" dirty="0" smtClean="0">
                <a:sym typeface="Wingdings"/>
              </a:rPr>
              <a:t> Large </a:t>
            </a:r>
            <a:r>
              <a:rPr lang="en-ZA" dirty="0" smtClean="0"/>
              <a:t>surface</a:t>
            </a:r>
            <a:endParaRPr lang="en-ZA" dirty="0"/>
          </a:p>
          <a:p>
            <a:pPr lvl="1"/>
            <a:r>
              <a:rPr lang="en-ZA" dirty="0"/>
              <a:t>Transparent </a:t>
            </a:r>
            <a:r>
              <a:rPr lang="en-ZA" dirty="0" smtClean="0"/>
              <a:t>cuticle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 light entry</a:t>
            </a:r>
            <a:endParaRPr lang="en-ZA" dirty="0"/>
          </a:p>
          <a:p>
            <a:pPr lvl="1"/>
            <a:r>
              <a:rPr lang="en-ZA" dirty="0"/>
              <a:t>Large number of chloroplasts in the palisade </a:t>
            </a:r>
            <a:r>
              <a:rPr lang="en-ZA" dirty="0" smtClean="0"/>
              <a:t>cells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 more photosynthesis</a:t>
            </a:r>
            <a:endParaRPr lang="en-ZA" dirty="0"/>
          </a:p>
          <a:p>
            <a:pPr lvl="1"/>
            <a:r>
              <a:rPr lang="en-ZA" dirty="0"/>
              <a:t>Palisade </a:t>
            </a:r>
            <a:r>
              <a:rPr lang="en-ZA" dirty="0" smtClean="0"/>
              <a:t>arrangement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 more fit</a:t>
            </a:r>
            <a:r>
              <a:rPr lang="en-ZA" dirty="0" smtClean="0"/>
              <a:t>, length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deeper penetration of light</a:t>
            </a:r>
            <a:r>
              <a:rPr lang="en-ZA" dirty="0" smtClean="0"/>
              <a:t> </a:t>
            </a:r>
            <a:r>
              <a:rPr lang="en-ZA" dirty="0"/>
              <a:t>and </a:t>
            </a:r>
            <a:r>
              <a:rPr lang="en-ZA" dirty="0" smtClean="0"/>
              <a:t>location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easy access to light</a:t>
            </a:r>
            <a:endParaRPr lang="en-ZA" dirty="0"/>
          </a:p>
          <a:p>
            <a:r>
              <a:rPr lang="en-ZA" dirty="0"/>
              <a:t>Adaptations for absorption of CO2</a:t>
            </a:r>
          </a:p>
          <a:p>
            <a:pPr lvl="1"/>
            <a:r>
              <a:rPr lang="en-ZA" dirty="0"/>
              <a:t>Thin walls of palisade and spongy </a:t>
            </a:r>
            <a:r>
              <a:rPr lang="en-ZA" dirty="0" smtClean="0"/>
              <a:t>mesophyll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 easy absorption </a:t>
            </a:r>
            <a:endParaRPr lang="en-ZA" dirty="0"/>
          </a:p>
          <a:p>
            <a:pPr lvl="1"/>
            <a:r>
              <a:rPr lang="en-ZA" dirty="0"/>
              <a:t>Large air spaces between spongy mesophyll </a:t>
            </a:r>
            <a:r>
              <a:rPr lang="en-ZA" dirty="0" smtClean="0"/>
              <a:t>cells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 rapid diffusion of gases</a:t>
            </a:r>
            <a:endParaRPr lang="en-ZA" dirty="0"/>
          </a:p>
          <a:p>
            <a:pPr lvl="1"/>
            <a:r>
              <a:rPr lang="en-ZA" dirty="0"/>
              <a:t>Presence of </a:t>
            </a:r>
            <a:r>
              <a:rPr lang="en-ZA" dirty="0" smtClean="0"/>
              <a:t>stomata</a:t>
            </a:r>
            <a:r>
              <a:rPr lang="en-ZA" dirty="0">
                <a:sym typeface="Wingdings"/>
              </a:rPr>
              <a:t> </a:t>
            </a:r>
            <a:r>
              <a:rPr lang="en-ZA" dirty="0" smtClean="0">
                <a:sym typeface="Wingdings"/>
              </a:rPr>
              <a:t> allows entry of CO2</a:t>
            </a:r>
            <a:endParaRPr lang="en-Z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Adaptations of the leaf for its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/>
              <a:t>Adaptations for transport of water and manufactured food:</a:t>
            </a:r>
          </a:p>
          <a:p>
            <a:pPr lvl="1"/>
            <a:r>
              <a:rPr lang="en-ZA" dirty="0"/>
              <a:t>Presence of xylem from roots up to the leaves</a:t>
            </a:r>
          </a:p>
          <a:p>
            <a:pPr lvl="1"/>
            <a:r>
              <a:rPr lang="en-ZA" dirty="0"/>
              <a:t>Presence of phloem from leaves to rest of the plant</a:t>
            </a:r>
          </a:p>
          <a:p>
            <a:r>
              <a:rPr lang="en-ZA" dirty="0"/>
              <a:t>Adaptations for gaseous </a:t>
            </a:r>
            <a:r>
              <a:rPr lang="en-ZA" dirty="0" smtClean="0"/>
              <a:t>exchange (same as for CO2):</a:t>
            </a:r>
            <a:endParaRPr lang="en-ZA" dirty="0"/>
          </a:p>
          <a:p>
            <a:pPr lvl="1"/>
            <a:r>
              <a:rPr lang="en-ZA" dirty="0"/>
              <a:t>Presence of stomata to allow for rapid diffusion</a:t>
            </a:r>
          </a:p>
          <a:p>
            <a:pPr lvl="1"/>
            <a:r>
              <a:rPr lang="en-ZA" dirty="0"/>
              <a:t>Large air spaces between spongy </a:t>
            </a:r>
            <a:r>
              <a:rPr lang="en-ZA" dirty="0" err="1"/>
              <a:t>mesophyll</a:t>
            </a:r>
            <a:endParaRPr lang="en-ZA" dirty="0"/>
          </a:p>
          <a:p>
            <a:pPr lvl="1"/>
            <a:r>
              <a:rPr lang="en-ZA" dirty="0"/>
              <a:t>Thin walls of </a:t>
            </a:r>
            <a:r>
              <a:rPr lang="en-ZA" dirty="0" err="1"/>
              <a:t>mesophyll</a:t>
            </a:r>
            <a:r>
              <a:rPr lang="en-ZA" dirty="0"/>
              <a:t> (palisade and spongy) cells.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Adaptations of the leaf for its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Adaptations to cut down water loss through </a:t>
            </a:r>
            <a:r>
              <a:rPr lang="en-ZA" b="1" dirty="0"/>
              <a:t>transpiration:</a:t>
            </a:r>
          </a:p>
          <a:p>
            <a:pPr lvl="1"/>
            <a:r>
              <a:rPr lang="en-ZA" dirty="0"/>
              <a:t>Waxy (hydrophobic) cuticle on upper surface </a:t>
            </a:r>
          </a:p>
          <a:p>
            <a:pPr lvl="1"/>
            <a:r>
              <a:rPr lang="en-ZA" dirty="0"/>
              <a:t>Fewer stomata on upper </a:t>
            </a:r>
            <a:r>
              <a:rPr lang="en-ZA" dirty="0" smtClean="0"/>
              <a:t>surface (since its exposed to more heat/light)</a:t>
            </a:r>
            <a:endParaRPr lang="en-ZA" dirty="0"/>
          </a:p>
          <a:p>
            <a:pPr lvl="1"/>
            <a:r>
              <a:rPr lang="en-ZA" dirty="0"/>
              <a:t>Stomata regulated by guard </a:t>
            </a:r>
            <a:r>
              <a:rPr lang="en-ZA" dirty="0" smtClean="0"/>
              <a:t>cells. Can close to </a:t>
            </a:r>
            <a:r>
              <a:rPr lang="en-ZA" smtClean="0"/>
              <a:t>stop water loss.</a:t>
            </a:r>
            <a:endParaRPr lang="en-Z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Homework </a:t>
            </a:r>
            <a:r>
              <a:rPr lang="en-ZA" dirty="0">
                <a:sym typeface="Wingdings" pitchFamily="2" charset="2"/>
              </a:rPr>
              <a:t>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Activity </a:t>
            </a:r>
            <a:r>
              <a:rPr lang="en-ZA" dirty="0" smtClean="0"/>
              <a:t>1.5.1 No 6.1-6.5</a:t>
            </a:r>
            <a:endParaRPr lang="en-ZA" dirty="0"/>
          </a:p>
          <a:p>
            <a:pPr lvl="1"/>
            <a:r>
              <a:rPr lang="en-ZA" dirty="0"/>
              <a:t>Page 128</a:t>
            </a:r>
          </a:p>
          <a:p>
            <a:pPr marL="118872" indent="0"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 plants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Organs are:</a:t>
            </a:r>
          </a:p>
          <a:p>
            <a:pPr lvl="1"/>
            <a:r>
              <a:rPr lang="en-ZA" dirty="0"/>
              <a:t>Roots</a:t>
            </a:r>
          </a:p>
          <a:p>
            <a:pPr lvl="1"/>
            <a:r>
              <a:rPr lang="en-ZA" dirty="0"/>
              <a:t>Stems</a:t>
            </a:r>
          </a:p>
          <a:p>
            <a:pPr lvl="1"/>
            <a:r>
              <a:rPr lang="en-ZA" dirty="0"/>
              <a:t>Leaves </a:t>
            </a:r>
          </a:p>
          <a:p>
            <a:pPr lvl="1"/>
            <a:r>
              <a:rPr lang="en-ZA" dirty="0"/>
              <a:t>Flowers &amp; fruits </a:t>
            </a:r>
            <a:r>
              <a:rPr lang="en-ZA" dirty="0"/>
              <a:t>(</a:t>
            </a:r>
            <a:r>
              <a:rPr lang="en-ZA" dirty="0" smtClean="0"/>
              <a:t>only some)</a:t>
            </a:r>
            <a:endParaRPr lang="en-ZA" dirty="0"/>
          </a:p>
          <a:p>
            <a:pPr lvl="1"/>
            <a:endParaRPr lang="en-ZA" dirty="0"/>
          </a:p>
        </p:txBody>
      </p:sp>
      <p:pic>
        <p:nvPicPr>
          <p:cNvPr id="4" name="Picture 3" descr="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2608" y="1628800"/>
            <a:ext cx="3707904" cy="49746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Main functions of the leaves:</a:t>
            </a:r>
          </a:p>
          <a:p>
            <a:pPr lvl="1"/>
            <a:r>
              <a:rPr lang="en-ZA" dirty="0"/>
              <a:t>Photosynthesis</a:t>
            </a:r>
          </a:p>
          <a:p>
            <a:pPr lvl="1"/>
            <a:r>
              <a:rPr lang="en-ZA" dirty="0"/>
              <a:t>Gaseous exchange (O2 andCO2) – stomata </a:t>
            </a:r>
          </a:p>
          <a:p>
            <a:pPr lvl="1"/>
            <a:r>
              <a:rPr lang="en-ZA" dirty="0"/>
              <a:t>Transpiration (H2O) – stomata</a:t>
            </a:r>
          </a:p>
          <a:p>
            <a:pPr lvl="1"/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External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/>
              <a:t>Leaf blades called the </a:t>
            </a:r>
            <a:r>
              <a:rPr lang="en-ZA" b="1" dirty="0"/>
              <a:t>lamina.</a:t>
            </a:r>
          </a:p>
          <a:p>
            <a:r>
              <a:rPr lang="en-ZA" dirty="0"/>
              <a:t>Leaf stalk called the </a:t>
            </a:r>
            <a:r>
              <a:rPr lang="en-ZA" b="1" dirty="0"/>
              <a:t>petiole </a:t>
            </a:r>
            <a:r>
              <a:rPr lang="en-ZA" dirty="0"/>
              <a:t>(absent in </a:t>
            </a:r>
            <a:r>
              <a:rPr lang="en-ZA" b="1" dirty="0"/>
              <a:t>sessile </a:t>
            </a:r>
            <a:r>
              <a:rPr lang="en-ZA" dirty="0"/>
              <a:t>leaves).</a:t>
            </a:r>
          </a:p>
          <a:p>
            <a:pPr lvl="1"/>
            <a:r>
              <a:rPr lang="en-ZA" b="1" dirty="0"/>
              <a:t>Monocots – sessile </a:t>
            </a:r>
          </a:p>
          <a:p>
            <a:pPr lvl="1"/>
            <a:r>
              <a:rPr lang="en-ZA" b="1" dirty="0" err="1"/>
              <a:t>Dicots</a:t>
            </a:r>
            <a:r>
              <a:rPr lang="en-ZA" b="1" dirty="0"/>
              <a:t> – not sessile</a:t>
            </a:r>
          </a:p>
          <a:p>
            <a:r>
              <a:rPr lang="en-ZA" dirty="0"/>
              <a:t>Within the angle at which leaves are attached, </a:t>
            </a:r>
            <a:r>
              <a:rPr lang="en-ZA" b="1" dirty="0" smtClean="0"/>
              <a:t>auxiliary (Lateral) </a:t>
            </a:r>
            <a:r>
              <a:rPr lang="en-ZA" b="1" dirty="0"/>
              <a:t>buds </a:t>
            </a:r>
            <a:r>
              <a:rPr lang="en-ZA" dirty="0"/>
              <a:t>are formed</a:t>
            </a:r>
          </a:p>
          <a:p>
            <a:endParaRPr lang="en-ZA" dirty="0"/>
          </a:p>
          <a:p>
            <a:r>
              <a:rPr lang="en-ZA" dirty="0"/>
              <a:t>The lamina is made up of:</a:t>
            </a:r>
          </a:p>
          <a:p>
            <a:pPr lvl="1"/>
            <a:r>
              <a:rPr lang="en-ZA" dirty="0"/>
              <a:t>Apex</a:t>
            </a:r>
          </a:p>
          <a:p>
            <a:pPr lvl="1"/>
            <a:r>
              <a:rPr lang="en-ZA" dirty="0"/>
              <a:t>Leaf base</a:t>
            </a:r>
          </a:p>
          <a:p>
            <a:pPr lvl="1"/>
            <a:r>
              <a:rPr lang="en-ZA" dirty="0"/>
              <a:t>Margin – may be of many types</a:t>
            </a:r>
          </a:p>
          <a:p>
            <a:pPr lvl="1"/>
            <a:r>
              <a:rPr lang="en-ZA" dirty="0"/>
              <a:t>Midrib (mid-vein)</a:t>
            </a:r>
          </a:p>
          <a:p>
            <a:pPr lvl="1"/>
            <a:endParaRPr lang="en-ZA" dirty="0"/>
          </a:p>
          <a:p>
            <a:pPr lvl="1"/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fig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7560840" cy="5085184"/>
          </a:xfrm>
        </p:spPr>
      </p:pic>
      <p:cxnSp>
        <p:nvCxnSpPr>
          <p:cNvPr id="5" name="Straight Connector 4"/>
          <p:cNvCxnSpPr/>
          <p:nvPr/>
        </p:nvCxnSpPr>
        <p:spPr>
          <a:xfrm>
            <a:off x="2195736" y="1988840"/>
            <a:ext cx="864096" cy="27432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7664" y="180149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?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leafmargin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348880"/>
            <a:ext cx="6984776" cy="25202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Homework </a:t>
            </a:r>
            <a:r>
              <a:rPr lang="en-ZA" dirty="0">
                <a:sym typeface="Wingdings" pitchFamily="2" charset="2"/>
              </a:rPr>
              <a:t>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Draw Fig 1.5.4 </a:t>
            </a:r>
            <a:r>
              <a:rPr lang="en-ZA" dirty="0"/>
              <a:t>– page </a:t>
            </a:r>
            <a:r>
              <a:rPr lang="en-ZA" dirty="0" smtClean="0"/>
              <a:t>123 adding details for a section from Fig 1.5.5 </a:t>
            </a:r>
            <a:r>
              <a:rPr lang="en-ZA" dirty="0"/>
              <a:t>– page </a:t>
            </a:r>
            <a:r>
              <a:rPr lang="en-ZA" dirty="0" smtClean="0"/>
              <a:t>124</a:t>
            </a:r>
            <a:endParaRPr lang="en-ZA" dirty="0"/>
          </a:p>
          <a:p>
            <a:pPr lvl="1"/>
            <a:endParaRPr lang="en-ZA" dirty="0"/>
          </a:p>
          <a:p>
            <a:r>
              <a:rPr lang="en-ZA" dirty="0"/>
              <a:t>Add relevant </a:t>
            </a:r>
            <a:r>
              <a:rPr lang="en-ZA" dirty="0" smtClean="0"/>
              <a:t>labels and functions </a:t>
            </a:r>
          </a:p>
          <a:p>
            <a:r>
              <a:rPr lang="en-ZA" dirty="0" smtClean="0"/>
              <a:t>Draw on an entire </a:t>
            </a:r>
            <a:r>
              <a:rPr lang="en-ZA" dirty="0" err="1" smtClean="0"/>
              <a:t>pg</a:t>
            </a:r>
            <a:r>
              <a:rPr lang="en-ZA" dirty="0" smtClean="0"/>
              <a:t> A4</a:t>
            </a:r>
          </a:p>
          <a:p>
            <a:pPr marL="118872" indent="0"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Internal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If we examine a cross section of a </a:t>
            </a:r>
            <a:r>
              <a:rPr lang="en-ZA" dirty="0" err="1"/>
              <a:t>dicot</a:t>
            </a:r>
            <a:r>
              <a:rPr lang="en-ZA" dirty="0"/>
              <a:t> leaf, we notice 3 sections:</a:t>
            </a:r>
          </a:p>
          <a:p>
            <a:pPr lvl="1"/>
            <a:r>
              <a:rPr lang="en-ZA" dirty="0"/>
              <a:t>Upper and lower epidermis</a:t>
            </a:r>
          </a:p>
          <a:p>
            <a:pPr lvl="1"/>
            <a:r>
              <a:rPr lang="en-ZA" dirty="0" err="1"/>
              <a:t>Mesophyll</a:t>
            </a:r>
            <a:r>
              <a:rPr lang="en-ZA" dirty="0"/>
              <a:t> tissues between epidermal layers</a:t>
            </a:r>
          </a:p>
          <a:p>
            <a:pPr lvl="1"/>
            <a:r>
              <a:rPr lang="en-ZA" dirty="0"/>
              <a:t>Conducting tissues (xylem &amp; phloem) in veins within </a:t>
            </a:r>
            <a:r>
              <a:rPr lang="en-ZA" dirty="0" err="1"/>
              <a:t>mesophyll</a:t>
            </a:r>
            <a:r>
              <a:rPr lang="en-ZA" dirty="0"/>
              <a:t> tissues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17183"/>
          <a:stretch/>
        </p:blipFill>
        <p:spPr bwMode="auto">
          <a:xfrm>
            <a:off x="5513293" y="4653136"/>
            <a:ext cx="3605173" cy="233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243</TotalTime>
  <Words>834</Words>
  <Application>Microsoft Office PowerPoint</Application>
  <PresentationFormat>On-screen Show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Organs: The leaf</vt:lpstr>
      <vt:lpstr>Organs and systems</vt:lpstr>
      <vt:lpstr>In plants </vt:lpstr>
      <vt:lpstr>Functions </vt:lpstr>
      <vt:lpstr>External structure </vt:lpstr>
      <vt:lpstr>PowerPoint Presentation</vt:lpstr>
      <vt:lpstr>PowerPoint Presentation</vt:lpstr>
      <vt:lpstr>Homework </vt:lpstr>
      <vt:lpstr>Internal structure</vt:lpstr>
      <vt:lpstr>PowerPoint Presentation</vt:lpstr>
      <vt:lpstr>Internal structure of leaf</vt:lpstr>
      <vt:lpstr>Internal structure of leaf</vt:lpstr>
      <vt:lpstr>PowerPoint Presentation</vt:lpstr>
      <vt:lpstr>PowerPoint Presentation</vt:lpstr>
      <vt:lpstr>Homework </vt:lpstr>
      <vt:lpstr>Internal structure of leaf</vt:lpstr>
      <vt:lpstr>Xylem </vt:lpstr>
      <vt:lpstr>PowerPoint Presentation</vt:lpstr>
      <vt:lpstr>PowerPoint Presentation</vt:lpstr>
      <vt:lpstr>Phloem </vt:lpstr>
      <vt:lpstr>A sieve</vt:lpstr>
      <vt:lpstr>PowerPoint Presentation</vt:lpstr>
      <vt:lpstr>PowerPoint Presentation</vt:lpstr>
      <vt:lpstr>Adaptations of the leaf for its functions</vt:lpstr>
      <vt:lpstr>Adaptations of the leaf for its functions</vt:lpstr>
      <vt:lpstr>Adaptations of the leaf for its functions</vt:lpstr>
      <vt:lpstr>Homework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Organs: The leaf</dc:title>
  <dc:creator>ASM</dc:creator>
  <cp:lastModifiedBy>Azhar Rajah</cp:lastModifiedBy>
  <cp:revision>25</cp:revision>
  <dcterms:created xsi:type="dcterms:W3CDTF">2015-04-13T17:29:01Z</dcterms:created>
  <dcterms:modified xsi:type="dcterms:W3CDTF">2018-07-30T05:31:30Z</dcterms:modified>
</cp:coreProperties>
</file>