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80" r:id="rId9"/>
    <p:sldId id="272" r:id="rId10"/>
    <p:sldId id="273" r:id="rId11"/>
    <p:sldId id="274" r:id="rId12"/>
    <p:sldId id="275" r:id="rId13"/>
    <p:sldId id="276" r:id="rId14"/>
    <p:sldId id="267" r:id="rId15"/>
    <p:sldId id="281" r:id="rId16"/>
    <p:sldId id="277" r:id="rId17"/>
    <p:sldId id="265" r:id="rId18"/>
    <p:sldId id="268" r:id="rId19"/>
    <p:sldId id="278" r:id="rId20"/>
    <p:sldId id="279" r:id="rId21"/>
    <p:sldId id="269" r:id="rId22"/>
    <p:sldId id="270" r:id="rId23"/>
    <p:sldId id="266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2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3ABEE6-117F-44BB-9D4C-902085E6056B}" type="datetimeFigureOut">
              <a:rPr lang="en-ZA" smtClean="0"/>
              <a:pPr/>
              <a:t>2018/05/07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A33854-769C-4915-8D2A-6C7DAD22E00E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lN7K1-9QB0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6480048" cy="2301240"/>
          </a:xfrm>
        </p:spPr>
        <p:txBody>
          <a:bodyPr>
            <a:normAutofit/>
          </a:bodyPr>
          <a:lstStyle/>
          <a:p>
            <a:r>
              <a:rPr lang="en-ZA" sz="6600" dirty="0" smtClean="0"/>
              <a:t>Cell division</a:t>
            </a:r>
            <a:endParaRPr lang="en-Z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548680"/>
            <a:ext cx="6480048" cy="1752600"/>
          </a:xfrm>
        </p:spPr>
        <p:txBody>
          <a:bodyPr/>
          <a:lstStyle/>
          <a:p>
            <a:r>
              <a:rPr lang="en-ZA" sz="3600" dirty="0" smtClean="0"/>
              <a:t>mitosis</a:t>
            </a:r>
            <a:endParaRPr lang="en-ZA" dirty="0"/>
          </a:p>
        </p:txBody>
      </p:sp>
      <p:pic>
        <p:nvPicPr>
          <p:cNvPr id="4" name="Picture 3" descr="9e014b1ac8130681c0ef1d5cb25595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636912"/>
            <a:ext cx="388843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u="sng" dirty="0" smtClean="0"/>
              <a:t>PROPHASE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71550" y="1765300"/>
            <a:ext cx="3538538" cy="4110038"/>
          </a:xfrm>
          <a:ln/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The Chromatin Network </a:t>
            </a:r>
            <a:r>
              <a:rPr lang="en-ZA" u="sng" dirty="0"/>
              <a:t>unwinds to form visible chromosomes</a:t>
            </a:r>
            <a:r>
              <a:rPr lang="en-ZA" dirty="0"/>
              <a:t>.  Each chromosome is actually made up of 2 identical parts called chromatids (because of DNA replication).  The centrosome splits and starts moving to the poles.  The nuclear membrane and the nucleolus starts to disappear.</a:t>
            </a:r>
          </a:p>
        </p:txBody>
      </p:sp>
      <p:pic>
        <p:nvPicPr>
          <p:cNvPr id="35844" name="Content Placeholder 6" descr="http://www.ivyroses.com/HumanBody-Images/Cell_Structures/Prophase-Early_cIvyRose.jpg"/>
          <p:cNvPicPr>
            <a:picLocks noGrp="1"/>
          </p:cNvPicPr>
          <p:nvPr>
            <p:ph sz="quarter" idx="4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69632" y="153988"/>
            <a:ext cx="3527822" cy="3206750"/>
          </a:xfrm>
          <a:ln>
            <a:prstDash val="solid"/>
          </a:ln>
        </p:spPr>
      </p:pic>
      <p:pic>
        <p:nvPicPr>
          <p:cNvPr id="35845" name="Picture 2" descr="Image result for prophase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7" y="3778250"/>
            <a:ext cx="29003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4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u="sng" dirty="0" smtClean="0"/>
              <a:t>METAPHASE</a:t>
            </a:r>
            <a:endParaRPr lang="en-ZA" dirty="0"/>
          </a:p>
        </p:txBody>
      </p:sp>
      <p:sp>
        <p:nvSpPr>
          <p:cNvPr id="36867" name="Content Placeholder 3"/>
          <p:cNvSpPr>
            <a:spLocks noGrp="1"/>
          </p:cNvSpPr>
          <p:nvPr>
            <p:ph sz="quarter" idx="2"/>
          </p:nvPr>
        </p:nvSpPr>
        <p:spPr>
          <a:xfrm>
            <a:off x="971550" y="2633664"/>
            <a:ext cx="3538538" cy="3241675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en-ZA" smtClean="0"/>
              <a:t>The chromosomes </a:t>
            </a:r>
            <a:r>
              <a:rPr lang="en-ZA" u="sng" smtClean="0"/>
              <a:t>arrange themselves along the middle of the cell</a:t>
            </a:r>
            <a:r>
              <a:rPr lang="en-ZA" smtClean="0"/>
              <a:t> in a single row, attached to the spindle fibres</a:t>
            </a:r>
          </a:p>
        </p:txBody>
      </p:sp>
      <p:pic>
        <p:nvPicPr>
          <p:cNvPr id="36868" name="Picture 8" descr="https://wikispaces.psu.edu/download/thumbnails/97552161/metaphase.jpg?version=1&amp;modificationDate=1343314747000&amp;api=v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982" y="2239964"/>
            <a:ext cx="4226719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7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u="sng" dirty="0" smtClean="0"/>
              <a:t>ANAPHASE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71550" y="2565400"/>
            <a:ext cx="3538538" cy="3309938"/>
          </a:xfrm>
          <a:ln/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When the spindled fibres contract, the </a:t>
            </a:r>
            <a:r>
              <a:rPr lang="en-ZA" u="sng" dirty="0"/>
              <a:t>two chromatids are pulled apart towards opposite ends of the cell </a:t>
            </a:r>
            <a:r>
              <a:rPr lang="en-ZA" dirty="0"/>
              <a:t>causing the chromosomes to split at the centromeres.  Each chromatid is actually a single stranded chromosome, since DNA replication took place</a:t>
            </a:r>
            <a:r>
              <a:rPr lang="en-ZA" dirty="0" smtClean="0"/>
              <a:t>.</a:t>
            </a:r>
            <a:endParaRPr lang="en-ZA" dirty="0"/>
          </a:p>
        </p:txBody>
      </p:sp>
      <p:pic>
        <p:nvPicPr>
          <p:cNvPr id="37892" name="Content Placeholder 6" descr="http://www.ivyroses.com/HumanBody-Images/Cell_Structures/Anaphase-Early_cIvyRose.jpg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0194" y="4491038"/>
            <a:ext cx="2178844" cy="1941512"/>
          </a:xfrm>
          <a:ln>
            <a:prstDash val="solid"/>
          </a:ln>
        </p:spPr>
      </p:pic>
      <p:pic>
        <p:nvPicPr>
          <p:cNvPr id="37893" name="Picture 2" descr="Related image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379" y="90488"/>
            <a:ext cx="2169319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0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u="sng" dirty="0" smtClean="0"/>
              <a:t>TELOPHASE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71550" y="2660650"/>
            <a:ext cx="3538538" cy="3214688"/>
          </a:xfrm>
          <a:ln/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u="sng" dirty="0"/>
              <a:t>Two groups of chromosomes </a:t>
            </a:r>
            <a:r>
              <a:rPr lang="en-ZA" dirty="0"/>
              <a:t>are now present – one at each end of the cell.  Thus we have 2 nuclei within which we have the </a:t>
            </a:r>
            <a:r>
              <a:rPr lang="en-ZA" u="sng" dirty="0"/>
              <a:t>same number and kind of chromosomes as the original.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The division of the cytoplasm, called cytokinesis, then takes place forming 2 identical cells.</a:t>
            </a:r>
          </a:p>
        </p:txBody>
      </p:sp>
      <p:pic>
        <p:nvPicPr>
          <p:cNvPr id="38916" name="Picture 2" descr="Image result for anaphase and telophase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329" y="2319339"/>
            <a:ext cx="3979069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061473" y="1565276"/>
            <a:ext cx="450056" cy="169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6286500" y="1323976"/>
            <a:ext cx="1004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ZA" sz="1400">
                <a:latin typeface="Lucida Sans Unicode" pitchFamily="34" charset="0"/>
              </a:rPr>
              <a:t>chromatids</a:t>
            </a:r>
          </a:p>
        </p:txBody>
      </p:sp>
    </p:spTree>
    <p:extLst>
      <p:ext uri="{BB962C8B-B14F-4D97-AF65-F5344CB8AC3E}">
        <p14:creationId xmlns:p14="http://schemas.microsoft.com/office/powerpoint/2010/main" val="3181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process of mitosis</a:t>
            </a:r>
            <a:endParaRPr lang="en-ZA" dirty="0"/>
          </a:p>
        </p:txBody>
      </p:sp>
      <p:pic>
        <p:nvPicPr>
          <p:cNvPr id="4" name="Content Placeholder 3" descr="8mitosiscropp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16609" cy="4968552"/>
          </a:xfrm>
        </p:spPr>
      </p:pic>
      <p:sp>
        <p:nvSpPr>
          <p:cNvPr id="5" name="TextBox 4"/>
          <p:cNvSpPr txBox="1"/>
          <p:nvPr/>
        </p:nvSpPr>
        <p:spPr>
          <a:xfrm>
            <a:off x="467544" y="630932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hlinkClick r:id="rId3"/>
              </a:rPr>
              <a:t>https://www.youtube.com/watch?v=VlN7K1-9QB0</a:t>
            </a:r>
            <a:r>
              <a:rPr lang="en-ZA" dirty="0" smtClean="0"/>
              <a:t>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HOMEWORK</a:t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Activity 1.3.2 Page </a:t>
            </a:r>
            <a:r>
              <a:rPr lang="en-ZA" dirty="0"/>
              <a:t>95</a:t>
            </a:r>
            <a:br>
              <a:rPr lang="en-ZA" dirty="0"/>
            </a:br>
            <a:r>
              <a:rPr lang="en-ZA" dirty="0"/>
              <a:t>Everything including pie chart!!!</a:t>
            </a:r>
            <a:br>
              <a:rPr lang="en-Z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01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3" y="980728"/>
            <a:ext cx="8234636" cy="5174011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Cytoplasm + splitting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Chromosomes reappear as chromatin.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Division of cell into 2 identical halves called daughter cells.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In plant cells cytokinesis occurs by the laying down of a new cell wall in the equatorial region of the cell.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The cell plate is at the equator to divide the cell.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In animal cells we have a CLEAVAGE FURROW.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The cleavage furrow splits the cell to form 2 new daughter cells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/>
              <a:t>CYTOKENISIS</a:t>
            </a:r>
          </a:p>
        </p:txBody>
      </p:sp>
    </p:spTree>
    <p:extLst>
      <p:ext uri="{BB962C8B-B14F-4D97-AF65-F5344CB8AC3E}">
        <p14:creationId xmlns:p14="http://schemas.microsoft.com/office/powerpoint/2010/main" val="28135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Difference between plants and animal cells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764704"/>
            <a:ext cx="7467600" cy="4525963"/>
          </a:xfrm>
        </p:spPr>
        <p:txBody>
          <a:bodyPr/>
          <a:lstStyle/>
          <a:p>
            <a:r>
              <a:rPr lang="en-ZA" dirty="0" smtClean="0"/>
              <a:t>Table on page 90</a:t>
            </a:r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6200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_83307904_m1320644-lung_cancer_cell_division,_sem-s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0"/>
            <a:ext cx="3403848" cy="1628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en-ZA" sz="5400" dirty="0" smtClean="0"/>
              <a:t>Cancer</a:t>
            </a:r>
            <a:endParaRPr lang="en-Z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772816"/>
            <a:ext cx="8496944" cy="5184576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Normally, a single cell undergoes many divisions to form numerous cells.</a:t>
            </a:r>
          </a:p>
          <a:p>
            <a:r>
              <a:rPr lang="en-ZA" dirty="0" smtClean="0"/>
              <a:t>These cells then under go chemical and physical changes – the differentiate or become specialised to become various tissues and stop dividing.</a:t>
            </a:r>
          </a:p>
          <a:p>
            <a:r>
              <a:rPr lang="en-ZA" dirty="0" smtClean="0"/>
              <a:t>Sometimes, these dividing cells behave abnormally. They divide uncontrollably. </a:t>
            </a:r>
          </a:p>
          <a:p>
            <a:r>
              <a:rPr lang="en-ZA" dirty="0" smtClean="0"/>
              <a:t>This continual division of cells results in the formation of a clump of cells (dividing and undifferentiated) which is known as a tumour.</a:t>
            </a:r>
          </a:p>
          <a:p>
            <a:pPr lvl="2"/>
            <a:endParaRPr lang="en-ZA" dirty="0" smtClean="0"/>
          </a:p>
          <a:p>
            <a:endParaRPr lang="en-ZA" dirty="0" smtClean="0"/>
          </a:p>
        </p:txBody>
      </p:sp>
      <p:pic>
        <p:nvPicPr>
          <p:cNvPr id="4" name="Picture 3" descr="oral-health-during-cancer-treat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7231" y="4694649"/>
            <a:ext cx="2486769" cy="211872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Two types of tumours exist:</a:t>
            </a:r>
          </a:p>
          <a:p>
            <a:pPr lvl="1"/>
            <a:r>
              <a:rPr lang="en-ZA" dirty="0"/>
              <a:t>Benign:</a:t>
            </a:r>
          </a:p>
          <a:p>
            <a:pPr lvl="2"/>
            <a:r>
              <a:rPr lang="en-ZA" dirty="0"/>
              <a:t>Tumours that have stopped growing</a:t>
            </a:r>
          </a:p>
          <a:p>
            <a:pPr lvl="2"/>
            <a:r>
              <a:rPr lang="en-ZA" dirty="0"/>
              <a:t>Do not affect neighbouring tissues/organs</a:t>
            </a:r>
          </a:p>
          <a:p>
            <a:pPr lvl="2"/>
            <a:r>
              <a:rPr lang="en-ZA" dirty="0"/>
              <a:t>Is not cancerous</a:t>
            </a:r>
          </a:p>
          <a:p>
            <a:pPr lvl="1"/>
            <a:r>
              <a:rPr lang="en-ZA" dirty="0"/>
              <a:t>Malignant :</a:t>
            </a:r>
          </a:p>
          <a:p>
            <a:pPr lvl="2"/>
            <a:r>
              <a:rPr lang="en-ZA" dirty="0"/>
              <a:t>Tumours that continue growing</a:t>
            </a:r>
          </a:p>
          <a:p>
            <a:pPr lvl="2"/>
            <a:r>
              <a:rPr lang="en-ZA" dirty="0"/>
              <a:t>Invade and affect neighbouring tissue/organs</a:t>
            </a:r>
          </a:p>
          <a:p>
            <a:pPr lvl="2"/>
            <a:r>
              <a:rPr lang="en-ZA" dirty="0"/>
              <a:t>Cells tend to break off and enter the circulatory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1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003232" cy="5832648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A cell can divide in one of two types:</a:t>
            </a:r>
          </a:p>
          <a:p>
            <a:pPr lvl="1"/>
            <a:r>
              <a:rPr lang="en-ZA" dirty="0" smtClean="0"/>
              <a:t>Mitosis – grade 10</a:t>
            </a:r>
          </a:p>
          <a:p>
            <a:pPr lvl="1"/>
            <a:r>
              <a:rPr lang="en-ZA" dirty="0" smtClean="0"/>
              <a:t>Meiosis – </a:t>
            </a:r>
            <a:r>
              <a:rPr lang="en-ZA" smtClean="0"/>
              <a:t>grade 12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In mitosis, a mother cell divides to form </a:t>
            </a:r>
            <a:r>
              <a:rPr lang="en-ZA" b="1" u="sng" dirty="0" smtClean="0"/>
              <a:t>TWO</a:t>
            </a:r>
            <a:r>
              <a:rPr lang="en-ZA" dirty="0" smtClean="0"/>
              <a:t> identical daughter cells</a:t>
            </a:r>
          </a:p>
          <a:p>
            <a:r>
              <a:rPr lang="en-ZA" dirty="0" smtClean="0"/>
              <a:t>No change in chromosome number or genetic information takes place</a:t>
            </a:r>
          </a:p>
          <a:p>
            <a:r>
              <a:rPr lang="en-ZA" dirty="0" smtClean="0"/>
              <a:t>Takes place to form/produce body cells (somatic cells</a:t>
            </a:r>
          </a:p>
          <a:p>
            <a:endParaRPr lang="en-ZA" dirty="0" smtClean="0"/>
          </a:p>
          <a:p>
            <a:r>
              <a:rPr lang="en-ZA" dirty="0" smtClean="0"/>
              <a:t>In meiosis, a mother cell undergoes division to form </a:t>
            </a:r>
            <a:r>
              <a:rPr lang="en-ZA" b="1" u="sng" dirty="0" smtClean="0"/>
              <a:t>FOUR </a:t>
            </a:r>
            <a:r>
              <a:rPr lang="en-ZA" dirty="0" smtClean="0"/>
              <a:t>different daughter cells that each have half the genetic material of the mother cell plus each cell is different from each other</a:t>
            </a:r>
          </a:p>
          <a:p>
            <a:r>
              <a:rPr lang="en-ZA" dirty="0" smtClean="0"/>
              <a:t>Takes place to form sex cells(gametes)</a:t>
            </a:r>
          </a:p>
          <a:p>
            <a:pPr lvl="1"/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39" y="1407366"/>
            <a:ext cx="7997522" cy="508308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Cancer may arise from the mutation of a normal gene.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dirty="0"/>
              <a:t>Any agent that causes cancer is called a </a:t>
            </a:r>
            <a:r>
              <a:rPr lang="en-ZA" u="sng" dirty="0"/>
              <a:t>CARCINOGEN</a:t>
            </a:r>
            <a:r>
              <a:rPr lang="en-ZA" dirty="0"/>
              <a:t> (cancer causing agent) </a:t>
            </a:r>
            <a:r>
              <a:rPr lang="en-ZA" dirty="0" err="1"/>
              <a:t>eg</a:t>
            </a:r>
            <a:r>
              <a:rPr lang="en-ZA" dirty="0"/>
              <a:t>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Radiation (from sun, x-rays, atomic weapons)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Smoking (chemicals, tar form cigarette)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Hormonal imbalances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Certain processed foods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Exposure to certain pollutants such as industrial wastes, car exhaust fumes,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Pesticides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Viruses (although not considered major cause of human cancer)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ZA" dirty="0"/>
              <a:t>Constant irritation over long period of time (</a:t>
            </a:r>
            <a:r>
              <a:rPr lang="en-ZA" dirty="0" err="1"/>
              <a:t>eg</a:t>
            </a:r>
            <a:r>
              <a:rPr lang="en-ZA" dirty="0"/>
              <a:t>. Cancer of mouth and lips as result of pipe smoking)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u="sng" dirty="0"/>
              <a:t>WHAT CAUSES CANCER</a:t>
            </a:r>
            <a:r>
              <a:rPr lang="en-ZA" u="sng" dirty="0" smtClean="0"/>
              <a:t>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13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5976664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Causes of cancer</a:t>
            </a:r>
          </a:p>
          <a:p>
            <a:pPr lvl="1"/>
            <a:r>
              <a:rPr lang="en-ZA" dirty="0" smtClean="0"/>
              <a:t>Cancer causing agents (carcinogen)</a:t>
            </a:r>
          </a:p>
          <a:p>
            <a:pPr lvl="1"/>
            <a:r>
              <a:rPr lang="en-ZA" dirty="0" smtClean="0"/>
              <a:t>Carcinogens do not always cause cancer</a:t>
            </a:r>
          </a:p>
          <a:p>
            <a:pPr lvl="1"/>
            <a:r>
              <a:rPr lang="en-ZA" dirty="0" smtClean="0"/>
              <a:t>People that get cancer after exposure probably have an </a:t>
            </a:r>
            <a:r>
              <a:rPr lang="en-ZA" b="1" u="sng" dirty="0" smtClean="0"/>
              <a:t>inherited susceptibility </a:t>
            </a:r>
          </a:p>
          <a:p>
            <a:r>
              <a:rPr lang="en-ZA" dirty="0" smtClean="0"/>
              <a:t>Beliefs and attitudes toward cancer:</a:t>
            </a:r>
          </a:p>
          <a:p>
            <a:pPr lvl="1"/>
            <a:r>
              <a:rPr lang="en-ZA" dirty="0" smtClean="0"/>
              <a:t>Fear of the disease</a:t>
            </a:r>
          </a:p>
          <a:p>
            <a:pPr lvl="1"/>
            <a:r>
              <a:rPr lang="en-ZA" dirty="0" smtClean="0"/>
              <a:t>Uncertainty regarding the treatment</a:t>
            </a:r>
          </a:p>
          <a:p>
            <a:pPr lvl="1"/>
            <a:r>
              <a:rPr lang="en-ZA" dirty="0" smtClean="0"/>
              <a:t>General reluctance of men to ask for help</a:t>
            </a:r>
          </a:p>
          <a:p>
            <a:r>
              <a:rPr lang="en-ZA" dirty="0" smtClean="0"/>
              <a:t>Types of cancer:</a:t>
            </a:r>
          </a:p>
          <a:p>
            <a:pPr lvl="1"/>
            <a:r>
              <a:rPr lang="en-ZA" dirty="0" smtClean="0"/>
              <a:t>Carcinoma – skin and epithelial tissues of organs and glands</a:t>
            </a:r>
          </a:p>
          <a:p>
            <a:pPr lvl="1"/>
            <a:r>
              <a:rPr lang="en-ZA" dirty="0" smtClean="0"/>
              <a:t>Sarcoma – bone, cartilage and muscles</a:t>
            </a:r>
          </a:p>
          <a:p>
            <a:pPr lvl="1"/>
            <a:r>
              <a:rPr lang="en-ZA" dirty="0" smtClean="0"/>
              <a:t>Leukaemia – blood and lymphatic system</a:t>
            </a:r>
            <a:endParaRPr lang="en-Z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Treatment of cancer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10654"/>
            <a:ext cx="9000546" cy="4486697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Standard treatment:</a:t>
            </a:r>
          </a:p>
          <a:p>
            <a:pPr lvl="1"/>
            <a:r>
              <a:rPr lang="en-ZA" dirty="0" smtClean="0"/>
              <a:t>Radiotherapy – involves use of radiation </a:t>
            </a:r>
          </a:p>
          <a:p>
            <a:pPr lvl="1"/>
            <a:r>
              <a:rPr lang="en-ZA" dirty="0" smtClean="0"/>
              <a:t>Chemotherapy – usage of various chemicals in combination </a:t>
            </a:r>
          </a:p>
          <a:p>
            <a:pPr lvl="1"/>
            <a:r>
              <a:rPr lang="en-ZA" dirty="0" smtClean="0"/>
              <a:t>Surgery – can be used to remove the tumour in its early stages</a:t>
            </a:r>
          </a:p>
          <a:p>
            <a:r>
              <a:rPr lang="en-ZA" dirty="0" smtClean="0"/>
              <a:t>Cryosurgery – freezing temperatures </a:t>
            </a:r>
          </a:p>
          <a:p>
            <a:r>
              <a:rPr lang="en-ZA" dirty="0" smtClean="0"/>
              <a:t>Alternative treatments</a:t>
            </a:r>
            <a:r>
              <a:rPr lang="en-ZA" dirty="0" smtClean="0"/>
              <a:t>: (</a:t>
            </a:r>
            <a:r>
              <a:rPr lang="en-ZA" dirty="0" smtClean="0"/>
              <a:t>pg 93</a:t>
            </a:r>
            <a:r>
              <a:rPr lang="en-ZA" dirty="0" smtClean="0"/>
              <a:t>)</a:t>
            </a:r>
          </a:p>
          <a:p>
            <a:pPr marL="36576" indent="0">
              <a:buNone/>
            </a:pPr>
            <a:r>
              <a:rPr lang="en-ZA" sz="3200" dirty="0"/>
              <a:t>Using the ‘cancer bush plant’ used for treatment of pancreatic cancer and for improvement of life of those with breast cancer.</a:t>
            </a:r>
            <a:endParaRPr lang="en-ZA" dirty="0" smtClean="0"/>
          </a:p>
        </p:txBody>
      </p:sp>
      <p:pic>
        <p:nvPicPr>
          <p:cNvPr id="4" name="Picture 3" descr="cancer_treatments_oncos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5955" y="-171400"/>
            <a:ext cx="2492095" cy="228205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Homework </a:t>
            </a:r>
            <a:r>
              <a:rPr lang="en-ZA" dirty="0" smtClean="0">
                <a:sym typeface="Wingdings" pitchFamily="2" charset="2"/>
              </a:rPr>
              <a:t>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Activity 1.3.1</a:t>
            </a:r>
          </a:p>
          <a:p>
            <a:pPr lvl="1"/>
            <a:r>
              <a:rPr lang="en-ZA" dirty="0" smtClean="0"/>
              <a:t>Page 94 </a:t>
            </a:r>
          </a:p>
        </p:txBody>
      </p:sp>
      <p:pic>
        <p:nvPicPr>
          <p:cNvPr id="4" name="Picture 3" descr="8c0d8a57127875cee9ecdd21d6ecd6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72008"/>
            <a:ext cx="4860032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en-ZA" dirty="0" smtClean="0"/>
              <a:t>End of cell division </a:t>
            </a:r>
            <a:endParaRPr lang="en-ZA" dirty="0"/>
          </a:p>
        </p:txBody>
      </p:sp>
      <p:pic>
        <p:nvPicPr>
          <p:cNvPr id="4" name="Content Placeholder 3" descr="3896407dbc99a106e029525b34ef013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7560840" cy="489654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cell cycle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Is a series of events that occur to duplicate a cell</a:t>
            </a:r>
          </a:p>
          <a:p>
            <a:r>
              <a:rPr lang="en-ZA" dirty="0" smtClean="0"/>
              <a:t>Cell division in a eukaryotic cell can be divided up into two stages:</a:t>
            </a:r>
          </a:p>
          <a:p>
            <a:pPr lvl="1"/>
            <a:r>
              <a:rPr lang="en-ZA" dirty="0" err="1" smtClean="0"/>
              <a:t>Interphase</a:t>
            </a:r>
            <a:endParaRPr lang="en-ZA" dirty="0" smtClean="0"/>
          </a:p>
          <a:p>
            <a:pPr lvl="1"/>
            <a:r>
              <a:rPr lang="en-ZA" dirty="0" smtClean="0"/>
              <a:t>Mitosis and </a:t>
            </a:r>
            <a:r>
              <a:rPr lang="en-ZA" dirty="0" err="1" smtClean="0"/>
              <a:t>cytokinesis</a:t>
            </a:r>
            <a:endParaRPr lang="en-ZA" dirty="0" smtClean="0"/>
          </a:p>
          <a:p>
            <a:r>
              <a:rPr lang="en-ZA" dirty="0" smtClean="0"/>
              <a:t>The cell cycle is vital as it is the processes that all cells undergo to transform from a single-celled organism into a </a:t>
            </a:r>
            <a:r>
              <a:rPr lang="en-ZA" dirty="0" err="1" smtClean="0"/>
              <a:t>multicellular</a:t>
            </a:r>
            <a:r>
              <a:rPr lang="en-ZA" dirty="0" smtClean="0"/>
              <a:t> organism</a:t>
            </a:r>
          </a:p>
          <a:p>
            <a:r>
              <a:rPr lang="en-ZA" dirty="0" smtClean="0"/>
              <a:t>As well as the process that cells undergo to renew themselves. Such as renewing skin, hair, organs etc.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cell cycle</a:t>
            </a:r>
            <a:endParaRPr lang="en-ZA" dirty="0"/>
          </a:p>
        </p:txBody>
      </p:sp>
      <p:pic>
        <p:nvPicPr>
          <p:cNvPr id="4" name="Content Placeholder 3" descr="cellcycle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268760"/>
            <a:ext cx="5472608" cy="53536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What is mitosis?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The process by which a single cell divides to form </a:t>
            </a:r>
            <a:r>
              <a:rPr lang="en-ZA" u="sng" dirty="0" smtClean="0"/>
              <a:t>two</a:t>
            </a:r>
            <a:r>
              <a:rPr lang="en-ZA" dirty="0" smtClean="0"/>
              <a:t> </a:t>
            </a:r>
            <a:r>
              <a:rPr lang="en-ZA" u="sng" dirty="0" smtClean="0"/>
              <a:t>identical</a:t>
            </a:r>
            <a:r>
              <a:rPr lang="en-ZA" dirty="0" smtClean="0"/>
              <a:t> daughter cells</a:t>
            </a:r>
          </a:p>
          <a:p>
            <a:r>
              <a:rPr lang="en-ZA" dirty="0" smtClean="0"/>
              <a:t>each cell has the same number and type of chromosomes</a:t>
            </a:r>
          </a:p>
          <a:p>
            <a:r>
              <a:rPr lang="en-ZA" dirty="0" smtClean="0"/>
              <a:t>They are genetically alike</a:t>
            </a:r>
          </a:p>
          <a:p>
            <a:r>
              <a:rPr lang="en-ZA" dirty="0" smtClean="0"/>
              <a:t>Mitosis is important because:</a:t>
            </a:r>
          </a:p>
          <a:p>
            <a:pPr lvl="1"/>
            <a:r>
              <a:rPr lang="en-ZA" dirty="0" smtClean="0"/>
              <a:t>Growth in size occurs due to mitosis</a:t>
            </a:r>
          </a:p>
          <a:p>
            <a:pPr lvl="1"/>
            <a:r>
              <a:rPr lang="en-ZA" dirty="0" smtClean="0"/>
              <a:t>Repair of damaged or replacement of old cells occur due to mitosis</a:t>
            </a:r>
          </a:p>
          <a:p>
            <a:pPr lvl="1"/>
            <a:r>
              <a:rPr lang="en-ZA" dirty="0" smtClean="0"/>
              <a:t>Brings about asexual and vegetative reproduction in some plants and </a:t>
            </a:r>
            <a:r>
              <a:rPr lang="en-ZA" smtClean="0"/>
              <a:t>lower 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events-in-mitos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8451652" cy="4827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Content Placeholder 3" descr="humanlifecy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817685" cy="5433721"/>
          </a:xfrm>
        </p:spPr>
      </p:pic>
      <p:sp>
        <p:nvSpPr>
          <p:cNvPr id="5" name="5-Point Star 4"/>
          <p:cNvSpPr/>
          <p:nvPr/>
        </p:nvSpPr>
        <p:spPr>
          <a:xfrm>
            <a:off x="6289812" y="2340623"/>
            <a:ext cx="432048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480884" y="2329753"/>
            <a:ext cx="432048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6012160" y="2924944"/>
            <a:ext cx="576064" cy="6480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130062" y="2772671"/>
            <a:ext cx="522058" cy="81121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Draw, label and annotate all of the 5 phases involved in mitosis. Use a blank double page. Make the different chromosomes different </a:t>
            </a:r>
            <a:r>
              <a:rPr lang="en-US" dirty="0" err="1" smtClean="0"/>
              <a:t>colours</a:t>
            </a:r>
            <a:r>
              <a:rPr lang="en-US" dirty="0" smtClean="0"/>
              <a:t>, and carry these </a:t>
            </a:r>
            <a:r>
              <a:rPr lang="en-US" dirty="0" err="1" smtClean="0"/>
              <a:t>colours</a:t>
            </a:r>
            <a:r>
              <a:rPr lang="en-US" dirty="0" smtClean="0"/>
              <a:t> through the phases.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2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u="sng" dirty="0" smtClean="0"/>
              <a:t>INTERPHASE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971550" y="2524126"/>
            <a:ext cx="3538538" cy="3351213"/>
          </a:xfrm>
          <a:ln/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ZA" sz="3200" dirty="0"/>
              <a:t>In preparation for the division of the nucleus, </a:t>
            </a:r>
            <a:r>
              <a:rPr lang="en-ZA" sz="3200" u="sng" dirty="0"/>
              <a:t>DNA replicates</a:t>
            </a:r>
            <a:r>
              <a:rPr lang="en-ZA" sz="3200" dirty="0"/>
              <a:t> so that the genetic material is doubled in the Chromatin Network.</a:t>
            </a:r>
          </a:p>
        </p:txBody>
      </p:sp>
      <p:pic>
        <p:nvPicPr>
          <p:cNvPr id="34820" name="Content Placeholder 8" descr="https://s3.amazonaws.com/test.classconnection/14/flashcards/80014/jpg/interphase.jpg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2050" y="2541588"/>
            <a:ext cx="2864644" cy="33147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9624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</TotalTime>
  <Words>933</Words>
  <Application>Microsoft Office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Cell division</vt:lpstr>
      <vt:lpstr>PowerPoint Presentation</vt:lpstr>
      <vt:lpstr>The cell cycle</vt:lpstr>
      <vt:lpstr>The cell cycle</vt:lpstr>
      <vt:lpstr>What is mitosis?</vt:lpstr>
      <vt:lpstr>PowerPoint Presentation</vt:lpstr>
      <vt:lpstr>PowerPoint Presentation</vt:lpstr>
      <vt:lpstr>HOMEWORK </vt:lpstr>
      <vt:lpstr>INTERPHASE</vt:lpstr>
      <vt:lpstr>PROPHASE</vt:lpstr>
      <vt:lpstr>METAPHASE</vt:lpstr>
      <vt:lpstr>ANAPHASE</vt:lpstr>
      <vt:lpstr>TELOPHASE</vt:lpstr>
      <vt:lpstr>The process of mitosis</vt:lpstr>
      <vt:lpstr>HOMEWORK  Activity 1.3.2 Page 95 Everything including pie chart!!! </vt:lpstr>
      <vt:lpstr>CYTOKENISIS</vt:lpstr>
      <vt:lpstr>Difference between plants and animal cells</vt:lpstr>
      <vt:lpstr>Cancer</vt:lpstr>
      <vt:lpstr>PowerPoint Presentation</vt:lpstr>
      <vt:lpstr>WHAT CAUSES CANCER?</vt:lpstr>
      <vt:lpstr>PowerPoint Presentation</vt:lpstr>
      <vt:lpstr>Treatment of cancer</vt:lpstr>
      <vt:lpstr>Homework </vt:lpstr>
      <vt:lpstr>End of cell division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ASM</dc:creator>
  <cp:lastModifiedBy>Azhar Rajah</cp:lastModifiedBy>
  <cp:revision>25</cp:revision>
  <dcterms:created xsi:type="dcterms:W3CDTF">2015-02-08T13:37:25Z</dcterms:created>
  <dcterms:modified xsi:type="dcterms:W3CDTF">2018-05-08T05:07:47Z</dcterms:modified>
</cp:coreProperties>
</file>