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42" r:id="rId11"/>
    <p:sldId id="265" r:id="rId12"/>
    <p:sldId id="343" r:id="rId13"/>
    <p:sldId id="266" r:id="rId14"/>
    <p:sldId id="34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39" r:id="rId26"/>
    <p:sldId id="340" r:id="rId27"/>
    <p:sldId id="277" r:id="rId28"/>
    <p:sldId id="278" r:id="rId29"/>
    <p:sldId id="279" r:id="rId30"/>
    <p:sldId id="280" r:id="rId31"/>
    <p:sldId id="281" r:id="rId32"/>
    <p:sldId id="282" r:id="rId33"/>
    <p:sldId id="314" r:id="rId34"/>
    <p:sldId id="341" r:id="rId35"/>
    <p:sldId id="345" r:id="rId36"/>
    <p:sldId id="347" r:id="rId37"/>
    <p:sldId id="356" r:id="rId38"/>
    <p:sldId id="348" r:id="rId39"/>
    <p:sldId id="357" r:id="rId40"/>
    <p:sldId id="358" r:id="rId41"/>
    <p:sldId id="352" r:id="rId42"/>
    <p:sldId id="349" r:id="rId43"/>
    <p:sldId id="353" r:id="rId44"/>
    <p:sldId id="350" r:id="rId45"/>
    <p:sldId id="359" r:id="rId46"/>
    <p:sldId id="361" r:id="rId47"/>
    <p:sldId id="362" r:id="rId48"/>
    <p:sldId id="351" r:id="rId49"/>
    <p:sldId id="363" r:id="rId50"/>
    <p:sldId id="354" r:id="rId51"/>
    <p:sldId id="355" r:id="rId52"/>
    <p:sldId id="365" r:id="rId53"/>
    <p:sldId id="367" r:id="rId54"/>
    <p:sldId id="366" r:id="rId55"/>
    <p:sldId id="368" r:id="rId56"/>
    <p:sldId id="37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66"/>
    <a:srgbClr val="0033CC"/>
    <a:srgbClr val="009900"/>
    <a:srgbClr val="990000"/>
    <a:srgbClr val="00FF00"/>
    <a:srgbClr val="CC9900"/>
    <a:srgbClr val="006600"/>
    <a:srgbClr val="99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6" d="100"/>
          <a:sy n="76" d="100"/>
        </p:scale>
        <p:origin x="-72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BBF16-DA45-4900-A694-87B49A105EE1}" type="doc">
      <dgm:prSet loTypeId="urn:microsoft.com/office/officeart/2005/8/layout/vList3#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1EBA22-9FA5-4CDB-8FE4-83F2077025BB}">
      <dgm:prSet/>
      <dgm:spPr/>
      <dgm:t>
        <a:bodyPr/>
        <a:lstStyle/>
        <a:p>
          <a:pPr rtl="0"/>
          <a:r>
            <a:rPr lang="en-US" baseline="0" dirty="0" smtClean="0"/>
            <a:t>Minerals</a:t>
          </a:r>
          <a:endParaRPr lang="en-US" dirty="0"/>
        </a:p>
      </dgm:t>
    </dgm:pt>
    <dgm:pt modelId="{B60E154A-E672-417C-9381-A863CEEF3B1A}" type="parTrans" cxnId="{B4A38D9D-1952-4448-9E77-2838FD8E94AA}">
      <dgm:prSet/>
      <dgm:spPr/>
      <dgm:t>
        <a:bodyPr/>
        <a:lstStyle/>
        <a:p>
          <a:endParaRPr lang="en-US"/>
        </a:p>
      </dgm:t>
    </dgm:pt>
    <dgm:pt modelId="{97CACF28-82BE-4EAD-AF5C-D8C8A7365EF9}" type="sibTrans" cxnId="{B4A38D9D-1952-4448-9E77-2838FD8E94AA}">
      <dgm:prSet/>
      <dgm:spPr/>
      <dgm:t>
        <a:bodyPr/>
        <a:lstStyle/>
        <a:p>
          <a:endParaRPr lang="en-US"/>
        </a:p>
      </dgm:t>
    </dgm:pt>
    <dgm:pt modelId="{0F629CA1-F888-407C-9F48-7748425BEEB5}">
      <dgm:prSet/>
      <dgm:spPr/>
      <dgm:t>
        <a:bodyPr/>
        <a:lstStyle/>
        <a:p>
          <a:pPr rtl="0"/>
          <a:r>
            <a:rPr lang="en-US" baseline="0" dirty="0" smtClean="0"/>
            <a:t>Inorganic compounds</a:t>
          </a:r>
          <a:endParaRPr lang="en-US" dirty="0"/>
        </a:p>
      </dgm:t>
    </dgm:pt>
    <dgm:pt modelId="{EBDCE9D7-89E9-4D7B-853E-349100B0BB84}" type="parTrans" cxnId="{0555D01B-9FB3-453A-BA49-C990A1CE990C}">
      <dgm:prSet/>
      <dgm:spPr/>
      <dgm:t>
        <a:bodyPr/>
        <a:lstStyle/>
        <a:p>
          <a:endParaRPr lang="en-US"/>
        </a:p>
      </dgm:t>
    </dgm:pt>
    <dgm:pt modelId="{FF9E98CF-AACB-4CFB-B947-D0C74778C208}" type="sibTrans" cxnId="{0555D01B-9FB3-453A-BA49-C990A1CE990C}">
      <dgm:prSet/>
      <dgm:spPr/>
      <dgm:t>
        <a:bodyPr/>
        <a:lstStyle/>
        <a:p>
          <a:endParaRPr lang="en-US"/>
        </a:p>
      </dgm:t>
    </dgm:pt>
    <dgm:pt modelId="{5724340D-28D2-44B7-85AE-87231CB85744}" type="pres">
      <dgm:prSet presAssocID="{6F0BBF16-DA45-4900-A694-87B49A105EE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DEAE9A-6619-41B3-8D8A-C6F367D40E0D}" type="pres">
      <dgm:prSet presAssocID="{021EBA22-9FA5-4CDB-8FE4-83F2077025BB}" presName="composite" presStyleCnt="0"/>
      <dgm:spPr/>
    </dgm:pt>
    <dgm:pt modelId="{260ECA8A-8B09-4BC0-85A6-BE6201EFCC5C}" type="pres">
      <dgm:prSet presAssocID="{021EBA22-9FA5-4CDB-8FE4-83F2077025BB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A38505-29C1-4A6D-B7DC-F70AD66AA1B8}" type="pres">
      <dgm:prSet presAssocID="{021EBA22-9FA5-4CDB-8FE4-83F2077025BB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B9CCC-273C-4AF6-93AD-7FF1CDE5DF60}" type="pres">
      <dgm:prSet presAssocID="{97CACF28-82BE-4EAD-AF5C-D8C8A7365EF9}" presName="spacing" presStyleCnt="0"/>
      <dgm:spPr/>
    </dgm:pt>
    <dgm:pt modelId="{6349ADD7-5733-4045-9E49-952666B13854}" type="pres">
      <dgm:prSet presAssocID="{0F629CA1-F888-407C-9F48-7748425BEEB5}" presName="composite" presStyleCnt="0"/>
      <dgm:spPr/>
    </dgm:pt>
    <dgm:pt modelId="{1E02D24E-D5C3-445D-AF2E-1084A47FE403}" type="pres">
      <dgm:prSet presAssocID="{0F629CA1-F888-407C-9F48-7748425BEEB5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0A362D6-4F6E-40F8-98C9-D73E20E0840D}" type="pres">
      <dgm:prSet presAssocID="{0F629CA1-F888-407C-9F48-7748425BEEB5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28732C-27BE-484A-B863-E3F68231C3F9}" type="presOf" srcId="{6F0BBF16-DA45-4900-A694-87B49A105EE1}" destId="{5724340D-28D2-44B7-85AE-87231CB85744}" srcOrd="0" destOrd="0" presId="urn:microsoft.com/office/officeart/2005/8/layout/vList3#2"/>
    <dgm:cxn modelId="{D3394E1F-8DB1-4AF7-AE3E-42E9926C9CA2}" type="presOf" srcId="{021EBA22-9FA5-4CDB-8FE4-83F2077025BB}" destId="{B2A38505-29C1-4A6D-B7DC-F70AD66AA1B8}" srcOrd="0" destOrd="0" presId="urn:microsoft.com/office/officeart/2005/8/layout/vList3#2"/>
    <dgm:cxn modelId="{B4A38D9D-1952-4448-9E77-2838FD8E94AA}" srcId="{6F0BBF16-DA45-4900-A694-87B49A105EE1}" destId="{021EBA22-9FA5-4CDB-8FE4-83F2077025BB}" srcOrd="0" destOrd="0" parTransId="{B60E154A-E672-417C-9381-A863CEEF3B1A}" sibTransId="{97CACF28-82BE-4EAD-AF5C-D8C8A7365EF9}"/>
    <dgm:cxn modelId="{0555D01B-9FB3-453A-BA49-C990A1CE990C}" srcId="{6F0BBF16-DA45-4900-A694-87B49A105EE1}" destId="{0F629CA1-F888-407C-9F48-7748425BEEB5}" srcOrd="1" destOrd="0" parTransId="{EBDCE9D7-89E9-4D7B-853E-349100B0BB84}" sibTransId="{FF9E98CF-AACB-4CFB-B947-D0C74778C208}"/>
    <dgm:cxn modelId="{A887E389-49CB-4CA4-9D8E-4D3F37956225}" type="presOf" srcId="{0F629CA1-F888-407C-9F48-7748425BEEB5}" destId="{20A362D6-4F6E-40F8-98C9-D73E20E0840D}" srcOrd="0" destOrd="0" presId="urn:microsoft.com/office/officeart/2005/8/layout/vList3#2"/>
    <dgm:cxn modelId="{0D091BA1-851E-4973-AAB7-E2AE83F807F9}" type="presParOf" srcId="{5724340D-28D2-44B7-85AE-87231CB85744}" destId="{ACDEAE9A-6619-41B3-8D8A-C6F367D40E0D}" srcOrd="0" destOrd="0" presId="urn:microsoft.com/office/officeart/2005/8/layout/vList3#2"/>
    <dgm:cxn modelId="{28EAF97B-D47D-4037-BA1C-13A092E50CAA}" type="presParOf" srcId="{ACDEAE9A-6619-41B3-8D8A-C6F367D40E0D}" destId="{260ECA8A-8B09-4BC0-85A6-BE6201EFCC5C}" srcOrd="0" destOrd="0" presId="urn:microsoft.com/office/officeart/2005/8/layout/vList3#2"/>
    <dgm:cxn modelId="{59BCF466-5398-4C77-AC4A-6516E80059C9}" type="presParOf" srcId="{ACDEAE9A-6619-41B3-8D8A-C6F367D40E0D}" destId="{B2A38505-29C1-4A6D-B7DC-F70AD66AA1B8}" srcOrd="1" destOrd="0" presId="urn:microsoft.com/office/officeart/2005/8/layout/vList3#2"/>
    <dgm:cxn modelId="{04970B68-2AC6-4520-80F3-8E272B5D88A3}" type="presParOf" srcId="{5724340D-28D2-44B7-85AE-87231CB85744}" destId="{E2AB9CCC-273C-4AF6-93AD-7FF1CDE5DF60}" srcOrd="1" destOrd="0" presId="urn:microsoft.com/office/officeart/2005/8/layout/vList3#2"/>
    <dgm:cxn modelId="{2BAE9B97-443C-4EB0-8598-62F07E18BF01}" type="presParOf" srcId="{5724340D-28D2-44B7-85AE-87231CB85744}" destId="{6349ADD7-5733-4045-9E49-952666B13854}" srcOrd="2" destOrd="0" presId="urn:microsoft.com/office/officeart/2005/8/layout/vList3#2"/>
    <dgm:cxn modelId="{9FEF073F-E607-4BE3-8669-DAA74F638052}" type="presParOf" srcId="{6349ADD7-5733-4045-9E49-952666B13854}" destId="{1E02D24E-D5C3-445D-AF2E-1084A47FE403}" srcOrd="0" destOrd="0" presId="urn:microsoft.com/office/officeart/2005/8/layout/vList3#2"/>
    <dgm:cxn modelId="{DCF42A2B-03DE-4C06-8BC3-95D1B33B74D0}" type="presParOf" srcId="{6349ADD7-5733-4045-9E49-952666B13854}" destId="{20A362D6-4F6E-40F8-98C9-D73E20E0840D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38505-29C1-4A6D-B7DC-F70AD66AA1B8}">
      <dsp:nvSpPr>
        <dsp:cNvPr id="0" name=""/>
        <dsp:cNvSpPr/>
      </dsp:nvSpPr>
      <dsp:spPr>
        <a:xfrm rot="10800000">
          <a:off x="1687954" y="355"/>
          <a:ext cx="4813935" cy="190168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591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baseline="0" dirty="0" smtClean="0"/>
            <a:t>Minerals</a:t>
          </a:r>
          <a:endParaRPr lang="en-US" sz="4400" kern="1200" dirty="0"/>
        </a:p>
      </dsp:txBody>
      <dsp:txXfrm rot="10800000">
        <a:off x="2163375" y="355"/>
        <a:ext cx="4338514" cy="1901686"/>
      </dsp:txXfrm>
    </dsp:sp>
    <dsp:sp modelId="{260ECA8A-8B09-4BC0-85A6-BE6201EFCC5C}">
      <dsp:nvSpPr>
        <dsp:cNvPr id="0" name=""/>
        <dsp:cNvSpPr/>
      </dsp:nvSpPr>
      <dsp:spPr>
        <a:xfrm>
          <a:off x="737110" y="355"/>
          <a:ext cx="1901686" cy="19016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362D6-4F6E-40F8-98C9-D73E20E0840D}">
      <dsp:nvSpPr>
        <dsp:cNvPr id="0" name=""/>
        <dsp:cNvSpPr/>
      </dsp:nvSpPr>
      <dsp:spPr>
        <a:xfrm rot="10800000">
          <a:off x="1687954" y="2469709"/>
          <a:ext cx="4813935" cy="1901686"/>
        </a:xfrm>
        <a:prstGeom prst="homePlate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591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baseline="0" dirty="0" smtClean="0"/>
            <a:t>Inorganic compounds</a:t>
          </a:r>
          <a:endParaRPr lang="en-US" sz="4400" kern="1200" dirty="0"/>
        </a:p>
      </dsp:txBody>
      <dsp:txXfrm rot="10800000">
        <a:off x="2163375" y="2469709"/>
        <a:ext cx="4338514" cy="1901686"/>
      </dsp:txXfrm>
    </dsp:sp>
    <dsp:sp modelId="{1E02D24E-D5C3-445D-AF2E-1084A47FE403}">
      <dsp:nvSpPr>
        <dsp:cNvPr id="0" name=""/>
        <dsp:cNvSpPr/>
      </dsp:nvSpPr>
      <dsp:spPr>
        <a:xfrm>
          <a:off x="737110" y="2469709"/>
          <a:ext cx="1901686" cy="190168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5EF3F-10E1-4FA2-874E-4590A5587D59}" type="datetimeFigureOut">
              <a:rPr lang="en-US" smtClean="0"/>
              <a:t>10-Apr-18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33D0C-B9A0-456B-B368-483820B8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2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68198-4D66-48D5-BF60-9867CC5456CB}" type="slidenum">
              <a:rPr lang="en-ZA" smtClean="0"/>
              <a:pPr>
                <a:defRPr/>
              </a:pPr>
              <a:t>25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C33790-DBFA-4837-9C83-6244680356B5}" type="datetimeFigureOut">
              <a:rPr lang="en-US" smtClean="0"/>
              <a:pPr/>
              <a:t>10-Apr-18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7EA289-5E04-4228-9DE3-3F0169C20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33790-DBFA-4837-9C83-6244680356B5}" type="datetimeFigureOut">
              <a:rPr lang="en-US" smtClean="0"/>
              <a:pPr/>
              <a:t>10-Apr-18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EA289-5E04-4228-9DE3-3F0169C20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7C33790-DBFA-4837-9C83-6244680356B5}" type="datetimeFigureOut">
              <a:rPr lang="en-US" smtClean="0"/>
              <a:pPr/>
              <a:t>10-Apr-18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7EA289-5E04-4228-9DE3-3F0169C20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33790-DBFA-4837-9C83-6244680356B5}" type="datetimeFigureOut">
              <a:rPr lang="en-US" smtClean="0"/>
              <a:pPr/>
              <a:t>10-Apr-18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EA289-5E04-4228-9DE3-3F0169C20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C33790-DBFA-4837-9C83-6244680356B5}" type="datetimeFigureOut">
              <a:rPr lang="en-US" smtClean="0"/>
              <a:pPr/>
              <a:t>10-Apr-18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77EA289-5E04-4228-9DE3-3F0169C20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33790-DBFA-4837-9C83-6244680356B5}" type="datetimeFigureOut">
              <a:rPr lang="en-US" smtClean="0"/>
              <a:pPr/>
              <a:t>10-Apr-18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EA289-5E04-4228-9DE3-3F0169C20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33790-DBFA-4837-9C83-6244680356B5}" type="datetimeFigureOut">
              <a:rPr lang="en-US" smtClean="0"/>
              <a:pPr/>
              <a:t>10-Apr-18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EA289-5E04-4228-9DE3-3F0169C20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33790-DBFA-4837-9C83-6244680356B5}" type="datetimeFigureOut">
              <a:rPr lang="en-US" smtClean="0"/>
              <a:pPr/>
              <a:t>10-Apr-18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EA289-5E04-4228-9DE3-3F0169C20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C33790-DBFA-4837-9C83-6244680356B5}" type="datetimeFigureOut">
              <a:rPr lang="en-US" smtClean="0"/>
              <a:pPr/>
              <a:t>10-Apr-18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EA289-5E04-4228-9DE3-3F0169C20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33790-DBFA-4837-9C83-6244680356B5}" type="datetimeFigureOut">
              <a:rPr lang="en-US" smtClean="0"/>
              <a:pPr/>
              <a:t>10-Apr-18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EA289-5E04-4228-9DE3-3F0169C20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33790-DBFA-4837-9C83-6244680356B5}" type="datetimeFigureOut">
              <a:rPr lang="en-US" smtClean="0"/>
              <a:pPr/>
              <a:t>10-Apr-18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EA289-5E04-4228-9DE3-3F0169C201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7C33790-DBFA-4837-9C83-6244680356B5}" type="datetimeFigureOut">
              <a:rPr lang="en-US" smtClean="0"/>
              <a:pPr/>
              <a:t>10-Apr-18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77EA289-5E04-4228-9DE3-3F0169C20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at molecular level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Chemistry of Life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5656118"/>
            <a:ext cx="391953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67205"/>
            <a:ext cx="139065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47" y="838200"/>
            <a:ext cx="19240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" y="3733800"/>
            <a:ext cx="3509718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2286000" cy="227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33" y="3352800"/>
            <a:ext cx="3765898" cy="192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83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Functions of some minerals and their deficiency diseases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1" y="1609725"/>
          <a:ext cx="8458199" cy="5003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52336"/>
                <a:gridCol w="660934"/>
                <a:gridCol w="2919128"/>
                <a:gridCol w="3225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Mineral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Deficiency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Iron</a:t>
                      </a:r>
                    </a:p>
                    <a:p>
                      <a:r>
                        <a:rPr lang="en-US" b="1" dirty="0" smtClean="0"/>
                        <a:t>(Fe)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plant</a:t>
                      </a:r>
                      <a:endParaRPr lang="en-US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Used in the formation of chlorophyll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Leaves become yellow due to the lack of chlorophyll.  This is called chlorosis</a:t>
                      </a:r>
                      <a:endParaRPr lang="en-US" sz="2000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animals</a:t>
                      </a:r>
                      <a:endParaRPr lang="en-US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Used</a:t>
                      </a:r>
                      <a:r>
                        <a:rPr lang="en-US" sz="2000" baseline="0" dirty="0" smtClean="0"/>
                        <a:t> for the formation of haemoglobin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anaemia</a:t>
                      </a:r>
                      <a:endParaRPr lang="en-US" sz="20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Iodine</a:t>
                      </a:r>
                    </a:p>
                    <a:p>
                      <a:r>
                        <a:rPr lang="en-US" b="1" dirty="0" smtClean="0"/>
                        <a:t>(I)</a:t>
                      </a:r>
                      <a:endParaRPr lang="en-US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plants</a:t>
                      </a:r>
                      <a:endParaRPr lang="en-US" b="1" dirty="0"/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Used in photosynthesis</a:t>
                      </a:r>
                      <a:endParaRPr lang="en-US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Photosynthesis decreases causing a decrease in growth and</a:t>
                      </a:r>
                      <a:r>
                        <a:rPr lang="en-US" sz="2000" baseline="0" dirty="0" smtClean="0"/>
                        <a:t> death of the plant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467213">
                <a:tc rowSpan="2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5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animals</a:t>
                      </a:r>
                      <a:endParaRPr lang="en-US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Used in thyroxin formation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Causes enlargement of the thyroid gland.  This disease is called </a:t>
                      </a:r>
                      <a:r>
                        <a:rPr lang="en-US" sz="2000" dirty="0" err="1" smtClean="0"/>
                        <a:t>goitre</a:t>
                      </a:r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chlor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60338"/>
            <a:ext cx="29146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" y="1684337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49" y="126999"/>
            <a:ext cx="3171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53792"/>
            <a:ext cx="2219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53000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76822"/>
            <a:ext cx="31146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9" y="3429258"/>
            <a:ext cx="4377846" cy="342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8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753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Functions of some minerals and their deficiency diseases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447801"/>
          <a:ext cx="8610600" cy="5060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34"/>
                <a:gridCol w="524305"/>
                <a:gridCol w="3222061"/>
                <a:gridCol w="2870200"/>
              </a:tblGrid>
              <a:tr h="732493">
                <a:tc>
                  <a:txBody>
                    <a:bodyPr/>
                    <a:lstStyle/>
                    <a:p>
                      <a:r>
                        <a:rPr lang="en-US" dirty="0" smtClean="0"/>
                        <a:t>Mineral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Deficiency</a:t>
                      </a:r>
                      <a:endParaRPr lang="en-US" dirty="0"/>
                    </a:p>
                  </a:txBody>
                  <a:tcPr/>
                </a:tc>
              </a:tr>
              <a:tr h="1248706"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Nitrogen</a:t>
                      </a:r>
                    </a:p>
                    <a:p>
                      <a:r>
                        <a:rPr lang="en-US" b="1" dirty="0" smtClean="0"/>
                        <a:t>(N)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plants</a:t>
                      </a:r>
                      <a:endParaRPr lang="en-US" b="1" dirty="0"/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Used by plants</a:t>
                      </a:r>
                      <a:r>
                        <a:rPr lang="en-US" sz="2000" baseline="0" dirty="0" smtClean="0"/>
                        <a:t> for the formation of amino acid, nucleic acids and chlorophyll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chlorosis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animals</a:t>
                      </a:r>
                      <a:endParaRPr lang="en-US" b="1" dirty="0"/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Required for protein synthesis and nucleic acids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Kwashiorkor in children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410"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Magnesium</a:t>
                      </a:r>
                    </a:p>
                    <a:p>
                      <a:r>
                        <a:rPr lang="en-US" b="1" dirty="0" smtClean="0"/>
                        <a:t>(Mg)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plants</a:t>
                      </a:r>
                      <a:endParaRPr lang="en-US" b="1" dirty="0"/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Used to make</a:t>
                      </a:r>
                      <a:r>
                        <a:rPr lang="en-US" sz="2000" baseline="0" dirty="0" smtClean="0"/>
                        <a:t> the central atom of chlorophyll molecule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Chlorosis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4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animals</a:t>
                      </a:r>
                      <a:endParaRPr lang="en-US" b="1" dirty="0"/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Used for bone and teeth formation and for nerve and muscle functioning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Muscle cramps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746598"/>
            <a:ext cx="97536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447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Something for you to do.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Use the table to answer the following questions.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what is meant by…</a:t>
            </a:r>
          </a:p>
          <a:p>
            <a:pPr marL="514350" indent="-514350">
              <a:buNone/>
            </a:pPr>
            <a:r>
              <a:rPr lang="en-US" dirty="0" smtClean="0"/>
              <a:t>1.1  osmosis</a:t>
            </a:r>
          </a:p>
          <a:p>
            <a:pPr marL="514350" indent="-514350">
              <a:buNone/>
            </a:pPr>
            <a:r>
              <a:rPr lang="en-US" dirty="0" smtClean="0"/>
              <a:t>1.2  protein synthesis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Describe the…</a:t>
            </a:r>
          </a:p>
          <a:p>
            <a:pPr marL="514350" indent="-514350">
              <a:buNone/>
            </a:pPr>
            <a:r>
              <a:rPr lang="en-US" dirty="0" smtClean="0"/>
              <a:t>2.1  chlorophyll</a:t>
            </a:r>
          </a:p>
          <a:p>
            <a:pPr marL="514350" indent="-514350">
              <a:buNone/>
            </a:pPr>
            <a:r>
              <a:rPr lang="en-US" dirty="0" smtClean="0"/>
              <a:t>2.2  haemoglobin</a:t>
            </a:r>
          </a:p>
          <a:p>
            <a:pPr marL="514350" indent="-514350">
              <a:buNone/>
            </a:pPr>
            <a:r>
              <a:rPr lang="en-US" dirty="0" smtClean="0"/>
              <a:t>2.3  amino acids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Something for you to do.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/>
              <a:t>Explain why chlorosis occurs when there is an iron and nitrogen deficiency.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Name the gland that secretes thyroxin.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1.1  osmosis is the movement of water from a region of high concentration to a region of low concentration across a differentially permeable membrane.</a:t>
            </a:r>
          </a:p>
          <a:p>
            <a:pPr>
              <a:buNone/>
            </a:pPr>
            <a:r>
              <a:rPr lang="en-US" dirty="0" smtClean="0"/>
              <a:t>1.2  protein synthesis is the process during which proteins are made.</a:t>
            </a:r>
          </a:p>
          <a:p>
            <a:pPr>
              <a:buNone/>
            </a:pPr>
            <a:r>
              <a:rPr lang="en-US" dirty="0" smtClean="0"/>
              <a:t>2.1  chlorophyll is a green pigment found in plants and is used to give plants the green colour and trap sunlight.</a:t>
            </a:r>
          </a:p>
          <a:p>
            <a:pPr>
              <a:buNone/>
            </a:pPr>
            <a:r>
              <a:rPr lang="en-US" dirty="0" smtClean="0"/>
              <a:t>2.2  haemoglobin is a red pigment found in the red blood cell, its function is to give blood the red color and to transport gases.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Solution: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2.3  amino acids are the building blocks of proteins.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Both iron and iodine is used to make chlorophyll, if these minerals are deficient then the plant cannot make enough chlorophyll and the leaves will lose their green colour.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Thyroid gland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 need for fertilizer in over used soil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for plants to grow they need </a:t>
            </a:r>
            <a:r>
              <a:rPr lang="en-US" b="1" dirty="0" smtClean="0">
                <a:solidFill>
                  <a:srgbClr val="990000"/>
                </a:solidFill>
              </a:rPr>
              <a:t>nutrients.</a:t>
            </a:r>
          </a:p>
          <a:p>
            <a:r>
              <a:rPr lang="en-US" dirty="0" smtClean="0"/>
              <a:t>These </a:t>
            </a:r>
            <a:r>
              <a:rPr lang="en-US" b="1" dirty="0" smtClean="0">
                <a:solidFill>
                  <a:srgbClr val="006600"/>
                </a:solidFill>
              </a:rPr>
              <a:t>nutrients</a:t>
            </a:r>
            <a:r>
              <a:rPr lang="en-US" b="1" dirty="0" smtClean="0"/>
              <a:t> </a:t>
            </a:r>
            <a:r>
              <a:rPr lang="en-US" dirty="0" smtClean="0"/>
              <a:t>come from both the </a:t>
            </a:r>
            <a:r>
              <a:rPr lang="en-US" dirty="0" smtClean="0">
                <a:solidFill>
                  <a:srgbClr val="006600"/>
                </a:solidFill>
              </a:rPr>
              <a:t>soil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6600"/>
                </a:solidFill>
              </a:rPr>
              <a:t>air.</a:t>
            </a:r>
          </a:p>
          <a:p>
            <a:r>
              <a:rPr lang="en-US" dirty="0" smtClean="0"/>
              <a:t>Nutrients enter the soil when </a:t>
            </a:r>
            <a:r>
              <a:rPr lang="en-US" b="1" dirty="0" smtClean="0">
                <a:solidFill>
                  <a:srgbClr val="9966FF"/>
                </a:solidFill>
              </a:rPr>
              <a:t>dead plants and animals decay.</a:t>
            </a:r>
          </a:p>
          <a:p>
            <a:r>
              <a:rPr lang="en-US" dirty="0" smtClean="0"/>
              <a:t>In order to achieve this richness of soil, </a:t>
            </a:r>
            <a:r>
              <a:rPr lang="en-US" b="1" dirty="0" smtClean="0">
                <a:solidFill>
                  <a:srgbClr val="FF0066"/>
                </a:solidFill>
              </a:rPr>
              <a:t>decomposition</a:t>
            </a:r>
            <a:r>
              <a:rPr lang="en-US" dirty="0" smtClean="0"/>
              <a:t> should be encouraged.</a:t>
            </a:r>
          </a:p>
          <a:p>
            <a:r>
              <a:rPr lang="en-US" dirty="0" smtClean="0"/>
              <a:t>Farmers can achieve this in </a:t>
            </a:r>
            <a:r>
              <a:rPr lang="en-US" sz="5400" b="1" dirty="0" smtClean="0">
                <a:solidFill>
                  <a:srgbClr val="FF3300"/>
                </a:solidFill>
                <a:latin typeface="Informal Roman" pitchFamily="66" charset="0"/>
              </a:rPr>
              <a:t>two</a:t>
            </a:r>
            <a:r>
              <a:rPr lang="en-US" sz="4000" dirty="0" smtClean="0">
                <a:latin typeface="Informal Roman" pitchFamily="66" charset="0"/>
              </a:rPr>
              <a:t> </a:t>
            </a:r>
            <a:r>
              <a:rPr lang="en-US" dirty="0" smtClean="0"/>
              <a:t>ways.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Chemistry of life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Summary layout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457200" y="2133601"/>
          <a:ext cx="7239000" cy="437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The need for fertilizer in over used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two ways are…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To leave the soil </a:t>
            </a:r>
            <a:r>
              <a:rPr lang="en-US" b="1" dirty="0" smtClean="0">
                <a:solidFill>
                  <a:srgbClr val="0033CC"/>
                </a:solidFill>
              </a:rPr>
              <a:t>fallow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To </a:t>
            </a:r>
            <a:r>
              <a:rPr lang="en-US" b="1" dirty="0" smtClean="0">
                <a:solidFill>
                  <a:srgbClr val="FF0066"/>
                </a:solidFill>
              </a:rPr>
              <a:t>plough back dead plants </a:t>
            </a:r>
            <a:r>
              <a:rPr lang="en-US" dirty="0" smtClean="0"/>
              <a:t>into the soil.</a:t>
            </a:r>
          </a:p>
          <a:p>
            <a:pPr marL="514350" indent="-514350">
              <a:buNone/>
            </a:pPr>
            <a:r>
              <a:rPr lang="en-US" sz="3600" b="1" dirty="0" smtClean="0">
                <a:solidFill>
                  <a:srgbClr val="FF3300"/>
                </a:solidFill>
                <a:latin typeface="Informal Roman" pitchFamily="66" charset="0"/>
              </a:rPr>
              <a:t>Can you explain what is meant by fallow?</a:t>
            </a:r>
          </a:p>
          <a:p>
            <a:pPr marL="514350" indent="-514350"/>
            <a:r>
              <a:rPr lang="en-US" sz="2800" dirty="0" smtClean="0"/>
              <a:t>If the land is used constantly there is no time for the land to be left fallow or for natural nutrient recycling to occur.</a:t>
            </a:r>
          </a:p>
          <a:p>
            <a:pPr marL="514350" indent="-514350"/>
            <a:r>
              <a:rPr lang="en-US" sz="2800" dirty="0" smtClean="0"/>
              <a:t>Therefore the soil may become very infertile.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The need for fertilizer in over used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 the farmer may use </a:t>
            </a:r>
            <a:r>
              <a:rPr lang="en-US" b="1" dirty="0" smtClean="0">
                <a:solidFill>
                  <a:srgbClr val="FF33CC"/>
                </a:solidFill>
              </a:rPr>
              <a:t>synthetic fertilizers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rgbClr val="FF33CC"/>
                </a:solidFill>
              </a:rPr>
              <a:t>replace the lost nutrients.</a:t>
            </a:r>
          </a:p>
          <a:p>
            <a:r>
              <a:rPr lang="en-US" dirty="0" smtClean="0"/>
              <a:t>These fertilizers may contain </a:t>
            </a:r>
            <a:r>
              <a:rPr lang="en-US" b="1" dirty="0" smtClean="0">
                <a:solidFill>
                  <a:srgbClr val="009900"/>
                </a:solidFill>
              </a:rPr>
              <a:t>phosphates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9900"/>
                </a:solidFill>
              </a:rPr>
              <a:t>nitrates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it rains these fertilizers may be washed out into to the rivers.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CC9900"/>
                </a:solidFill>
              </a:rPr>
              <a:t>nutrient content </a:t>
            </a:r>
            <a:r>
              <a:rPr lang="en-US" dirty="0" smtClean="0"/>
              <a:t>of the river </a:t>
            </a:r>
            <a:r>
              <a:rPr lang="en-US" b="1" dirty="0" smtClean="0">
                <a:solidFill>
                  <a:srgbClr val="CC9900"/>
                </a:solidFill>
              </a:rPr>
              <a:t>increases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increased nutrient content causes a </a:t>
            </a:r>
            <a:r>
              <a:rPr lang="en-US" b="1" dirty="0" smtClean="0">
                <a:solidFill>
                  <a:srgbClr val="0033CC"/>
                </a:solidFill>
              </a:rPr>
              <a:t>rapid growth of plant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33CC"/>
                </a:solidFill>
              </a:rPr>
              <a:t>algae</a:t>
            </a:r>
            <a:r>
              <a:rPr lang="en-US" dirty="0" smtClean="0"/>
              <a:t> in the water.</a:t>
            </a:r>
          </a:p>
          <a:p>
            <a:r>
              <a:rPr lang="en-US" dirty="0" smtClean="0"/>
              <a:t>This is called </a:t>
            </a:r>
            <a:r>
              <a:rPr lang="en-US" sz="4400" b="1" dirty="0" smtClean="0">
                <a:solidFill>
                  <a:srgbClr val="FF0000"/>
                </a:solidFill>
                <a:latin typeface="Informal Roman" pitchFamily="66" charset="0"/>
              </a:rPr>
              <a:t>eutrophication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The need for fertilizer in over used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increased plant growth especially the </a:t>
            </a:r>
            <a:r>
              <a:rPr lang="en-US" b="1" dirty="0" smtClean="0">
                <a:solidFill>
                  <a:srgbClr val="990000"/>
                </a:solidFill>
              </a:rPr>
              <a:t>algae covers the surface of the water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990000"/>
                </a:solidFill>
              </a:rPr>
              <a:t>preventing sunlight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from reaching the plants lower down in the water.</a:t>
            </a:r>
          </a:p>
          <a:p>
            <a:r>
              <a:rPr lang="en-US" dirty="0" smtClean="0"/>
              <a:t>These plants will </a:t>
            </a:r>
            <a:r>
              <a:rPr lang="en-US" b="1" dirty="0" smtClean="0">
                <a:solidFill>
                  <a:srgbClr val="006600"/>
                </a:solidFill>
              </a:rPr>
              <a:t>die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smtClean="0"/>
              <a:t>and the </a:t>
            </a:r>
            <a:r>
              <a:rPr lang="en-US" b="1" dirty="0" smtClean="0">
                <a:solidFill>
                  <a:srgbClr val="006600"/>
                </a:solidFill>
              </a:rPr>
              <a:t>aquatic organisms</a:t>
            </a:r>
            <a:r>
              <a:rPr lang="en-US" dirty="0" smtClean="0"/>
              <a:t> that depend on these plants will also die.</a:t>
            </a:r>
          </a:p>
          <a:p>
            <a:r>
              <a:rPr lang="en-US" dirty="0" smtClean="0"/>
              <a:t>The dead plant and animal matter begin to rot and </a:t>
            </a:r>
            <a:r>
              <a:rPr lang="en-US" b="1" dirty="0" smtClean="0">
                <a:solidFill>
                  <a:srgbClr val="FF0066"/>
                </a:solidFill>
              </a:rPr>
              <a:t>attract bacteria </a:t>
            </a:r>
            <a:r>
              <a:rPr lang="en-US" dirty="0" smtClean="0"/>
              <a:t>to the water.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Informal Roman" pitchFamily="66" charset="0"/>
              </a:rPr>
              <a:t>Can you explain why the bacteria are attracted to the area?</a:t>
            </a:r>
          </a:p>
          <a:p>
            <a:pPr>
              <a:buNone/>
            </a:pPr>
            <a:endParaRPr lang="en-US" sz="4000" b="1" dirty="0">
              <a:solidFill>
                <a:srgbClr val="FF0000"/>
              </a:solidFill>
              <a:latin typeface="Informal Roman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The need for fertilizer in over used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66"/>
                </a:solidFill>
              </a:rPr>
              <a:t>increased bacteria </a:t>
            </a:r>
            <a:r>
              <a:rPr lang="en-US" dirty="0" smtClean="0"/>
              <a:t>uses </a:t>
            </a:r>
            <a:r>
              <a:rPr lang="en-US" b="1" dirty="0" smtClean="0">
                <a:solidFill>
                  <a:srgbClr val="FF0066"/>
                </a:solidFill>
              </a:rPr>
              <a:t>more oxygen </a:t>
            </a:r>
            <a:r>
              <a:rPr lang="en-US" dirty="0" smtClean="0"/>
              <a:t>and this </a:t>
            </a:r>
            <a:r>
              <a:rPr lang="en-US" b="1" dirty="0" smtClean="0">
                <a:solidFill>
                  <a:srgbClr val="FF0066"/>
                </a:solidFill>
              </a:rPr>
              <a:t>decreases</a:t>
            </a:r>
            <a:r>
              <a:rPr lang="en-US" dirty="0" smtClean="0"/>
              <a:t> the </a:t>
            </a:r>
            <a:r>
              <a:rPr lang="en-US" b="1" dirty="0" smtClean="0">
                <a:solidFill>
                  <a:srgbClr val="FF0066"/>
                </a:solidFill>
              </a:rPr>
              <a:t>oxygen content of the water.</a:t>
            </a:r>
          </a:p>
          <a:p>
            <a:r>
              <a:rPr lang="en-US" dirty="0" smtClean="0"/>
              <a:t>This results in more plants and animals dying.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Solution: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Fallow means that the farm lands should be left without planting crops.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Bacteria are attracted to the area because the area has a high concentration of dead organic matter, which the bacteria will decompose.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EUT	ROPHICATION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mtClean="0"/>
              <a:t>Excess fertilisers → water system → nutrients (N and P) → rapid growth of algae (algal blooms) →Block sunlight → plants die → decomposition → oxygen is used up → animals die.</a:t>
            </a:r>
          </a:p>
        </p:txBody>
      </p:sp>
    </p:spTree>
    <p:extLst>
      <p:ext uri="{BB962C8B-B14F-4D97-AF65-F5344CB8AC3E}">
        <p14:creationId xmlns:p14="http://schemas.microsoft.com/office/powerpoint/2010/main" val="27489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-155575"/>
            <a:ext cx="9144000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02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Inorganic compounds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9966FF"/>
                </a:solidFill>
              </a:rPr>
              <a:t>main inorganic compounds </a:t>
            </a:r>
            <a:r>
              <a:rPr lang="en-US" dirty="0" smtClean="0"/>
              <a:t>required by </a:t>
            </a:r>
            <a:r>
              <a:rPr lang="en-US" b="1" dirty="0" smtClean="0">
                <a:solidFill>
                  <a:srgbClr val="9966FF"/>
                </a:solidFill>
              </a:rPr>
              <a:t>living organisms </a:t>
            </a:r>
            <a:r>
              <a:rPr lang="en-US" dirty="0" smtClean="0"/>
              <a:t>are </a:t>
            </a:r>
            <a:r>
              <a:rPr lang="en-US" sz="4000" b="1" dirty="0" smtClean="0">
                <a:solidFill>
                  <a:srgbClr val="FF0000"/>
                </a:solidFill>
                <a:latin typeface="Informal Roman" pitchFamily="66" charset="0"/>
              </a:rPr>
              <a:t>water</a:t>
            </a:r>
            <a:r>
              <a:rPr lang="en-US" dirty="0" smtClean="0"/>
              <a:t> and </a:t>
            </a:r>
            <a:r>
              <a:rPr lang="en-US" sz="3600" b="1" dirty="0" smtClean="0">
                <a:solidFill>
                  <a:srgbClr val="FF0000"/>
                </a:solidFill>
                <a:latin typeface="Informal Roman" pitchFamily="66" charset="0"/>
              </a:rPr>
              <a:t>mineral salts.</a:t>
            </a:r>
          </a:p>
          <a:p>
            <a:pPr>
              <a:buNone/>
            </a:pPr>
            <a:endParaRPr lang="en-US" sz="2800" dirty="0">
              <a:latin typeface="Informal Roman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Mineral salts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b="1" dirty="0" smtClean="0">
                <a:solidFill>
                  <a:srgbClr val="FF3300"/>
                </a:solidFill>
              </a:rPr>
              <a:t>minerals</a:t>
            </a:r>
            <a:r>
              <a:rPr lang="en-US" dirty="0" smtClean="0"/>
              <a:t> that are required by living organisms occur in the </a:t>
            </a:r>
            <a:r>
              <a:rPr lang="en-US" b="1" dirty="0" smtClean="0">
                <a:solidFill>
                  <a:srgbClr val="FF3300"/>
                </a:solidFill>
              </a:rPr>
              <a:t>form of salts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minerals are therefore referred to as </a:t>
            </a:r>
            <a:r>
              <a:rPr lang="en-US" sz="4000" b="1" dirty="0" smtClean="0">
                <a:solidFill>
                  <a:srgbClr val="FF0000"/>
                </a:solidFill>
                <a:latin typeface="Informal Roman" pitchFamily="66" charset="0"/>
              </a:rPr>
              <a:t>mineral salts </a:t>
            </a:r>
            <a:r>
              <a:rPr lang="en-US" dirty="0" smtClean="0"/>
              <a:t>and not just minerals</a:t>
            </a:r>
          </a:p>
          <a:p>
            <a:r>
              <a:rPr lang="en-US" dirty="0" smtClean="0"/>
              <a:t>Some examples of such salts are </a:t>
            </a:r>
            <a:r>
              <a:rPr lang="en-US" b="1" dirty="0" smtClean="0">
                <a:solidFill>
                  <a:srgbClr val="FF33CC"/>
                </a:solidFill>
              </a:rPr>
              <a:t>sodium chloride, nitrates and phosphates.</a:t>
            </a:r>
          </a:p>
          <a:p>
            <a:r>
              <a:rPr lang="en-US" dirty="0" smtClean="0"/>
              <a:t>The nitrates contain nitrogen and the phosphates contain phosphorous.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water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can exist naturally in </a:t>
            </a:r>
            <a:r>
              <a:rPr lang="en-US" b="1" dirty="0" smtClean="0">
                <a:solidFill>
                  <a:srgbClr val="009900"/>
                </a:solidFill>
              </a:rPr>
              <a:t>three states, solid, liquid and gas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the only substance like this on Earth.</a:t>
            </a:r>
          </a:p>
          <a:p>
            <a:r>
              <a:rPr lang="en-US" dirty="0" smtClean="0"/>
              <a:t>In its </a:t>
            </a:r>
            <a:r>
              <a:rPr lang="en-US" b="1" dirty="0" smtClean="0">
                <a:solidFill>
                  <a:srgbClr val="0033CC"/>
                </a:solidFill>
              </a:rPr>
              <a:t>solid state </a:t>
            </a:r>
            <a:r>
              <a:rPr lang="en-US" dirty="0" smtClean="0"/>
              <a:t>it exists as </a:t>
            </a:r>
            <a:r>
              <a:rPr lang="en-US" b="1" dirty="0" smtClean="0">
                <a:solidFill>
                  <a:srgbClr val="0033CC"/>
                </a:solidFill>
              </a:rPr>
              <a:t>ice</a:t>
            </a:r>
            <a:r>
              <a:rPr lang="en-US" dirty="0" smtClean="0"/>
              <a:t> found in the </a:t>
            </a:r>
            <a:r>
              <a:rPr lang="en-US" b="1" dirty="0" smtClean="0">
                <a:solidFill>
                  <a:srgbClr val="0033CC"/>
                </a:solidFill>
              </a:rPr>
              <a:t>polar ice caps</a:t>
            </a:r>
            <a:r>
              <a:rPr lang="en-US" dirty="0" smtClean="0"/>
              <a:t>, as a </a:t>
            </a:r>
            <a:r>
              <a:rPr lang="en-US" b="1" dirty="0" smtClean="0">
                <a:solidFill>
                  <a:srgbClr val="0033CC"/>
                </a:solidFill>
              </a:rPr>
              <a:t>liquid </a:t>
            </a:r>
            <a:r>
              <a:rPr lang="en-US" dirty="0" smtClean="0"/>
              <a:t>it is called </a:t>
            </a:r>
            <a:r>
              <a:rPr lang="en-US" b="1" dirty="0" smtClean="0">
                <a:solidFill>
                  <a:srgbClr val="0033CC"/>
                </a:solidFill>
              </a:rPr>
              <a:t>water </a:t>
            </a:r>
            <a:r>
              <a:rPr lang="en-US" dirty="0" smtClean="0"/>
              <a:t>and is found in the </a:t>
            </a:r>
            <a:r>
              <a:rPr lang="en-US" b="1" dirty="0" smtClean="0">
                <a:solidFill>
                  <a:srgbClr val="0033CC"/>
                </a:solidFill>
              </a:rPr>
              <a:t>rivers, lakes and oceans </a:t>
            </a:r>
            <a:r>
              <a:rPr lang="en-US" dirty="0" smtClean="0"/>
              <a:t>and finally as a </a:t>
            </a:r>
            <a:r>
              <a:rPr lang="en-US" b="1" dirty="0" smtClean="0">
                <a:solidFill>
                  <a:srgbClr val="0033CC"/>
                </a:solidFill>
              </a:rPr>
              <a:t>gas </a:t>
            </a:r>
            <a:r>
              <a:rPr lang="en-US" dirty="0" smtClean="0"/>
              <a:t>it is called </a:t>
            </a:r>
            <a:r>
              <a:rPr lang="en-US" b="1" dirty="0" smtClean="0">
                <a:solidFill>
                  <a:srgbClr val="0033CC"/>
                </a:solidFill>
              </a:rPr>
              <a:t>water vapour </a:t>
            </a:r>
            <a:r>
              <a:rPr lang="en-US" dirty="0" smtClean="0"/>
              <a:t>and occurs in the </a:t>
            </a:r>
            <a:r>
              <a:rPr lang="en-US" b="1" dirty="0" smtClean="0">
                <a:solidFill>
                  <a:srgbClr val="0033CC"/>
                </a:solidFill>
              </a:rPr>
              <a:t>atmosphere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all compounds are made up of </a:t>
            </a:r>
            <a:r>
              <a:rPr lang="en-US" b="1" dirty="0" smtClean="0">
                <a:solidFill>
                  <a:srgbClr val="FF0000"/>
                </a:solidFill>
              </a:rPr>
              <a:t>elements.</a:t>
            </a:r>
          </a:p>
          <a:p>
            <a:r>
              <a:rPr lang="en-US" dirty="0" smtClean="0"/>
              <a:t>Elements are </a:t>
            </a:r>
            <a:r>
              <a:rPr lang="en-US" b="1" dirty="0" smtClean="0">
                <a:solidFill>
                  <a:srgbClr val="7030A0"/>
                </a:solidFill>
              </a:rPr>
              <a:t>pure substances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Elements come together to form </a:t>
            </a:r>
            <a:r>
              <a:rPr lang="en-US" b="1" dirty="0" smtClean="0">
                <a:solidFill>
                  <a:srgbClr val="92D050"/>
                </a:solidFill>
              </a:rPr>
              <a:t>compounds.</a:t>
            </a:r>
          </a:p>
          <a:p>
            <a:r>
              <a:rPr lang="en-US" dirty="0" smtClean="0"/>
              <a:t>There are </a:t>
            </a:r>
            <a:r>
              <a:rPr lang="en-US" b="1" dirty="0" smtClean="0">
                <a:solidFill>
                  <a:srgbClr val="00B0F0"/>
                </a:solidFill>
              </a:rPr>
              <a:t>two types</a:t>
            </a:r>
            <a:r>
              <a:rPr lang="en-US" b="1" dirty="0" smtClean="0"/>
              <a:t> </a:t>
            </a:r>
            <a:r>
              <a:rPr lang="en-US" dirty="0" smtClean="0"/>
              <a:t>of compounds.</a:t>
            </a:r>
          </a:p>
          <a:p>
            <a:r>
              <a:rPr lang="en-US" dirty="0" smtClean="0"/>
              <a:t>These are </a:t>
            </a:r>
            <a:r>
              <a:rPr lang="en-US" b="1" dirty="0" smtClean="0">
                <a:solidFill>
                  <a:srgbClr val="FF3300"/>
                </a:solidFill>
              </a:rPr>
              <a:t>organic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3300"/>
                </a:solidFill>
              </a:rPr>
              <a:t>inorganic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smtClean="0"/>
              <a:t>compounds.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water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molecule of water is made up of </a:t>
            </a:r>
            <a:r>
              <a:rPr lang="en-US" b="1" dirty="0" smtClean="0">
                <a:solidFill>
                  <a:srgbClr val="CC9900"/>
                </a:solidFill>
              </a:rPr>
              <a:t>two hydrogen atoms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CC9900"/>
                </a:solidFill>
              </a:rPr>
              <a:t>one oxygen </a:t>
            </a:r>
            <a:r>
              <a:rPr lang="en-US" dirty="0" smtClean="0"/>
              <a:t>in the arrangement shown below.</a:t>
            </a:r>
            <a:endParaRPr lang="en-US" dirty="0"/>
          </a:p>
        </p:txBody>
      </p:sp>
      <p:pic>
        <p:nvPicPr>
          <p:cNvPr id="4" name="Picture 3" descr="download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810000"/>
            <a:ext cx="1143000" cy="847725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352800"/>
            <a:ext cx="10287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Importance of water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990000"/>
                </a:solidFill>
              </a:rPr>
              <a:t>human body </a:t>
            </a:r>
            <a:r>
              <a:rPr lang="en-US" dirty="0" smtClean="0"/>
              <a:t>is made up of </a:t>
            </a:r>
            <a:r>
              <a:rPr lang="en-US" b="1" dirty="0" smtClean="0">
                <a:solidFill>
                  <a:srgbClr val="990000"/>
                </a:solidFill>
              </a:rPr>
              <a:t>60-75% water.</a:t>
            </a:r>
          </a:p>
          <a:p>
            <a:pPr>
              <a:buNone/>
            </a:pPr>
            <a:endParaRPr lang="en-US" dirty="0" smtClean="0">
              <a:solidFill>
                <a:srgbClr val="990000"/>
              </a:solidFill>
            </a:endParaRPr>
          </a:p>
          <a:p>
            <a:r>
              <a:rPr lang="en-US" b="1" dirty="0" smtClean="0">
                <a:solidFill>
                  <a:srgbClr val="006600"/>
                </a:solidFill>
              </a:rPr>
              <a:t>70-95%</a:t>
            </a:r>
            <a:r>
              <a:rPr lang="en-US" dirty="0" smtClean="0"/>
              <a:t> of the </a:t>
            </a:r>
            <a:r>
              <a:rPr lang="en-US" b="1" dirty="0" smtClean="0">
                <a:solidFill>
                  <a:srgbClr val="006600"/>
                </a:solidFill>
              </a:rPr>
              <a:t>cell</a:t>
            </a:r>
            <a:r>
              <a:rPr lang="en-US" dirty="0" smtClean="0"/>
              <a:t> is made up of </a:t>
            </a:r>
            <a:r>
              <a:rPr lang="en-US" b="1" dirty="0" smtClean="0">
                <a:solidFill>
                  <a:srgbClr val="006600"/>
                </a:solidFill>
              </a:rPr>
              <a:t>water.</a:t>
            </a:r>
          </a:p>
          <a:p>
            <a:pPr>
              <a:buNone/>
            </a:pPr>
            <a:endParaRPr lang="en-US" b="1" dirty="0" smtClean="0">
              <a:solidFill>
                <a:srgbClr val="006600"/>
              </a:solidFill>
            </a:endParaRPr>
          </a:p>
          <a:p>
            <a:r>
              <a:rPr lang="en-US" dirty="0" smtClean="0"/>
              <a:t>Water makes life on Earth possible.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Functions of water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used during </a:t>
            </a:r>
            <a:r>
              <a:rPr lang="en-US" sz="4000" b="1" dirty="0" smtClean="0">
                <a:solidFill>
                  <a:srgbClr val="FF3300"/>
                </a:solidFill>
                <a:latin typeface="Informal Roman" pitchFamily="66" charset="0"/>
              </a:rPr>
              <a:t>digestion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rgbClr val="FF0066"/>
                </a:solidFill>
              </a:rPr>
              <a:t>break down large insoluble substances </a:t>
            </a:r>
            <a:r>
              <a:rPr lang="en-US" dirty="0" smtClean="0"/>
              <a:t>into </a:t>
            </a:r>
            <a:r>
              <a:rPr lang="en-US" b="1" dirty="0" smtClean="0">
                <a:solidFill>
                  <a:srgbClr val="FF0066"/>
                </a:solidFill>
              </a:rPr>
              <a:t>smaller soluble substances.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a </a:t>
            </a:r>
            <a:r>
              <a:rPr lang="en-US" sz="4000" b="1" dirty="0" smtClean="0">
                <a:solidFill>
                  <a:srgbClr val="FF3300"/>
                </a:solidFill>
                <a:latin typeface="Informal Roman" pitchFamily="66" charset="0"/>
              </a:rPr>
              <a:t>medium</a:t>
            </a:r>
            <a:r>
              <a:rPr lang="en-US" b="1" dirty="0" smtClean="0"/>
              <a:t> </a:t>
            </a:r>
            <a:r>
              <a:rPr lang="en-US" dirty="0" smtClean="0"/>
              <a:t>for all </a:t>
            </a:r>
            <a:r>
              <a:rPr lang="en-US" b="1" dirty="0" smtClean="0">
                <a:solidFill>
                  <a:srgbClr val="9966FF"/>
                </a:solidFill>
              </a:rPr>
              <a:t>chemical reactions</a:t>
            </a:r>
            <a:r>
              <a:rPr lang="en-US" dirty="0" smtClean="0"/>
              <a:t> in the </a:t>
            </a:r>
            <a:r>
              <a:rPr lang="en-US" b="1" dirty="0" smtClean="0">
                <a:solidFill>
                  <a:srgbClr val="9966FF"/>
                </a:solidFill>
              </a:rPr>
              <a:t>cell.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used to </a:t>
            </a:r>
            <a:r>
              <a:rPr lang="en-US" sz="4000" b="1" dirty="0" smtClean="0">
                <a:solidFill>
                  <a:srgbClr val="FF3300"/>
                </a:solidFill>
                <a:latin typeface="Informal Roman" pitchFamily="66" charset="0"/>
              </a:rPr>
              <a:t>transport</a:t>
            </a:r>
            <a:r>
              <a:rPr lang="en-US" dirty="0" smtClean="0"/>
              <a:t> food along the </a:t>
            </a:r>
            <a:r>
              <a:rPr lang="en-US" b="1" dirty="0" smtClean="0">
                <a:solidFill>
                  <a:srgbClr val="CC9900"/>
                </a:solidFill>
              </a:rPr>
              <a:t>alimentary canal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C9900"/>
                </a:solidFill>
              </a:rPr>
              <a:t>mineral salts </a:t>
            </a:r>
            <a:r>
              <a:rPr lang="en-US" dirty="0" smtClean="0"/>
              <a:t>in </a:t>
            </a:r>
            <a:r>
              <a:rPr lang="en-US" b="1" dirty="0" smtClean="0">
                <a:solidFill>
                  <a:srgbClr val="CC9900"/>
                </a:solidFill>
              </a:rPr>
              <a:t>plants.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Dissolve the </a:t>
            </a:r>
            <a:r>
              <a:rPr lang="en-US" b="1" dirty="0" smtClean="0">
                <a:solidFill>
                  <a:srgbClr val="0033CC"/>
                </a:solidFill>
              </a:rPr>
              <a:t>waste substance </a:t>
            </a:r>
            <a:r>
              <a:rPr lang="en-US" dirty="0" smtClean="0"/>
              <a:t>in the body to form </a:t>
            </a:r>
            <a:r>
              <a:rPr lang="en-US" b="1" dirty="0" smtClean="0">
                <a:solidFill>
                  <a:srgbClr val="0033CC"/>
                </a:solidFill>
              </a:rPr>
              <a:t>urine and sweat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Terminology TEST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Pure chemical substances of one type.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Made </a:t>
            </a:r>
            <a:r>
              <a:rPr lang="en-US" b="1" dirty="0" smtClean="0"/>
              <a:t>up of two or more </a:t>
            </a:r>
            <a:r>
              <a:rPr lang="en-US" b="1" dirty="0" smtClean="0"/>
              <a:t>elements combined.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Are </a:t>
            </a:r>
            <a:r>
              <a:rPr lang="en-US" b="1" dirty="0" smtClean="0"/>
              <a:t>compounds that do not contain the element carbon 12</a:t>
            </a:r>
            <a:r>
              <a:rPr lang="en-US" b="1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Inorganic </a:t>
            </a:r>
            <a:r>
              <a:rPr lang="en-US" b="1" dirty="0" smtClean="0"/>
              <a:t>substances that are required by living </a:t>
            </a:r>
            <a:r>
              <a:rPr lang="en-US" b="1" dirty="0" smtClean="0"/>
              <a:t>organisms</a:t>
            </a:r>
            <a:r>
              <a:rPr lang="en-US" b="1" dirty="0"/>
              <a:t> </a:t>
            </a:r>
            <a:r>
              <a:rPr lang="en-US" b="1" dirty="0" smtClean="0"/>
              <a:t>are </a:t>
            </a:r>
            <a:r>
              <a:rPr lang="en-US" b="1" dirty="0" smtClean="0"/>
              <a:t>elements that are required in large </a:t>
            </a:r>
            <a:r>
              <a:rPr lang="en-US" b="1" dirty="0" smtClean="0"/>
              <a:t>quantities.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The </a:t>
            </a:r>
            <a:r>
              <a:rPr lang="en-US" sz="2800" b="1" dirty="0"/>
              <a:t>rapid growth of the population of living organisms, usually aquatic </a:t>
            </a:r>
            <a:r>
              <a:rPr lang="en-US" sz="2800" b="1" dirty="0" smtClean="0"/>
              <a:t>plants, </a:t>
            </a:r>
            <a:r>
              <a:rPr lang="en-US" sz="2800" b="1" dirty="0"/>
              <a:t>due to increased supply of nutrients.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>
              <a:solidFill>
                <a:srgbClr val="0099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="1" dirty="0">
                <a:solidFill>
                  <a:srgbClr val="FF33CC"/>
                </a:solidFill>
              </a:rPr>
              <a:t> Elements</a:t>
            </a:r>
            <a:r>
              <a:rPr lang="en-US" b="1" dirty="0"/>
              <a:t>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b="1" dirty="0">
                <a:solidFill>
                  <a:srgbClr val="FF33CC"/>
                </a:solidFill>
              </a:rPr>
              <a:t> Compounds</a:t>
            </a:r>
            <a:r>
              <a:rPr lang="en-US" b="1" dirty="0"/>
              <a:t>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b="1" dirty="0">
                <a:solidFill>
                  <a:srgbClr val="FF33CC"/>
                </a:solidFill>
              </a:rPr>
              <a:t> Inorganic compounds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b="1" dirty="0">
                <a:solidFill>
                  <a:srgbClr val="FF33CC"/>
                </a:solidFill>
              </a:rPr>
              <a:t> Macro-elements</a:t>
            </a:r>
            <a:endParaRPr lang="en-US" dirty="0" smtClean="0"/>
          </a:p>
          <a:p>
            <a:r>
              <a:rPr lang="en-US" dirty="0" smtClean="0"/>
              <a:t>5 </a:t>
            </a:r>
            <a:r>
              <a:rPr lang="en-US" sz="2800" b="1" dirty="0">
                <a:solidFill>
                  <a:srgbClr val="FF33CC"/>
                </a:solidFill>
              </a:rPr>
              <a:t>Eutrophication</a:t>
            </a:r>
            <a:r>
              <a:rPr lang="en-US" sz="2800" b="1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63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 Activity 1.1.1pg 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36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239000" cy="1143000"/>
          </a:xfrm>
        </p:spPr>
        <p:txBody>
          <a:bodyPr/>
          <a:lstStyle/>
          <a:p>
            <a:r>
              <a:rPr lang="en-ZA" dirty="0"/>
              <a:t>Organic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" y="838200"/>
            <a:ext cx="9064668" cy="4846320"/>
          </a:xfrm>
        </p:spPr>
        <p:txBody>
          <a:bodyPr>
            <a:noAutofit/>
          </a:bodyPr>
          <a:lstStyle/>
          <a:p>
            <a:r>
              <a:rPr lang="en-ZA" sz="2800" dirty="0"/>
              <a:t>Compounds that contain the element Carbon together with Hydrogen.  </a:t>
            </a:r>
          </a:p>
          <a:p>
            <a:r>
              <a:rPr lang="en-ZA" sz="2800" b="1" dirty="0"/>
              <a:t>Carbohydrates</a:t>
            </a:r>
            <a:r>
              <a:rPr lang="en-ZA" sz="2800" dirty="0"/>
              <a:t>:</a:t>
            </a:r>
          </a:p>
          <a:p>
            <a:pPr lvl="1"/>
            <a:r>
              <a:rPr lang="en-ZA" sz="2800" dirty="0"/>
              <a:t>Made up of C, H and O only.</a:t>
            </a:r>
          </a:p>
          <a:p>
            <a:pPr lvl="1"/>
            <a:r>
              <a:rPr lang="en-ZA" sz="2800" dirty="0"/>
              <a:t>H is usually double the amount of O</a:t>
            </a:r>
          </a:p>
          <a:p>
            <a:pPr lvl="1"/>
            <a:r>
              <a:rPr lang="en-ZA" sz="2800" dirty="0"/>
              <a:t>Three types:</a:t>
            </a:r>
          </a:p>
          <a:p>
            <a:pPr lvl="2"/>
            <a:r>
              <a:rPr lang="en-ZA" dirty="0"/>
              <a:t>Monosaccharide – simple sugar,  glucose and fructose</a:t>
            </a:r>
          </a:p>
          <a:p>
            <a:pPr lvl="2"/>
            <a:r>
              <a:rPr lang="en-ZA" dirty="0"/>
              <a:t>Disaccharide – 2 mono’s,  maltose sucrose, lactose</a:t>
            </a:r>
          </a:p>
          <a:p>
            <a:pPr lvl="2"/>
            <a:r>
              <a:rPr lang="en-ZA" dirty="0"/>
              <a:t>Polysaccharide – more than 2 mono’s,  cellulose, glycogen</a:t>
            </a:r>
          </a:p>
          <a:p>
            <a:r>
              <a:rPr lang="en-ZA" sz="2800" dirty="0"/>
              <a:t>3 main functions:</a:t>
            </a:r>
          </a:p>
          <a:p>
            <a:pPr lvl="1"/>
            <a:r>
              <a:rPr lang="en-ZA" sz="2800" dirty="0"/>
              <a:t>Source of energy</a:t>
            </a:r>
          </a:p>
          <a:p>
            <a:pPr lvl="1"/>
            <a:r>
              <a:rPr lang="en-ZA" sz="2800" dirty="0"/>
              <a:t>Storage form of </a:t>
            </a:r>
            <a:r>
              <a:rPr lang="en-ZA" sz="2800" dirty="0" smtClean="0"/>
              <a:t>energy (glycogen and starch)</a:t>
            </a:r>
            <a:endParaRPr lang="en-ZA" sz="2800" dirty="0"/>
          </a:p>
          <a:p>
            <a:pPr lvl="1"/>
            <a:r>
              <a:rPr lang="en-ZA" sz="2800" dirty="0"/>
              <a:t>Provide building material for cells (cellulose)</a:t>
            </a:r>
          </a:p>
        </p:txBody>
      </p:sp>
    </p:spTree>
    <p:extLst>
      <p:ext uri="{BB962C8B-B14F-4D97-AF65-F5344CB8AC3E}">
        <p14:creationId xmlns:p14="http://schemas.microsoft.com/office/powerpoint/2010/main" val="3632877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Mono-, di- and polysaccharides</a:t>
            </a:r>
            <a:endParaRPr lang="en-US" dirty="0"/>
          </a:p>
        </p:txBody>
      </p:sp>
      <p:pic>
        <p:nvPicPr>
          <p:cNvPr id="4" name="Picture 3" descr="download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429000"/>
            <a:ext cx="3352800" cy="1649791"/>
          </a:xfrm>
          <a:prstGeom prst="rect">
            <a:avLst/>
          </a:prstGeom>
        </p:spPr>
      </p:pic>
      <p:pic>
        <p:nvPicPr>
          <p:cNvPr id="5" name="Picture 4" descr="download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0"/>
            <a:ext cx="3276600" cy="2133600"/>
          </a:xfrm>
          <a:prstGeom prst="rect">
            <a:avLst/>
          </a:prstGeom>
        </p:spPr>
      </p:pic>
      <p:pic>
        <p:nvPicPr>
          <p:cNvPr id="6" name="Content Placeholder 5" descr="download (13)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8116" r="30003" b="57889"/>
          <a:stretch/>
        </p:blipFill>
        <p:spPr>
          <a:xfrm>
            <a:off x="4996318" y="1478050"/>
            <a:ext cx="2580364" cy="19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19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64488" cy="6858001"/>
          </a:xfrm>
        </p:spPr>
        <p:txBody>
          <a:bodyPr>
            <a:normAutofit/>
          </a:bodyPr>
          <a:lstStyle/>
          <a:p>
            <a:r>
              <a:rPr lang="en-ZA" sz="2800" dirty="0"/>
              <a:t>Lipids </a:t>
            </a:r>
          </a:p>
          <a:p>
            <a:pPr lvl="1"/>
            <a:r>
              <a:rPr lang="en-ZA" sz="2400" dirty="0"/>
              <a:t>Fats and oils</a:t>
            </a:r>
          </a:p>
          <a:p>
            <a:pPr lvl="1"/>
            <a:r>
              <a:rPr lang="en-ZA" sz="2400" dirty="0"/>
              <a:t>Made up of C, H and O and may contain P</a:t>
            </a:r>
          </a:p>
          <a:p>
            <a:pPr lvl="1"/>
            <a:r>
              <a:rPr lang="en-ZA" sz="2400" dirty="0"/>
              <a:t>Ratio of H:O is greater than 2:1 </a:t>
            </a:r>
          </a:p>
          <a:p>
            <a:pPr lvl="1"/>
            <a:r>
              <a:rPr lang="en-ZA" sz="2400" dirty="0"/>
              <a:t>Made up of 2 smaller molecules – glycerol &amp; fatty acids</a:t>
            </a:r>
          </a:p>
          <a:p>
            <a:pPr lvl="1"/>
            <a:r>
              <a:rPr lang="en-ZA" sz="2400" dirty="0"/>
              <a:t>1 glycerol + 3 fatty acid = 1 fat molecule + </a:t>
            </a:r>
            <a:r>
              <a:rPr lang="en-ZA" sz="2400" dirty="0" smtClean="0"/>
              <a:t>3water</a:t>
            </a:r>
            <a:endParaRPr lang="en-ZA" sz="2400" dirty="0"/>
          </a:p>
          <a:p>
            <a:pPr lvl="1"/>
            <a:r>
              <a:rPr lang="en-ZA" sz="2400" dirty="0"/>
              <a:t>Can be of two types:</a:t>
            </a:r>
          </a:p>
          <a:p>
            <a:pPr lvl="2"/>
            <a:r>
              <a:rPr lang="en-ZA" sz="2400" dirty="0"/>
              <a:t>Saturated – cannot take any more H (solid at room temp)</a:t>
            </a:r>
          </a:p>
          <a:p>
            <a:pPr lvl="2"/>
            <a:r>
              <a:rPr lang="en-ZA" sz="2400" dirty="0"/>
              <a:t>Unsaturated (oils) – can accept more H (liquid at room temp)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1059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6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7569090" cy="294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0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Inorganic compounds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compounds that </a:t>
            </a:r>
            <a:r>
              <a:rPr lang="en-US" b="1" dirty="0" smtClean="0">
                <a:solidFill>
                  <a:srgbClr val="FF33CC"/>
                </a:solidFill>
              </a:rPr>
              <a:t>do not contain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33CC"/>
                </a:solidFill>
              </a:rPr>
              <a:t>element carbon 12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Examples</a:t>
            </a:r>
            <a:r>
              <a:rPr lang="en-US" dirty="0" smtClean="0"/>
              <a:t> of inorganic compounds are </a:t>
            </a:r>
            <a:r>
              <a:rPr lang="en-US" b="1" dirty="0" smtClean="0">
                <a:solidFill>
                  <a:srgbClr val="00B0F0"/>
                </a:solidFill>
              </a:rPr>
              <a:t>water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0F0"/>
                </a:solidFill>
              </a:rPr>
              <a:t>carbon dioxide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620000" cy="5160336"/>
          </a:xfrm>
        </p:spPr>
        <p:txBody>
          <a:bodyPr/>
          <a:lstStyle/>
          <a:p>
            <a:r>
              <a:rPr lang="en-ZA" dirty="0"/>
              <a:t>Lipids have the following functions:</a:t>
            </a:r>
          </a:p>
          <a:p>
            <a:pPr lvl="1"/>
            <a:r>
              <a:rPr lang="en-ZA" dirty="0"/>
              <a:t>Store a lot of energy</a:t>
            </a:r>
          </a:p>
          <a:p>
            <a:pPr lvl="1"/>
            <a:r>
              <a:rPr lang="en-ZA" dirty="0"/>
              <a:t>Packing tissue between organs</a:t>
            </a:r>
          </a:p>
          <a:p>
            <a:pPr lvl="1"/>
            <a:r>
              <a:rPr lang="en-ZA" dirty="0"/>
              <a:t>Reduce heat loss</a:t>
            </a:r>
          </a:p>
          <a:p>
            <a:pPr lvl="1"/>
            <a:r>
              <a:rPr lang="en-ZA" dirty="0"/>
              <a:t>Phospholipids makes cell membranes</a:t>
            </a:r>
          </a:p>
          <a:p>
            <a:r>
              <a:rPr lang="en-ZA" dirty="0"/>
              <a:t>Saturated fats, cholesterol and heart disease</a:t>
            </a:r>
          </a:p>
          <a:p>
            <a:pPr lvl="1"/>
            <a:r>
              <a:rPr lang="en-ZA" dirty="0"/>
              <a:t>Diet high in saturated fats</a:t>
            </a:r>
          </a:p>
          <a:p>
            <a:pPr lvl="1"/>
            <a:r>
              <a:rPr lang="en-ZA" dirty="0"/>
              <a:t>Form deposits in blood vessels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13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302812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259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"/>
            <a:ext cx="8610600" cy="6858000"/>
          </a:xfrm>
        </p:spPr>
        <p:txBody>
          <a:bodyPr>
            <a:normAutofit/>
          </a:bodyPr>
          <a:lstStyle/>
          <a:p>
            <a:r>
              <a:rPr lang="en-ZA" dirty="0"/>
              <a:t>Proteins </a:t>
            </a:r>
          </a:p>
          <a:p>
            <a:pPr lvl="1"/>
            <a:r>
              <a:rPr lang="en-ZA" dirty="0"/>
              <a:t>Must have the elements C, H, O and N</a:t>
            </a:r>
          </a:p>
          <a:p>
            <a:pPr lvl="1"/>
            <a:r>
              <a:rPr lang="en-ZA" dirty="0"/>
              <a:t>Some may contain S, P and/or Fe</a:t>
            </a:r>
          </a:p>
          <a:p>
            <a:pPr lvl="1"/>
            <a:r>
              <a:rPr lang="en-ZA" dirty="0"/>
              <a:t>Made up of smaller units known as amino acids (monomers)</a:t>
            </a:r>
          </a:p>
          <a:p>
            <a:pPr lvl="1"/>
            <a:r>
              <a:rPr lang="en-ZA" dirty="0"/>
              <a:t>Can be easily changed by very high or very low temperatures or pH differences</a:t>
            </a:r>
          </a:p>
          <a:p>
            <a:pPr lvl="2"/>
            <a:r>
              <a:rPr lang="en-ZA" dirty="0"/>
              <a:t>High temperature – denatures proteins</a:t>
            </a:r>
          </a:p>
          <a:p>
            <a:pPr lvl="2"/>
            <a:r>
              <a:rPr lang="en-ZA" dirty="0"/>
              <a:t>Low temperature – deactivates proteins</a:t>
            </a:r>
          </a:p>
          <a:p>
            <a:r>
              <a:rPr lang="en-ZA" dirty="0"/>
              <a:t>Proteins have the following functions:</a:t>
            </a:r>
          </a:p>
          <a:p>
            <a:pPr lvl="1"/>
            <a:r>
              <a:rPr lang="en-ZA" dirty="0"/>
              <a:t>Stores energy</a:t>
            </a:r>
          </a:p>
          <a:p>
            <a:pPr lvl="1"/>
            <a:r>
              <a:rPr lang="en-ZA" dirty="0"/>
              <a:t>Used to form parts of the cell</a:t>
            </a:r>
          </a:p>
          <a:p>
            <a:pPr lvl="1"/>
            <a:r>
              <a:rPr lang="en-ZA" dirty="0"/>
              <a:t>Enzymes (type of protein) control many biochemical functions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240076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Homework Act 1.1.6 </a:t>
            </a:r>
            <a:r>
              <a:rPr lang="en-US" dirty="0" err="1" smtClean="0"/>
              <a:t>pg</a:t>
            </a:r>
            <a:r>
              <a:rPr lang="en-US" dirty="0" smtClean="0"/>
              <a:t> 46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005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7543800" cy="6379536"/>
          </a:xfrm>
        </p:spPr>
        <p:txBody>
          <a:bodyPr/>
          <a:lstStyle/>
          <a:p>
            <a:r>
              <a:rPr lang="en-ZA" sz="2800" dirty="0"/>
              <a:t>Enzymes </a:t>
            </a:r>
          </a:p>
          <a:p>
            <a:pPr lvl="1"/>
            <a:r>
              <a:rPr lang="en-ZA" sz="2400" dirty="0"/>
              <a:t>Special group of proteins – organic catalysts</a:t>
            </a:r>
          </a:p>
          <a:p>
            <a:pPr lvl="1"/>
            <a:r>
              <a:rPr lang="en-ZA" sz="2400" dirty="0"/>
              <a:t>Functions include:</a:t>
            </a:r>
          </a:p>
          <a:p>
            <a:pPr lvl="2"/>
            <a:r>
              <a:rPr lang="en-ZA" sz="2400" dirty="0"/>
              <a:t>Speeding up reactions without being used</a:t>
            </a:r>
          </a:p>
          <a:p>
            <a:pPr lvl="2"/>
            <a:r>
              <a:rPr lang="en-ZA" sz="2400" dirty="0"/>
              <a:t>Control/regulate reactions</a:t>
            </a:r>
          </a:p>
          <a:p>
            <a:pPr lvl="1"/>
            <a:r>
              <a:rPr lang="en-ZA" sz="2400" dirty="0"/>
              <a:t>Lock and key theory</a:t>
            </a:r>
          </a:p>
          <a:p>
            <a:pPr lvl="1"/>
            <a:endParaRPr lang="en-ZA" dirty="0"/>
          </a:p>
        </p:txBody>
      </p:sp>
      <p:pic>
        <p:nvPicPr>
          <p:cNvPr id="4" name="Picture 3" descr="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97760"/>
            <a:ext cx="4751512" cy="216024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2209800"/>
            <a:ext cx="4165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25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72390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Optimum rate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249280" cy="28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117751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Optimum (best) </a:t>
            </a:r>
            <a:r>
              <a:rPr lang="en-US" dirty="0"/>
              <a:t>rate is the rate at which the </a:t>
            </a:r>
            <a:r>
              <a:rPr lang="en-US" b="1" dirty="0"/>
              <a:t>most product</a:t>
            </a:r>
            <a:r>
              <a:rPr lang="en-US" dirty="0"/>
              <a:t> is formed in the </a:t>
            </a:r>
            <a:r>
              <a:rPr lang="en-US" b="1" dirty="0"/>
              <a:t>shortest space of time.</a:t>
            </a:r>
            <a:endParaRPr lang="en-US" b="1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3842462" y="1764082"/>
            <a:ext cx="4310938" cy="494151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According to the graph as the </a:t>
            </a:r>
            <a:r>
              <a:rPr lang="en-US" sz="2400" b="1" dirty="0" smtClean="0"/>
              <a:t>temperature increases</a:t>
            </a:r>
            <a:r>
              <a:rPr lang="en-US" sz="2400" dirty="0" smtClean="0"/>
              <a:t>,  the </a:t>
            </a:r>
            <a:r>
              <a:rPr lang="en-US" sz="2400" b="1" dirty="0" smtClean="0"/>
              <a:t>rate of reaction </a:t>
            </a:r>
            <a:r>
              <a:rPr lang="en-US" sz="2400" dirty="0" smtClean="0"/>
              <a:t>also </a:t>
            </a:r>
            <a:r>
              <a:rPr lang="en-US" sz="2400" b="1" dirty="0" smtClean="0"/>
              <a:t>increase</a:t>
            </a:r>
            <a:r>
              <a:rPr lang="en-US" sz="2400" dirty="0" smtClean="0"/>
              <a:t>, until the temperature is about </a:t>
            </a:r>
            <a:r>
              <a:rPr lang="en-US" sz="2400" b="1" dirty="0" smtClean="0"/>
              <a:t>37</a:t>
            </a:r>
            <a:r>
              <a:rPr lang="en-US" sz="2400" b="1" dirty="0" smtClean="0">
                <a:latin typeface="Constantia"/>
              </a:rPr>
              <a:t>⁰</a:t>
            </a:r>
            <a:r>
              <a:rPr lang="en-US" sz="2400" b="1" dirty="0" smtClean="0"/>
              <a:t>C</a:t>
            </a:r>
            <a:r>
              <a:rPr lang="en-US" sz="2400" dirty="0" smtClean="0"/>
              <a:t> then </a:t>
            </a:r>
            <a:r>
              <a:rPr lang="en-US" sz="2400" b="1" dirty="0" smtClean="0"/>
              <a:t>enzyme activity </a:t>
            </a:r>
            <a:r>
              <a:rPr lang="en-US" sz="2400" dirty="0" smtClean="0"/>
              <a:t>is at it </a:t>
            </a:r>
            <a:r>
              <a:rPr lang="en-US" sz="2400" b="1" dirty="0" smtClean="0"/>
              <a:t>maximum.</a:t>
            </a:r>
            <a:r>
              <a:rPr lang="en-US" sz="2400" dirty="0" smtClean="0"/>
              <a:t>  This temperature is called the </a:t>
            </a:r>
            <a:r>
              <a:rPr lang="en-US" sz="2400" b="1" dirty="0" smtClean="0"/>
              <a:t>optimum temperature</a:t>
            </a:r>
            <a:r>
              <a:rPr lang="en-US" sz="2400" dirty="0" smtClean="0"/>
              <a:t>.  Then as the </a:t>
            </a:r>
            <a:r>
              <a:rPr lang="en-US" sz="2400" b="1" dirty="0" smtClean="0"/>
              <a:t>temperature increases </a:t>
            </a:r>
            <a:r>
              <a:rPr lang="en-US" sz="2400" dirty="0" smtClean="0"/>
              <a:t>further then </a:t>
            </a:r>
            <a:r>
              <a:rPr lang="en-US" sz="2400" b="1" dirty="0" smtClean="0"/>
              <a:t>enzyme activity </a:t>
            </a:r>
            <a:r>
              <a:rPr lang="en-US" sz="2400" dirty="0" smtClean="0"/>
              <a:t>starts to </a:t>
            </a:r>
            <a:r>
              <a:rPr lang="en-US" sz="2400" b="1" dirty="0" smtClean="0"/>
              <a:t>decrease</a:t>
            </a:r>
            <a:r>
              <a:rPr lang="en-US" sz="2400" dirty="0" smtClean="0"/>
              <a:t> because the </a:t>
            </a:r>
            <a:r>
              <a:rPr lang="en-US" sz="2400" b="1" dirty="0" smtClean="0"/>
              <a:t>temperature </a:t>
            </a:r>
            <a:r>
              <a:rPr lang="en-US" sz="2400" dirty="0" smtClean="0"/>
              <a:t>is </a:t>
            </a:r>
            <a:r>
              <a:rPr lang="en-US" sz="2400" b="1" dirty="0" smtClean="0"/>
              <a:t>too high </a:t>
            </a:r>
            <a:r>
              <a:rPr lang="en-US" sz="2400" dirty="0" smtClean="0"/>
              <a:t>and the </a:t>
            </a:r>
            <a:r>
              <a:rPr lang="en-US" sz="2400" b="1" dirty="0" smtClean="0"/>
              <a:t>enzymes</a:t>
            </a:r>
            <a:r>
              <a:rPr lang="en-US" sz="2400" dirty="0" smtClean="0"/>
              <a:t> become </a:t>
            </a:r>
            <a:r>
              <a:rPr lang="en-US" sz="2400" b="1" dirty="0" smtClean="0"/>
              <a:t>denatured.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3832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tx1"/>
                </a:solidFill>
              </a:rPr>
              <a:t> effect on temperature on 	enzyme activity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enzyme becomes </a:t>
            </a:r>
            <a:r>
              <a:rPr lang="en-US" b="1" dirty="0" smtClean="0"/>
              <a:t>denatured </a:t>
            </a:r>
            <a:r>
              <a:rPr lang="en-US" dirty="0" smtClean="0"/>
              <a:t>the </a:t>
            </a:r>
            <a:r>
              <a:rPr lang="en-US" b="1" dirty="0" smtClean="0"/>
              <a:t>shape</a:t>
            </a:r>
            <a:r>
              <a:rPr lang="en-US" dirty="0" smtClean="0"/>
              <a:t> of the </a:t>
            </a:r>
            <a:r>
              <a:rPr lang="en-US" b="1" dirty="0" smtClean="0"/>
              <a:t>enzyme changes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means that the </a:t>
            </a:r>
            <a:r>
              <a:rPr lang="en-US" b="1" dirty="0" smtClean="0"/>
              <a:t>substrate</a:t>
            </a:r>
            <a:r>
              <a:rPr lang="en-US" dirty="0" smtClean="0"/>
              <a:t> can </a:t>
            </a:r>
            <a:r>
              <a:rPr lang="en-US" b="1" dirty="0" smtClean="0"/>
              <a:t>no longer fit into the enzyme.</a:t>
            </a:r>
          </a:p>
          <a:p>
            <a:r>
              <a:rPr lang="en-US" dirty="0" smtClean="0"/>
              <a:t>This cause the </a:t>
            </a:r>
            <a:r>
              <a:rPr lang="en-US" b="1" dirty="0" smtClean="0"/>
              <a:t>chemical reaction </a:t>
            </a:r>
            <a:r>
              <a:rPr lang="en-US" dirty="0" smtClean="0"/>
              <a:t>to either </a:t>
            </a:r>
            <a:r>
              <a:rPr lang="en-US" b="1" dirty="0" smtClean="0"/>
              <a:t>slow down or stop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7" name="Content Placeholder 3" descr="images (6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11906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Effect of ph on enzyme activity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download (15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2438400"/>
            <a:ext cx="3929063" cy="261461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420319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graph shows that the </a:t>
            </a:r>
            <a:r>
              <a:rPr lang="en-US" b="1" dirty="0" smtClean="0"/>
              <a:t>enzyme activity peaks at a certain pH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pH is called the </a:t>
            </a:r>
            <a:r>
              <a:rPr lang="en-US" b="1" dirty="0" smtClean="0"/>
              <a:t>optimum pH.</a:t>
            </a:r>
          </a:p>
          <a:p>
            <a:r>
              <a:rPr lang="en-US" dirty="0" smtClean="0"/>
              <a:t>If the pH is lower or higher than this optimum pH, then </a:t>
            </a:r>
            <a:r>
              <a:rPr lang="en-US" b="1" dirty="0" smtClean="0"/>
              <a:t>enzyme activity decreases</a:t>
            </a:r>
            <a:r>
              <a:rPr lang="en-US" dirty="0" smtClean="0"/>
              <a:t>, because the enzyme becomes </a:t>
            </a:r>
            <a:r>
              <a:rPr lang="en-US" b="1" dirty="0" smtClean="0"/>
              <a:t>denatured.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2401669"/>
            <a:ext cx="2286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dirty="0" smtClean="0"/>
              <a:t>Optimum temperature/pH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952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001000" cy="6150936"/>
          </a:xfrm>
        </p:spPr>
        <p:txBody>
          <a:bodyPr>
            <a:normAutofit/>
          </a:bodyPr>
          <a:lstStyle/>
          <a:p>
            <a:r>
              <a:rPr lang="en-ZA" dirty="0"/>
              <a:t>Enzymes cont.</a:t>
            </a:r>
          </a:p>
          <a:p>
            <a:pPr lvl="1"/>
            <a:r>
              <a:rPr lang="en-ZA" dirty="0"/>
              <a:t>Use of enzymes in industry:</a:t>
            </a:r>
          </a:p>
          <a:p>
            <a:pPr lvl="2"/>
            <a:r>
              <a:rPr lang="en-ZA" dirty="0"/>
              <a:t>Very cheap/economical as they do not get used up</a:t>
            </a:r>
          </a:p>
          <a:p>
            <a:pPr lvl="2"/>
            <a:r>
              <a:rPr lang="en-ZA" dirty="0"/>
              <a:t>Do not need high temperatures to function</a:t>
            </a:r>
          </a:p>
          <a:p>
            <a:pPr lvl="2"/>
            <a:r>
              <a:rPr lang="en-ZA" dirty="0"/>
              <a:t>Small amounts are required for a large yield</a:t>
            </a:r>
          </a:p>
          <a:p>
            <a:pPr lvl="1"/>
            <a:r>
              <a:rPr lang="en-ZA" dirty="0"/>
              <a:t>Uses:</a:t>
            </a:r>
          </a:p>
          <a:p>
            <a:pPr lvl="2"/>
            <a:r>
              <a:rPr lang="en-ZA" dirty="0"/>
              <a:t>Meat tenderisers</a:t>
            </a:r>
          </a:p>
          <a:p>
            <a:pPr lvl="2"/>
            <a:r>
              <a:rPr lang="en-ZA" dirty="0"/>
              <a:t>Hair removal creams</a:t>
            </a:r>
          </a:p>
          <a:p>
            <a:pPr lvl="2"/>
            <a:r>
              <a:rPr lang="en-ZA" dirty="0"/>
              <a:t>Making of beer, wine vinegar , chocolates and syrups etc</a:t>
            </a:r>
          </a:p>
          <a:p>
            <a:pPr lvl="2"/>
            <a:r>
              <a:rPr lang="en-ZA" dirty="0"/>
              <a:t>Used in washing powders</a:t>
            </a:r>
          </a:p>
          <a:p>
            <a:pPr lvl="3"/>
            <a:r>
              <a:rPr lang="en-ZA" dirty="0"/>
              <a:t>Amylases (break down starch)</a:t>
            </a:r>
          </a:p>
          <a:p>
            <a:pPr lvl="3"/>
            <a:r>
              <a:rPr lang="en-ZA" dirty="0" smtClean="0"/>
              <a:t>Proteases </a:t>
            </a:r>
            <a:r>
              <a:rPr lang="en-ZA" dirty="0"/>
              <a:t>(break down </a:t>
            </a:r>
            <a:r>
              <a:rPr lang="en-ZA" dirty="0" smtClean="0"/>
              <a:t>______)</a:t>
            </a:r>
            <a:endParaRPr lang="en-ZA" dirty="0"/>
          </a:p>
          <a:p>
            <a:pPr lvl="3"/>
            <a:r>
              <a:rPr lang="en-ZA" dirty="0"/>
              <a:t>Lipases (break down </a:t>
            </a:r>
            <a:r>
              <a:rPr lang="en-ZA" dirty="0" smtClean="0"/>
              <a:t>________)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036508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1.1.10 </a:t>
            </a:r>
            <a:r>
              <a:rPr lang="en-US" dirty="0" err="1" smtClean="0"/>
              <a:t>pg</a:t>
            </a:r>
            <a:r>
              <a:rPr lang="en-US" dirty="0" smtClean="0"/>
              <a:t> 52-53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1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Organic compounds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compounds that </a:t>
            </a:r>
            <a:r>
              <a:rPr lang="en-US" b="1" dirty="0" smtClean="0">
                <a:solidFill>
                  <a:srgbClr val="009900"/>
                </a:solidFill>
              </a:rPr>
              <a:t>contain</a:t>
            </a:r>
            <a:r>
              <a:rPr lang="en-US" dirty="0" smtClean="0"/>
              <a:t> the </a:t>
            </a:r>
            <a:r>
              <a:rPr lang="en-US" b="1" dirty="0" smtClean="0">
                <a:solidFill>
                  <a:srgbClr val="009900"/>
                </a:solidFill>
              </a:rPr>
              <a:t>element carbon 12</a:t>
            </a:r>
            <a:r>
              <a:rPr lang="en-US" dirty="0" smtClean="0">
                <a:solidFill>
                  <a:srgbClr val="00990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CC9900"/>
                </a:solidFill>
              </a:rPr>
              <a:t>Examples</a:t>
            </a:r>
            <a:r>
              <a:rPr lang="en-US" dirty="0" smtClean="0"/>
              <a:t> are </a:t>
            </a:r>
            <a:r>
              <a:rPr lang="en-US" b="1" dirty="0" smtClean="0">
                <a:solidFill>
                  <a:srgbClr val="CC9900"/>
                </a:solidFill>
              </a:rPr>
              <a:t>carbohydrates, proteins and fats.</a:t>
            </a:r>
            <a:endParaRPr lang="en-US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46760"/>
          </a:xfrm>
        </p:spPr>
        <p:txBody>
          <a:bodyPr/>
          <a:lstStyle/>
          <a:p>
            <a:r>
              <a:rPr lang="en-ZA" dirty="0" smtClean="0"/>
              <a:t>Nucleic acids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7139136" cy="5791200"/>
          </a:xfrm>
        </p:spPr>
        <p:txBody>
          <a:bodyPr>
            <a:normAutofit fontScale="85000" lnSpcReduction="10000"/>
          </a:bodyPr>
          <a:lstStyle/>
          <a:p>
            <a:r>
              <a:rPr lang="en-ZA" dirty="0"/>
              <a:t>Chromosomes contained in the nucleus of each cell contains </a:t>
            </a:r>
          </a:p>
          <a:p>
            <a:pPr lvl="1"/>
            <a:r>
              <a:rPr lang="en-ZA" dirty="0"/>
              <a:t>DNA – </a:t>
            </a:r>
            <a:r>
              <a:rPr lang="en-ZA" dirty="0" err="1"/>
              <a:t>Deoxyribo</a:t>
            </a:r>
            <a:r>
              <a:rPr lang="en-ZA" dirty="0"/>
              <a:t>-Nucleic Acid</a:t>
            </a:r>
          </a:p>
          <a:p>
            <a:pPr lvl="1"/>
            <a:r>
              <a:rPr lang="en-ZA" dirty="0"/>
              <a:t>RNA – </a:t>
            </a:r>
            <a:r>
              <a:rPr lang="en-ZA" dirty="0" err="1"/>
              <a:t>Ribo</a:t>
            </a:r>
            <a:r>
              <a:rPr lang="en-ZA" dirty="0"/>
              <a:t>-Nucleic Acid (can be located outside the nucleus)</a:t>
            </a:r>
          </a:p>
          <a:p>
            <a:r>
              <a:rPr lang="en-ZA" dirty="0"/>
              <a:t>No one has actually seen DNA</a:t>
            </a:r>
          </a:p>
          <a:p>
            <a:r>
              <a:rPr lang="en-ZA" dirty="0"/>
              <a:t>In 1953 two scientists – Watson &amp; Crick – developed a model to try and explain the behaviour and have been awarded a Nobel Prize in 1962.</a:t>
            </a:r>
          </a:p>
          <a:p>
            <a:r>
              <a:rPr lang="en-ZA" dirty="0"/>
              <a:t>DNA is made up of monomers called nucleotides joined together.</a:t>
            </a:r>
          </a:p>
          <a:p>
            <a:r>
              <a:rPr lang="en-ZA" dirty="0"/>
              <a:t>A specific length of DNA makes a gene</a:t>
            </a:r>
          </a:p>
          <a:p>
            <a:r>
              <a:rPr lang="en-ZA" dirty="0"/>
              <a:t>A gene:</a:t>
            </a:r>
          </a:p>
          <a:p>
            <a:pPr lvl="1"/>
            <a:r>
              <a:rPr lang="en-ZA" dirty="0"/>
              <a:t>Carries a code for the production of a specific protein</a:t>
            </a:r>
          </a:p>
          <a:p>
            <a:pPr lvl="1"/>
            <a:r>
              <a:rPr lang="en-ZA" dirty="0"/>
              <a:t>Carries a code for the production of a specific enzyme</a:t>
            </a:r>
          </a:p>
          <a:p>
            <a:pPr lvl="1"/>
            <a:r>
              <a:rPr lang="en-ZA" dirty="0"/>
              <a:t>Control the inheritance of characteristics  (code of life)</a:t>
            </a:r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  <p:pic>
        <p:nvPicPr>
          <p:cNvPr id="4" name="Picture 3" descr="dna-rna-structure.jpg"/>
          <p:cNvPicPr>
            <a:picLocks noChangeAspect="1"/>
          </p:cNvPicPr>
          <p:nvPr/>
        </p:nvPicPr>
        <p:blipFill>
          <a:blip r:embed="rId2" cstate="print"/>
          <a:srcRect l="34585" t="4844" r="32575" b="9516"/>
          <a:stretch>
            <a:fillRect/>
          </a:stretch>
        </p:blipFill>
        <p:spPr>
          <a:xfrm>
            <a:off x="7020272" y="1484784"/>
            <a:ext cx="212372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552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7772400" cy="6858000"/>
          </a:xfrm>
        </p:spPr>
        <p:txBody>
          <a:bodyPr>
            <a:normAutofit/>
          </a:bodyPr>
          <a:lstStyle/>
          <a:p>
            <a:r>
              <a:rPr lang="en-ZA" b="1" dirty="0"/>
              <a:t>Vitamins</a:t>
            </a:r>
          </a:p>
          <a:p>
            <a:pPr lvl="1"/>
            <a:r>
              <a:rPr lang="en-ZA" dirty="0"/>
              <a:t>Complex organic compounds found in </a:t>
            </a:r>
            <a:r>
              <a:rPr lang="en-ZA" b="1" dirty="0"/>
              <a:t>very</a:t>
            </a:r>
            <a:r>
              <a:rPr lang="en-ZA" dirty="0"/>
              <a:t> small quantities in natural foods</a:t>
            </a:r>
          </a:p>
          <a:p>
            <a:pPr lvl="1"/>
            <a:r>
              <a:rPr lang="en-ZA" dirty="0"/>
              <a:t>Required for the normal functioning of the body</a:t>
            </a:r>
          </a:p>
          <a:p>
            <a:pPr lvl="1"/>
            <a:r>
              <a:rPr lang="en-ZA" dirty="0"/>
              <a:t>Absorbed from food during digestion</a:t>
            </a:r>
          </a:p>
          <a:p>
            <a:pPr lvl="1"/>
            <a:r>
              <a:rPr lang="en-ZA" dirty="0"/>
              <a:t>A normal, healthy diet usually gives us all the vitamins we require for normal functioning</a:t>
            </a:r>
          </a:p>
          <a:p>
            <a:pPr lvl="1"/>
            <a:r>
              <a:rPr lang="en-ZA" dirty="0"/>
              <a:t>If an unbalanced diet is followed, a vitamin deficiency might develop which could have detrimental consequences.</a:t>
            </a:r>
          </a:p>
          <a:p>
            <a:pPr lvl="1"/>
            <a:r>
              <a:rPr lang="en-ZA" dirty="0"/>
              <a:t>Table 1.1.2 – page 55</a:t>
            </a:r>
          </a:p>
          <a:p>
            <a:pPr lvl="2"/>
            <a:r>
              <a:rPr lang="en-ZA" dirty="0"/>
              <a:t>Know this </a:t>
            </a:r>
            <a:r>
              <a:rPr lang="en-ZA" b="1" dirty="0"/>
              <a:t>VERY WELL</a:t>
            </a:r>
            <a:endParaRPr lang="en-ZA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46311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7111076"/>
              </p:ext>
            </p:extLst>
          </p:nvPr>
        </p:nvGraphicFramePr>
        <p:xfrm>
          <a:off x="0" y="28184"/>
          <a:ext cx="8560563" cy="670834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70745"/>
                <a:gridCol w="2709536"/>
                <a:gridCol w="2140141"/>
                <a:gridCol w="2140141"/>
              </a:tblGrid>
              <a:tr h="1124774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Vitamin</a:t>
                      </a:r>
                      <a:endParaRPr lang="en-US" sz="1900" dirty="0"/>
                    </a:p>
                  </a:txBody>
                  <a:tcPr marL="85606" marR="85606" marT="42803" marB="42803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Function</a:t>
                      </a:r>
                      <a:endParaRPr lang="en-US" sz="1900" dirty="0"/>
                    </a:p>
                  </a:txBody>
                  <a:tcPr marL="85606" marR="85606" marT="42803" marB="42803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Sources</a:t>
                      </a:r>
                      <a:endParaRPr lang="en-US" sz="1900" dirty="0"/>
                    </a:p>
                  </a:txBody>
                  <a:tcPr marL="85606" marR="85606" marT="42803" marB="42803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Deficiency</a:t>
                      </a:r>
                      <a:r>
                        <a:rPr lang="en-US" sz="1900" baseline="0" dirty="0" smtClean="0"/>
                        <a:t> disease and their symptoms</a:t>
                      </a:r>
                      <a:endParaRPr lang="en-US" sz="1900" dirty="0"/>
                    </a:p>
                  </a:txBody>
                  <a:tcPr marL="85606" marR="85606" marT="42803" marB="42803"/>
                </a:tc>
              </a:tr>
              <a:tr h="1733591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Vitamin A</a:t>
                      </a:r>
                      <a:endParaRPr lang="en-US" sz="1900" dirty="0"/>
                    </a:p>
                  </a:txBody>
                  <a:tcPr marL="85606" marR="85606" marT="42803" marB="42803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Essential for the correct functioning of the eye.</a:t>
                      </a:r>
                      <a:endParaRPr lang="en-US" sz="1900" dirty="0"/>
                    </a:p>
                  </a:txBody>
                  <a:tcPr marL="85606" marR="85606" marT="42803" marB="42803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Liver, milk,</a:t>
                      </a:r>
                      <a:r>
                        <a:rPr lang="en-US" sz="1900" baseline="0" dirty="0" smtClean="0"/>
                        <a:t> milk products, fruit and vegetables</a:t>
                      </a:r>
                      <a:endParaRPr lang="en-US" sz="1900" dirty="0"/>
                    </a:p>
                  </a:txBody>
                  <a:tcPr marL="85606" marR="85606" marT="42803" marB="42803"/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Night blindness: </a:t>
                      </a:r>
                      <a:r>
                        <a:rPr lang="en-US" sz="1900" dirty="0" smtClean="0"/>
                        <a:t>difficulty</a:t>
                      </a:r>
                      <a:r>
                        <a:rPr lang="en-US" sz="1900" baseline="0" dirty="0" smtClean="0"/>
                        <a:t> in seeing in dim light</a:t>
                      </a:r>
                      <a:endParaRPr lang="en-US" sz="1900" dirty="0"/>
                    </a:p>
                  </a:txBody>
                  <a:tcPr marL="85606" marR="85606" marT="42803" marB="42803"/>
                </a:tc>
              </a:tr>
              <a:tr h="1462207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Vitamin B</a:t>
                      </a:r>
                      <a:endParaRPr lang="en-US" sz="1900" dirty="0"/>
                    </a:p>
                  </a:txBody>
                  <a:tcPr marL="85606" marR="85606" marT="42803" marB="42803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Acts as a co-enzyme in cellular respiration</a:t>
                      </a:r>
                      <a:endParaRPr lang="en-US" sz="1900" dirty="0"/>
                    </a:p>
                  </a:txBody>
                  <a:tcPr marL="85606" marR="85606" marT="42803" marB="42803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Whole grains of cereals, nuts, meat</a:t>
                      </a:r>
                      <a:r>
                        <a:rPr lang="en-US" sz="1900" baseline="0" dirty="0" smtClean="0"/>
                        <a:t> and yeast.</a:t>
                      </a:r>
                      <a:endParaRPr lang="en-US" sz="1900" dirty="0"/>
                    </a:p>
                  </a:txBody>
                  <a:tcPr marL="85606" marR="85606" marT="42803" marB="42803"/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Beri-beri:  </a:t>
                      </a:r>
                      <a:r>
                        <a:rPr lang="en-US" sz="1900" dirty="0" smtClean="0"/>
                        <a:t>stunted growth and heart disorders</a:t>
                      </a:r>
                      <a:endParaRPr lang="en-US" sz="1900" dirty="0"/>
                    </a:p>
                  </a:txBody>
                  <a:tcPr marL="85606" marR="85606" marT="42803" marB="42803"/>
                </a:tc>
              </a:tr>
              <a:tr h="2387777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Vitamin C</a:t>
                      </a:r>
                      <a:endParaRPr lang="en-US" sz="1900" dirty="0"/>
                    </a:p>
                  </a:txBody>
                  <a:tcPr marL="85606" marR="85606" marT="42803" marB="42803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Maintains intercellular substance</a:t>
                      </a:r>
                      <a:r>
                        <a:rPr lang="en-US" sz="1900" baseline="0" dirty="0" smtClean="0"/>
                        <a:t> in cartilage, bone &amp; dentine. May acts as a catalyst in cell respiration</a:t>
                      </a:r>
                      <a:endParaRPr lang="en-US" sz="1900" dirty="0"/>
                    </a:p>
                  </a:txBody>
                  <a:tcPr marL="85606" marR="85606" marT="42803" marB="42803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Citrus fruit, guavas, tomatoes, potatoes.</a:t>
                      </a:r>
                      <a:endParaRPr lang="en-US" sz="1900" dirty="0"/>
                    </a:p>
                  </a:txBody>
                  <a:tcPr marL="85606" marR="85606" marT="42803" marB="42803"/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Scurvy:</a:t>
                      </a:r>
                      <a:r>
                        <a:rPr lang="en-US" sz="1900" dirty="0" smtClean="0"/>
                        <a:t>  bleeding gums, under</a:t>
                      </a:r>
                      <a:r>
                        <a:rPr lang="en-US" sz="1900" baseline="0" dirty="0" smtClean="0"/>
                        <a:t> the skin especially at the joints.  Poor healing of wounds.</a:t>
                      </a:r>
                      <a:endParaRPr lang="en-US" sz="1900" dirty="0"/>
                    </a:p>
                  </a:txBody>
                  <a:tcPr marL="85606" marR="85606" marT="42803" marB="4280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6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638426" cy="211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8" y="5206522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8" y="2286000"/>
            <a:ext cx="28860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921"/>
            <a:ext cx="4953000" cy="318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367" y="3352800"/>
            <a:ext cx="541866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0447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609599"/>
          <a:ext cx="8229600" cy="59385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71600"/>
                <a:gridCol w="2743200"/>
                <a:gridCol w="1828800"/>
                <a:gridCol w="2286000"/>
              </a:tblGrid>
              <a:tr h="11595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Vitamin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Function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Sources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Deficiency disease and symptoms</a:t>
                      </a:r>
                      <a:endParaRPr lang="en-US" sz="2000" dirty="0"/>
                    </a:p>
                  </a:txBody>
                  <a:tcPr/>
                </a:tc>
              </a:tr>
              <a:tr h="361933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Vitamin</a:t>
                      </a:r>
                      <a:r>
                        <a:rPr lang="en-US" sz="2000" baseline="0" dirty="0" smtClean="0"/>
                        <a:t> 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Increases absorption of calcium</a:t>
                      </a:r>
                      <a:r>
                        <a:rPr lang="en-US" sz="2000" baseline="0" dirty="0" smtClean="0"/>
                        <a:t> &amp; phosphate salts.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Diary products,</a:t>
                      </a:r>
                      <a:r>
                        <a:rPr lang="en-US" sz="2000" baseline="0" dirty="0" smtClean="0"/>
                        <a:t> egg yolk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Rickets in children:  </a:t>
                      </a:r>
                      <a:r>
                        <a:rPr lang="en-US" sz="2000" dirty="0" smtClean="0"/>
                        <a:t>abnormal</a:t>
                      </a:r>
                      <a:r>
                        <a:rPr lang="en-US" sz="2000" baseline="0" dirty="0" smtClean="0"/>
                        <a:t> bone formation.</a:t>
                      </a:r>
                    </a:p>
                    <a:p>
                      <a:r>
                        <a:rPr lang="en-US" sz="2000" b="1" baseline="0" dirty="0" smtClean="0"/>
                        <a:t>Osteomalacia in adults:</a:t>
                      </a:r>
                      <a:r>
                        <a:rPr lang="en-US" sz="2000" baseline="0" dirty="0" smtClean="0"/>
                        <a:t>  compressed vertebrae, bow-shaped legs, swollen joints.</a:t>
                      </a:r>
                      <a:endParaRPr lang="en-US" sz="2000" dirty="0"/>
                    </a:p>
                  </a:txBody>
                  <a:tcPr/>
                </a:tc>
              </a:tr>
              <a:tr h="11595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Vitamin 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Prevents oxidation of unsaturated fatty</a:t>
                      </a:r>
                      <a:r>
                        <a:rPr lang="en-US" sz="2000" baseline="0" dirty="0" smtClean="0"/>
                        <a:t> acids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Leafy green vegetables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Excessive</a:t>
                      </a:r>
                      <a:r>
                        <a:rPr lang="en-US" sz="2000" baseline="0" dirty="0" smtClean="0"/>
                        <a:t> bleeding-known as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haemorrhage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8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Activity 1.1.11 </a:t>
            </a:r>
            <a:r>
              <a:rPr lang="en-US" dirty="0" err="1" smtClean="0"/>
              <a:t>pg</a:t>
            </a:r>
            <a:r>
              <a:rPr lang="en-US" dirty="0" smtClean="0"/>
              <a:t> 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100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Activity 1.1.12 </a:t>
            </a:r>
            <a:r>
              <a:rPr lang="en-US" dirty="0" err="1" smtClean="0"/>
              <a:t>pg</a:t>
            </a:r>
            <a:r>
              <a:rPr lang="en-US" dirty="0" smtClean="0"/>
              <a:t> 57-58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4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minerals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Minerals are </a:t>
            </a:r>
            <a:r>
              <a:rPr lang="en-US" b="1" dirty="0" smtClean="0">
                <a:solidFill>
                  <a:srgbClr val="0033CC"/>
                </a:solidFill>
              </a:rPr>
              <a:t>inorganic substances </a:t>
            </a:r>
            <a:r>
              <a:rPr lang="en-US" dirty="0" smtClean="0"/>
              <a:t>that are required by living organisms.</a:t>
            </a:r>
          </a:p>
          <a:p>
            <a:r>
              <a:rPr lang="en-US" dirty="0" smtClean="0"/>
              <a:t>They are required by </a:t>
            </a:r>
            <a:r>
              <a:rPr lang="en-US" b="1" dirty="0" smtClean="0">
                <a:solidFill>
                  <a:srgbClr val="FF3300"/>
                </a:solidFill>
              </a:rPr>
              <a:t>both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3300"/>
                </a:solidFill>
              </a:rPr>
              <a:t>plants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3300"/>
                </a:solidFill>
              </a:rPr>
              <a:t>animals.</a:t>
            </a:r>
          </a:p>
          <a:p>
            <a:r>
              <a:rPr lang="en-US" dirty="0" smtClean="0"/>
              <a:t>Minerals can be put into </a:t>
            </a:r>
            <a:r>
              <a:rPr lang="en-US" b="1" dirty="0" smtClean="0">
                <a:solidFill>
                  <a:srgbClr val="FF0066"/>
                </a:solidFill>
              </a:rPr>
              <a:t>two groups </a:t>
            </a:r>
            <a:r>
              <a:rPr lang="en-US" dirty="0" smtClean="0"/>
              <a:t>depending on the organisms needs.</a:t>
            </a:r>
          </a:p>
          <a:p>
            <a:r>
              <a:rPr lang="en-US" dirty="0" smtClean="0"/>
              <a:t>These two groups are: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Micro-elements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Macro-elements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Macro- and micro-elements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66FF"/>
                </a:solidFill>
              </a:rPr>
              <a:t>Macro-elements</a:t>
            </a:r>
            <a:r>
              <a:rPr lang="en-US" dirty="0" smtClean="0"/>
              <a:t> are elements that are required in </a:t>
            </a:r>
            <a:r>
              <a:rPr lang="en-US" b="1" dirty="0" smtClean="0">
                <a:solidFill>
                  <a:srgbClr val="9966FF"/>
                </a:solidFill>
              </a:rPr>
              <a:t>large quantities </a:t>
            </a:r>
            <a:r>
              <a:rPr lang="en-US" dirty="0" smtClean="0"/>
              <a:t>by living organisms.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Micro-elements</a:t>
            </a:r>
            <a:r>
              <a:rPr lang="en-US" dirty="0" smtClean="0"/>
              <a:t> are elements that are required in </a:t>
            </a:r>
            <a:r>
              <a:rPr lang="en-US" b="1" dirty="0" smtClean="0">
                <a:solidFill>
                  <a:srgbClr val="006600"/>
                </a:solidFill>
              </a:rPr>
              <a:t>small quantities </a:t>
            </a:r>
            <a:r>
              <a:rPr lang="en-US" dirty="0" smtClean="0"/>
              <a:t>by living organisms.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990000"/>
                </a:solidFill>
              </a:rPr>
              <a:t>mineral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maybe either a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b="1" dirty="0" smtClean="0">
                <a:solidFill>
                  <a:srgbClr val="990000"/>
                </a:solidFill>
              </a:rPr>
              <a:t>macro- or micro-element </a:t>
            </a:r>
            <a:r>
              <a:rPr lang="en-US" dirty="0" smtClean="0"/>
              <a:t>depending on the </a:t>
            </a:r>
            <a:r>
              <a:rPr lang="en-US" b="1" dirty="0" smtClean="0">
                <a:solidFill>
                  <a:srgbClr val="990000"/>
                </a:solidFill>
              </a:rPr>
              <a:t>organisms needs</a:t>
            </a:r>
            <a:r>
              <a:rPr lang="en-US" dirty="0" smtClean="0">
                <a:solidFill>
                  <a:srgbClr val="990000"/>
                </a:solidFill>
              </a:rPr>
              <a:t>.</a:t>
            </a:r>
          </a:p>
          <a:p>
            <a:r>
              <a:rPr lang="en-US" dirty="0" smtClean="0"/>
              <a:t>The table on the next slides discusses some of these minerals.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Functions of some minerals and their deficiency diseases.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8534400" cy="61048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95400"/>
                <a:gridCol w="533400"/>
                <a:gridCol w="3702756"/>
                <a:gridCol w="3002844"/>
              </a:tblGrid>
              <a:tr h="437425">
                <a:tc>
                  <a:txBody>
                    <a:bodyPr/>
                    <a:lstStyle/>
                    <a:p>
                      <a:r>
                        <a:rPr lang="en-US" dirty="0" smtClean="0"/>
                        <a:t>Mineral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Deficiency</a:t>
                      </a:r>
                      <a:endParaRPr lang="en-US" dirty="0"/>
                    </a:p>
                  </a:txBody>
                  <a:tcPr/>
                </a:tc>
              </a:tr>
              <a:tr h="9503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Sodium</a:t>
                      </a:r>
                    </a:p>
                    <a:p>
                      <a:r>
                        <a:rPr lang="en-US" b="1" dirty="0" smtClean="0"/>
                        <a:t>(Na)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plants</a:t>
                      </a:r>
                      <a:endParaRPr lang="en-US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Maintains osmotic balance</a:t>
                      </a:r>
                      <a:r>
                        <a:rPr lang="en-US" sz="2000" baseline="0" dirty="0" smtClean="0"/>
                        <a:t> in plants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Reduced plant growth</a:t>
                      </a:r>
                      <a:endParaRPr lang="en-US" sz="2000" dirty="0"/>
                    </a:p>
                  </a:txBody>
                  <a:tcPr/>
                </a:tc>
              </a:tr>
              <a:tr h="15423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animals</a:t>
                      </a:r>
                      <a:endParaRPr lang="en-US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Has a role in the functioning of nerves and muscles</a:t>
                      </a:r>
                    </a:p>
                    <a:p>
                      <a:r>
                        <a:rPr lang="en-US" sz="2000" dirty="0" smtClean="0"/>
                        <a:t>Regulates the secretion of HCl</a:t>
                      </a:r>
                      <a:r>
                        <a:rPr lang="en-US" sz="2000" baseline="0" dirty="0" smtClean="0"/>
                        <a:t> in the stomach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Muscle cramps</a:t>
                      </a:r>
                      <a:endParaRPr lang="en-US" sz="2000" dirty="0"/>
                    </a:p>
                  </a:txBody>
                  <a:tcPr/>
                </a:tc>
              </a:tr>
              <a:tr h="1821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Potassium</a:t>
                      </a:r>
                    </a:p>
                    <a:p>
                      <a:r>
                        <a:rPr lang="en-US" b="1" dirty="0" smtClean="0"/>
                        <a:t>(K)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plants</a:t>
                      </a:r>
                      <a:endParaRPr lang="en-US" b="1" dirty="0"/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Needed for: Photosynthesis</a:t>
                      </a:r>
                    </a:p>
                    <a:p>
                      <a:r>
                        <a:rPr lang="en-US" sz="2000" dirty="0" smtClean="0"/>
                        <a:t>Protein synthesis, activation of plant enzymes</a:t>
                      </a:r>
                    </a:p>
                    <a:p>
                      <a:r>
                        <a:rPr lang="en-US" sz="2000" dirty="0" smtClean="0"/>
                        <a:t>Regulation of the stomata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Lower drought</a:t>
                      </a:r>
                      <a:r>
                        <a:rPr lang="en-US" sz="2000" baseline="0" dirty="0" smtClean="0"/>
                        <a:t> resistance</a:t>
                      </a:r>
                    </a:p>
                    <a:p>
                      <a:r>
                        <a:rPr lang="en-US" sz="2000" baseline="0" dirty="0" smtClean="0"/>
                        <a:t>Excessive water lose</a:t>
                      </a:r>
                    </a:p>
                    <a:p>
                      <a:r>
                        <a:rPr lang="en-US" sz="2000" baseline="0" dirty="0" smtClean="0"/>
                        <a:t>disease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7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animals</a:t>
                      </a:r>
                      <a:endParaRPr lang="en-US" b="1" dirty="0"/>
                    </a:p>
                  </a:txBody>
                  <a:tcPr vert="vert2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Regulation of : Blood pressure, nerve functions, muscle control, cellular respiration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 oxygen levels</a:t>
                      </a:r>
                    </a:p>
                    <a:p>
                      <a:r>
                        <a:rPr lang="en-US" sz="2000" dirty="0" smtClean="0"/>
                        <a:t>Muscular cramps</a:t>
                      </a:r>
                    </a:p>
                    <a:p>
                      <a:r>
                        <a:rPr lang="en-US" sz="2000" dirty="0" smtClean="0"/>
                        <a:t>Lung failure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56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Functions of some minerals and their deficiency diseases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685800"/>
          <a:ext cx="8534400" cy="62941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00200"/>
                <a:gridCol w="381000"/>
                <a:gridCol w="3527367"/>
                <a:gridCol w="3025833"/>
              </a:tblGrid>
              <a:tr h="441994">
                <a:tc>
                  <a:txBody>
                    <a:bodyPr/>
                    <a:lstStyle/>
                    <a:p>
                      <a:r>
                        <a:rPr lang="en-US" dirty="0" smtClean="0"/>
                        <a:t>Mineral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Deficiency</a:t>
                      </a:r>
                      <a:endParaRPr lang="en-US" dirty="0"/>
                    </a:p>
                  </a:txBody>
                  <a:tcPr/>
                </a:tc>
              </a:tr>
              <a:tr h="1615406">
                <a:tc rowSpan="2">
                  <a:txBody>
                    <a:bodyPr/>
                    <a:lstStyle/>
                    <a:p>
                      <a:r>
                        <a:rPr lang="en-US" b="1" smtClean="0"/>
                        <a:t>Calcium</a:t>
                      </a:r>
                    </a:p>
                    <a:p>
                      <a:r>
                        <a:rPr lang="en-US" b="1" smtClean="0"/>
                        <a:t>(Ca)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plants</a:t>
                      </a:r>
                      <a:endParaRPr lang="en-US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Used for the formation of the middle lamella of cell walls</a:t>
                      </a:r>
                    </a:p>
                    <a:p>
                      <a:r>
                        <a:rPr lang="en-US" sz="2000" dirty="0" smtClean="0"/>
                        <a:t>Also maintains the permeability of cell walls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Poor plant growth</a:t>
                      </a:r>
                    </a:p>
                    <a:p>
                      <a:r>
                        <a:rPr lang="en-US" sz="2000" dirty="0" smtClean="0"/>
                        <a:t>Growing</a:t>
                      </a:r>
                      <a:r>
                        <a:rPr lang="en-US" sz="2000" baseline="0" dirty="0" smtClean="0"/>
                        <a:t> parts of plant die</a:t>
                      </a:r>
                      <a:endParaRPr lang="en-US" sz="2000" dirty="0"/>
                    </a:p>
                  </a:txBody>
                  <a:tcPr/>
                </a:tc>
              </a:tr>
              <a:tr h="990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animals</a:t>
                      </a:r>
                      <a:endParaRPr lang="en-US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Required for bone and teeth formation.</a:t>
                      </a:r>
                    </a:p>
                    <a:p>
                      <a:r>
                        <a:rPr lang="en-US" sz="2000" dirty="0" smtClean="0"/>
                        <a:t>Used in blood clotting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 children causes</a:t>
                      </a:r>
                      <a:r>
                        <a:rPr lang="en-US" sz="2000" baseline="0" dirty="0" smtClean="0"/>
                        <a:t> rickets</a:t>
                      </a:r>
                      <a:endParaRPr lang="en-US" sz="2000" dirty="0"/>
                    </a:p>
                  </a:txBody>
                  <a:tcPr/>
                </a:tc>
              </a:tr>
              <a:tr h="1676400"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Phosphorous</a:t>
                      </a:r>
                    </a:p>
                    <a:p>
                      <a:r>
                        <a:rPr lang="en-US" b="1" dirty="0" smtClean="0"/>
                        <a:t>(P)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plants</a:t>
                      </a:r>
                      <a:endParaRPr lang="en-US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needed for cell membrane formation and for the formation of nucleic</a:t>
                      </a:r>
                      <a:r>
                        <a:rPr lang="en-US" sz="2000" baseline="0" dirty="0" smtClean="0"/>
                        <a:t> acids</a:t>
                      </a:r>
                    </a:p>
                    <a:p>
                      <a:r>
                        <a:rPr lang="en-US" sz="2000" baseline="0" dirty="0" smtClean="0"/>
                        <a:t>Used for the formation of ATP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Leaves fall off prematurely</a:t>
                      </a:r>
                    </a:p>
                    <a:p>
                      <a:r>
                        <a:rPr lang="en-US" sz="2000" dirty="0" smtClean="0"/>
                        <a:t>Brown spots develop on leaves</a:t>
                      </a:r>
                      <a:endParaRPr lang="en-US" sz="2000" dirty="0"/>
                    </a:p>
                  </a:txBody>
                  <a:tcPr/>
                </a:tc>
              </a:tr>
              <a:tr h="582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animals</a:t>
                      </a:r>
                      <a:endParaRPr lang="en-US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Used for the formation</a:t>
                      </a:r>
                      <a:r>
                        <a:rPr lang="en-US" sz="2000" baseline="0" dirty="0" smtClean="0"/>
                        <a:t> of cell membranes, nucleic acids, ATP and bone and teeth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Rickets in children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2406</Words>
  <Application>Microsoft Office PowerPoint</Application>
  <PresentationFormat>On-screen Show (4:3)</PresentationFormat>
  <Paragraphs>344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Opulent</vt:lpstr>
      <vt:lpstr>Life at molecular level </vt:lpstr>
      <vt:lpstr>Chemistry of life</vt:lpstr>
      <vt:lpstr>Elements</vt:lpstr>
      <vt:lpstr>Inorganic compounds</vt:lpstr>
      <vt:lpstr>Organic compounds</vt:lpstr>
      <vt:lpstr>minerals</vt:lpstr>
      <vt:lpstr>Macro- and micro-elements</vt:lpstr>
      <vt:lpstr>Functions of some minerals and their deficiency diseases.</vt:lpstr>
      <vt:lpstr>Functions of some minerals and their deficiency diseases</vt:lpstr>
      <vt:lpstr>PowerPoint Presentation</vt:lpstr>
      <vt:lpstr>Functions of some minerals and their deficiency diseases</vt:lpstr>
      <vt:lpstr>PowerPoint Presentation</vt:lpstr>
      <vt:lpstr>Functions of some minerals and their deficiency diseases</vt:lpstr>
      <vt:lpstr>PowerPoint Presentation</vt:lpstr>
      <vt:lpstr>Something for you to do.</vt:lpstr>
      <vt:lpstr>Something for you to do.</vt:lpstr>
      <vt:lpstr>solution</vt:lpstr>
      <vt:lpstr>Solution:</vt:lpstr>
      <vt:lpstr>The need for fertilizer in over used soil</vt:lpstr>
      <vt:lpstr>The need for fertilizer in over used soil</vt:lpstr>
      <vt:lpstr>The need for fertilizer in over used soil</vt:lpstr>
      <vt:lpstr>The need for fertilizer in over used soil</vt:lpstr>
      <vt:lpstr>The need for fertilizer in over used soil</vt:lpstr>
      <vt:lpstr>Solution:</vt:lpstr>
      <vt:lpstr>EUT ROPHICATION</vt:lpstr>
      <vt:lpstr>PowerPoint Presentation</vt:lpstr>
      <vt:lpstr>Inorganic compounds</vt:lpstr>
      <vt:lpstr>Mineral salts</vt:lpstr>
      <vt:lpstr>water</vt:lpstr>
      <vt:lpstr>water</vt:lpstr>
      <vt:lpstr>Importance of water</vt:lpstr>
      <vt:lpstr>Functions of water</vt:lpstr>
      <vt:lpstr>Terminology TEST</vt:lpstr>
      <vt:lpstr>Answers</vt:lpstr>
      <vt:lpstr>homework Activity 1.1.1pg 39</vt:lpstr>
      <vt:lpstr>Organic compounds</vt:lpstr>
      <vt:lpstr>Mono-, di- and polysaccharides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Act 1.1.6 pg 46</vt:lpstr>
      <vt:lpstr>PowerPoint Presentation</vt:lpstr>
      <vt:lpstr>Optimum rate</vt:lpstr>
      <vt:lpstr>  effect on temperature on  enzyme activity</vt:lpstr>
      <vt:lpstr>Effect of ph on enzyme activity</vt:lpstr>
      <vt:lpstr>PowerPoint Presentation</vt:lpstr>
      <vt:lpstr>Activity 1.1.10 pg 52-53</vt:lpstr>
      <vt:lpstr>Nucleic acids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at molecular level</dc:title>
  <dc:creator>Windows User</dc:creator>
  <cp:lastModifiedBy>Azhar Rajah</cp:lastModifiedBy>
  <cp:revision>65</cp:revision>
  <dcterms:created xsi:type="dcterms:W3CDTF">2012-11-07T04:22:17Z</dcterms:created>
  <dcterms:modified xsi:type="dcterms:W3CDTF">2018-04-11T04:38:51Z</dcterms:modified>
</cp:coreProperties>
</file>