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2" r:id="rId17"/>
    <p:sldId id="273" r:id="rId18"/>
    <p:sldId id="297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15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8" r:id="rId44"/>
    <p:sldId id="299" r:id="rId45"/>
    <p:sldId id="316" r:id="rId46"/>
    <p:sldId id="300" r:id="rId47"/>
    <p:sldId id="301" r:id="rId48"/>
    <p:sldId id="302" r:id="rId49"/>
    <p:sldId id="303" r:id="rId50"/>
    <p:sldId id="304" r:id="rId51"/>
    <p:sldId id="317" r:id="rId52"/>
    <p:sldId id="305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73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970-9CA1-4F34-84C7-CE2100A363D2}" type="datetimeFigureOut">
              <a:rPr lang="en-ZA" smtClean="0"/>
              <a:pPr/>
              <a:t>2018/08/28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1E39-F57B-49B9-9101-47C40E92AC71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970-9CA1-4F34-84C7-CE2100A363D2}" type="datetimeFigureOut">
              <a:rPr lang="en-ZA" smtClean="0"/>
              <a:pPr/>
              <a:t>2018/08/28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1E39-F57B-49B9-9101-47C40E92AC7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970-9CA1-4F34-84C7-CE2100A363D2}" type="datetimeFigureOut">
              <a:rPr lang="en-ZA" smtClean="0"/>
              <a:pPr/>
              <a:t>2018/08/28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1E39-F57B-49B9-9101-47C40E92AC7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970-9CA1-4F34-84C7-CE2100A363D2}" type="datetimeFigureOut">
              <a:rPr lang="en-ZA" smtClean="0"/>
              <a:pPr/>
              <a:t>2018/08/28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1E39-F57B-49B9-9101-47C40E92AC7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970-9CA1-4F34-84C7-CE2100A363D2}" type="datetimeFigureOut">
              <a:rPr lang="en-ZA" smtClean="0"/>
              <a:pPr/>
              <a:t>2018/08/28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1E39-F57B-49B9-9101-47C40E92AC7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970-9CA1-4F34-84C7-CE2100A363D2}" type="datetimeFigureOut">
              <a:rPr lang="en-ZA" smtClean="0"/>
              <a:pPr/>
              <a:t>2018/08/28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1E39-F57B-49B9-9101-47C40E92AC7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970-9CA1-4F34-84C7-CE2100A363D2}" type="datetimeFigureOut">
              <a:rPr lang="en-ZA" smtClean="0"/>
              <a:pPr/>
              <a:t>2018/08/28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1E39-F57B-49B9-9101-47C40E92AC7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970-9CA1-4F34-84C7-CE2100A363D2}" type="datetimeFigureOut">
              <a:rPr lang="en-ZA" smtClean="0"/>
              <a:pPr/>
              <a:t>2018/08/28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1E39-F57B-49B9-9101-47C40E92AC7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970-9CA1-4F34-84C7-CE2100A363D2}" type="datetimeFigureOut">
              <a:rPr lang="en-ZA" smtClean="0"/>
              <a:pPr/>
              <a:t>2018/08/28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1E39-F57B-49B9-9101-47C40E92AC7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970-9CA1-4F34-84C7-CE2100A363D2}" type="datetimeFigureOut">
              <a:rPr lang="en-ZA" smtClean="0"/>
              <a:pPr/>
              <a:t>2018/08/28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1E39-F57B-49B9-9101-47C40E92AC71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C222970-9CA1-4F34-84C7-CE2100A363D2}" type="datetimeFigureOut">
              <a:rPr lang="en-ZA" smtClean="0"/>
              <a:pPr/>
              <a:t>2018/08/28</a:t>
            </a:fld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3841E39-F57B-49B9-9101-47C40E92AC7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C222970-9CA1-4F34-84C7-CE2100A363D2}" type="datetimeFigureOut">
              <a:rPr lang="en-ZA" smtClean="0"/>
              <a:pPr/>
              <a:t>2018/08/28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3841E39-F57B-49B9-9101-47C40E92AC71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077200" cy="1673352"/>
          </a:xfrm>
        </p:spPr>
        <p:txBody>
          <a:bodyPr>
            <a:noAutofit/>
          </a:bodyPr>
          <a:lstStyle/>
          <a:p>
            <a:pPr algn="ctr"/>
            <a:r>
              <a:rPr lang="en-ZA" sz="6600" dirty="0"/>
              <a:t>Support systems in 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Endoskeleton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Is an internal skeleton consisting mainly of bone and cartilage.</a:t>
            </a:r>
          </a:p>
          <a:p>
            <a:r>
              <a:rPr lang="en-ZA" dirty="0"/>
              <a:t>Found in vertebrate animals. </a:t>
            </a:r>
          </a:p>
          <a:p>
            <a:endParaRPr lang="en-ZA" dirty="0"/>
          </a:p>
          <a:p>
            <a:pPr>
              <a:buNone/>
            </a:pPr>
            <a:endParaRPr lang="en-ZA" dirty="0"/>
          </a:p>
          <a:p>
            <a:endParaRPr lang="en-ZA" dirty="0"/>
          </a:p>
        </p:txBody>
      </p:sp>
      <p:pic>
        <p:nvPicPr>
          <p:cNvPr id="4" name="Picture 3" descr="imagesjhb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636912"/>
            <a:ext cx="2085206" cy="3806129"/>
          </a:xfrm>
          <a:prstGeom prst="rect">
            <a:avLst/>
          </a:prstGeom>
        </p:spPr>
      </p:pic>
      <p:pic>
        <p:nvPicPr>
          <p:cNvPr id="5" name="Picture 4" descr="imag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005064"/>
            <a:ext cx="3339998" cy="2247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/>
              <a:t>Bone and cartilage are living tissue that grow together with the organism.</a:t>
            </a:r>
          </a:p>
          <a:p>
            <a:r>
              <a:rPr lang="en-ZA" dirty="0"/>
              <a:t>It protects internal organs such as brain, heart and lungs.</a:t>
            </a:r>
          </a:p>
          <a:p>
            <a:r>
              <a:rPr lang="en-ZA" dirty="0"/>
              <a:t>It provides structural support and gives the body shape.</a:t>
            </a:r>
          </a:p>
          <a:p>
            <a:r>
              <a:rPr lang="en-ZA" dirty="0"/>
              <a:t>It provides a place for attachment of muscles which makes locomotion possible.</a:t>
            </a:r>
          </a:p>
          <a:p>
            <a:r>
              <a:rPr lang="en-ZA" dirty="0"/>
              <a:t>Joints at the ends of bones makes the body flexible, together with the muscles, make locomotion efficient.</a:t>
            </a:r>
          </a:p>
          <a:p>
            <a:r>
              <a:rPr lang="en-ZA" dirty="0"/>
              <a:t>Joints also allow for independent movement of bones.</a:t>
            </a:r>
          </a:p>
          <a:p>
            <a:r>
              <a:rPr lang="en-ZA" dirty="0"/>
              <a:t>Since bone is a living tissue, it is able to grow with the organism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Not many disadvantages of an endoskeleton.</a:t>
            </a:r>
          </a:p>
          <a:p>
            <a:r>
              <a:rPr lang="en-ZA" dirty="0"/>
              <a:t>Which is why all most evolved and larger animals have an endoskeleton.</a:t>
            </a:r>
          </a:p>
          <a:p>
            <a:r>
              <a:rPr lang="en-ZA" dirty="0"/>
              <a:t>However, endoskeletons do not serve as an external protection against heat and cold.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What are vertebrate and invertebrate animals?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Vertebrate animals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Animals that have a vertebrate column  (spine) are known as vertebrate animals.</a:t>
            </a:r>
          </a:p>
          <a:p>
            <a:r>
              <a:rPr lang="en-ZA" dirty="0"/>
              <a:t>They have an internal skeleton consisting of bone and cartilage.</a:t>
            </a:r>
          </a:p>
          <a:p>
            <a:r>
              <a:rPr lang="en-ZA" dirty="0"/>
              <a:t>They are from the phylum Chordata.</a:t>
            </a:r>
          </a:p>
          <a:p>
            <a:r>
              <a:rPr lang="en-ZA" dirty="0"/>
              <a:t>Fish, amphibians, reptiles, birds and mammals.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Invertebrate animals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  <a:p>
            <a:r>
              <a:rPr lang="en-ZA" dirty="0"/>
              <a:t>Animals that do not have a vertebral column. </a:t>
            </a:r>
          </a:p>
          <a:p>
            <a:r>
              <a:rPr lang="en-ZA" dirty="0"/>
              <a:t>Do not have an internal skeleton.</a:t>
            </a:r>
          </a:p>
          <a:p>
            <a:r>
              <a:rPr lang="en-ZA" dirty="0"/>
              <a:t>In simple terms, all invertebrates either have a hydrostatic skeleton or a exoskeleton.</a:t>
            </a:r>
          </a:p>
          <a:p>
            <a:pPr>
              <a:buNone/>
            </a:pPr>
            <a:r>
              <a:rPr lang="en-ZA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The human skeleton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Functions include:</a:t>
            </a:r>
          </a:p>
          <a:p>
            <a:pPr lvl="1"/>
            <a:r>
              <a:rPr lang="en-ZA" dirty="0"/>
              <a:t>Movement </a:t>
            </a:r>
          </a:p>
          <a:p>
            <a:pPr lvl="1"/>
            <a:r>
              <a:rPr lang="en-ZA" dirty="0"/>
              <a:t>Protection</a:t>
            </a:r>
          </a:p>
          <a:p>
            <a:pPr lvl="1"/>
            <a:r>
              <a:rPr lang="en-ZA" dirty="0"/>
              <a:t>Support</a:t>
            </a:r>
          </a:p>
          <a:p>
            <a:pPr lvl="1"/>
            <a:r>
              <a:rPr lang="en-ZA" dirty="0"/>
              <a:t>Mineral storage</a:t>
            </a:r>
          </a:p>
          <a:p>
            <a:pPr lvl="1"/>
            <a:r>
              <a:rPr lang="en-ZA" dirty="0"/>
              <a:t>Hearing</a:t>
            </a:r>
          </a:p>
          <a:p>
            <a:pPr lvl="1"/>
            <a:r>
              <a:rPr lang="en-ZA" dirty="0"/>
              <a:t>Blood cell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Structure of the skeleton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dirty="0"/>
              <a:t>A human skeleton weighs between 8 and 15kg</a:t>
            </a:r>
          </a:p>
          <a:p>
            <a:r>
              <a:rPr lang="en-ZA" dirty="0"/>
              <a:t>It is made up of 206 bones which are divided into two main sections:</a:t>
            </a:r>
          </a:p>
          <a:p>
            <a:pPr lvl="1"/>
            <a:r>
              <a:rPr lang="en-ZA" dirty="0"/>
              <a:t>An axial skeleton</a:t>
            </a:r>
          </a:p>
          <a:p>
            <a:pPr lvl="1"/>
            <a:r>
              <a:rPr lang="en-ZA" dirty="0"/>
              <a:t>An appendicular skeleton</a:t>
            </a:r>
          </a:p>
          <a:p>
            <a:endParaRPr lang="en-ZA" dirty="0"/>
          </a:p>
          <a:p>
            <a:r>
              <a:rPr lang="en-ZA" dirty="0"/>
              <a:t>Axial skeleton – skull, vertebral column, ribs and sternum</a:t>
            </a:r>
          </a:p>
          <a:p>
            <a:pPr lvl="1"/>
            <a:r>
              <a:rPr lang="en-ZA" dirty="0"/>
              <a:t>Protects internal organs</a:t>
            </a:r>
          </a:p>
          <a:p>
            <a:pPr lvl="1"/>
            <a:r>
              <a:rPr lang="en-ZA" dirty="0"/>
              <a:t>Allow for flexible movement </a:t>
            </a:r>
          </a:p>
          <a:p>
            <a:pPr lvl="1"/>
            <a:r>
              <a:rPr lang="en-ZA" dirty="0"/>
              <a:t>Allows for attachment of other bones</a:t>
            </a:r>
          </a:p>
          <a:p>
            <a:pPr lvl="1"/>
            <a:endParaRPr lang="en-ZA" dirty="0"/>
          </a:p>
          <a:p>
            <a:r>
              <a:rPr lang="en-ZA" dirty="0"/>
              <a:t>Appendicular skeleton – pectoral girdle, pelvic girdle, upper and lower limbs.</a:t>
            </a:r>
          </a:p>
          <a:p>
            <a:pPr lvl="1"/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beled-skeleton-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3" y="1484784"/>
            <a:ext cx="3312368" cy="60486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A" dirty="0"/>
              <a:t>You need to be able to label the diagram!!!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IMG-20140516-WA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7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The axial skeleton</a:t>
            </a:r>
            <a:endParaRPr lang="en-ZA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Consists of the skull, vertebral column and ribcage. </a:t>
            </a:r>
          </a:p>
          <a:p>
            <a:r>
              <a:rPr lang="en-ZA" dirty="0"/>
              <a:t>Forms the central axis that keeps the body upright. </a:t>
            </a:r>
          </a:p>
          <a:p>
            <a:r>
              <a:rPr lang="en-ZA" dirty="0"/>
              <a:t>All the other parts of the endoskeleton are attached to the axial skeleton.</a:t>
            </a:r>
          </a:p>
          <a:p>
            <a:r>
              <a:rPr lang="en-ZA" dirty="0"/>
              <a:t>It protects the brain, sense organs, spinal cord, heart and lungs.</a:t>
            </a:r>
          </a:p>
          <a:p>
            <a:pPr>
              <a:buNone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Three types of skeletons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In animals, we identify three different skeletal types:</a:t>
            </a:r>
          </a:p>
          <a:p>
            <a:pPr lvl="1"/>
            <a:r>
              <a:rPr lang="en-ZA" dirty="0"/>
              <a:t>Hydrostatic skeleton</a:t>
            </a:r>
          </a:p>
          <a:p>
            <a:pPr lvl="1"/>
            <a:r>
              <a:rPr lang="en-ZA" dirty="0"/>
              <a:t>Exoskeleton</a:t>
            </a:r>
          </a:p>
          <a:p>
            <a:pPr lvl="1"/>
            <a:r>
              <a:rPr lang="en-ZA" dirty="0"/>
              <a:t>Endoskeleton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The skull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Consist of two groups of bones:</a:t>
            </a:r>
          </a:p>
          <a:p>
            <a:pPr lvl="1"/>
            <a:r>
              <a:rPr lang="en-ZA" dirty="0"/>
              <a:t>Cranium</a:t>
            </a:r>
          </a:p>
          <a:p>
            <a:pPr lvl="1"/>
            <a:r>
              <a:rPr lang="en-ZA" dirty="0"/>
              <a:t>Facial bones</a:t>
            </a:r>
          </a:p>
        </p:txBody>
      </p:sp>
      <p:pic>
        <p:nvPicPr>
          <p:cNvPr id="4" name="Picture 3" descr="labelingIm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573016"/>
            <a:ext cx="3413760" cy="2994660"/>
          </a:xfrm>
          <a:prstGeom prst="rect">
            <a:avLst/>
          </a:prstGeom>
        </p:spPr>
      </p:pic>
      <p:pic>
        <p:nvPicPr>
          <p:cNvPr id="5" name="Picture 4" descr="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7064" y="2924944"/>
            <a:ext cx="3603834" cy="293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The cranium consists of 8 flat bones that are immovably joined to each other with </a:t>
            </a:r>
            <a:r>
              <a:rPr lang="en-ZA" b="1" dirty="0"/>
              <a:t>serrated sutures</a:t>
            </a:r>
            <a:r>
              <a:rPr lang="en-ZA" dirty="0"/>
              <a:t>. </a:t>
            </a:r>
          </a:p>
          <a:p>
            <a:r>
              <a:rPr lang="en-ZA" dirty="0"/>
              <a:t>It surrounds the brain and protects it.</a:t>
            </a:r>
          </a:p>
          <a:p>
            <a:r>
              <a:rPr lang="en-ZA" dirty="0"/>
              <a:t>The opening at the bottom called the </a:t>
            </a:r>
            <a:r>
              <a:rPr lang="en-ZA" b="1" dirty="0"/>
              <a:t>foramen magnum </a:t>
            </a:r>
            <a:r>
              <a:rPr lang="en-ZA" dirty="0"/>
              <a:t>allows the spinal cord to pass through. </a:t>
            </a:r>
          </a:p>
          <a:p>
            <a:r>
              <a:rPr lang="en-ZA" dirty="0"/>
              <a:t>An </a:t>
            </a:r>
            <a:r>
              <a:rPr lang="en-ZA" dirty="0" err="1"/>
              <a:t>articular</a:t>
            </a:r>
            <a:r>
              <a:rPr lang="en-ZA" dirty="0"/>
              <a:t> </a:t>
            </a:r>
            <a:r>
              <a:rPr lang="en-ZA" dirty="0" err="1"/>
              <a:t>condyle</a:t>
            </a:r>
            <a:r>
              <a:rPr lang="en-ZA" dirty="0"/>
              <a:t>, located on either side of the foramen magnum which articulates with the first cervical vertebra. (atlas)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 facial bones consist of 15 irregular bones that form the forehead, cheekbones, nose, and the two jaws.</a:t>
            </a:r>
          </a:p>
          <a:p>
            <a:r>
              <a:rPr lang="en-ZA" dirty="0"/>
              <a:t>All these bones are immovable except the lower jaw. </a:t>
            </a:r>
          </a:p>
          <a:p>
            <a:r>
              <a:rPr lang="en-ZA" dirty="0"/>
              <a:t>On the edges of the two jaws, teeth sockets are found into which the teeth fit. </a:t>
            </a:r>
          </a:p>
          <a:p>
            <a:r>
              <a:rPr lang="en-ZA" dirty="0"/>
              <a:t>Adults have 32 teeth which are not part of the skeleton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Dental formula </a:t>
            </a:r>
          </a:p>
        </p:txBody>
      </p:sp>
      <p:pic>
        <p:nvPicPr>
          <p:cNvPr id="4" name="Picture 3" descr="Human Dental Formula Pe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700808"/>
            <a:ext cx="3034921" cy="812698"/>
          </a:xfrm>
          <a:prstGeom prst="rect">
            <a:avLst/>
          </a:prstGeom>
        </p:spPr>
      </p:pic>
      <p:pic>
        <p:nvPicPr>
          <p:cNvPr id="5" name="Picture 4" descr="imag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852936"/>
            <a:ext cx="6408712" cy="3346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Vertebral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Consists of 33 bones known as the vertebrae.</a:t>
            </a:r>
          </a:p>
          <a:p>
            <a:r>
              <a:rPr lang="en-ZA" dirty="0"/>
              <a:t>Joined together by ligaments.</a:t>
            </a:r>
          </a:p>
          <a:p>
            <a:r>
              <a:rPr lang="en-ZA" dirty="0"/>
              <a:t>The bones are arranged one on top of the other to form a flexible column. </a:t>
            </a:r>
          </a:p>
          <a:p>
            <a:r>
              <a:rPr lang="en-ZA" dirty="0"/>
              <a:t>Five different types of vertebrae are found:</a:t>
            </a:r>
          </a:p>
          <a:p>
            <a:pPr lvl="1"/>
            <a:r>
              <a:rPr lang="en-ZA" dirty="0"/>
              <a:t>7 cervical vertebrae</a:t>
            </a:r>
          </a:p>
          <a:p>
            <a:pPr lvl="1"/>
            <a:r>
              <a:rPr lang="en-ZA" dirty="0"/>
              <a:t>12 thoracic vertebrae</a:t>
            </a:r>
          </a:p>
          <a:p>
            <a:pPr lvl="1"/>
            <a:r>
              <a:rPr lang="en-ZA" dirty="0"/>
              <a:t>5 lumbar vertebrae</a:t>
            </a:r>
          </a:p>
          <a:p>
            <a:pPr lvl="1"/>
            <a:r>
              <a:rPr lang="en-ZA" dirty="0"/>
              <a:t>5 sacral vertebrae</a:t>
            </a:r>
          </a:p>
          <a:p>
            <a:pPr lvl="1"/>
            <a:r>
              <a:rPr lang="en-ZA" dirty="0"/>
              <a:t>4 vertebrae that form the coccyx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 descr="300px-Illu_vertebral_colum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556792"/>
            <a:ext cx="3810000" cy="4680520"/>
          </a:xfr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2664296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All vertebrae are structurally alike. </a:t>
            </a:r>
          </a:p>
          <a:p>
            <a:r>
              <a:rPr lang="en-ZA" dirty="0"/>
              <a:t>Each vertebra consists of a:</a:t>
            </a:r>
          </a:p>
          <a:p>
            <a:pPr lvl="1"/>
            <a:r>
              <a:rPr lang="en-ZA" dirty="0"/>
              <a:t>Centrum (body)</a:t>
            </a:r>
          </a:p>
          <a:p>
            <a:pPr lvl="1"/>
            <a:r>
              <a:rPr lang="en-ZA" dirty="0"/>
              <a:t>Neural arch</a:t>
            </a:r>
          </a:p>
          <a:p>
            <a:pPr lvl="1"/>
            <a:r>
              <a:rPr lang="en-ZA" dirty="0"/>
              <a:t>Processes (outgrowths) – for attachments of muscles and ligaments</a:t>
            </a:r>
          </a:p>
          <a:p>
            <a:r>
              <a:rPr lang="en-ZA" dirty="0"/>
              <a:t>Between the neural arch and </a:t>
            </a:r>
            <a:r>
              <a:rPr lang="en-ZA" dirty="0" err="1"/>
              <a:t>centrum</a:t>
            </a:r>
            <a:r>
              <a:rPr lang="en-ZA" dirty="0"/>
              <a:t>, the spinal canal (foramen) is formed</a:t>
            </a:r>
          </a:p>
          <a:p>
            <a:r>
              <a:rPr lang="en-ZA" dirty="0"/>
              <a:t>This canal surrounds and protects the spinal cord and is connected to the foramen magnum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Three outgrowths are visible – the neural spine and two transverse processes.</a:t>
            </a:r>
          </a:p>
          <a:p>
            <a:r>
              <a:rPr lang="en-ZA" dirty="0" err="1"/>
              <a:t>Articular</a:t>
            </a:r>
            <a:r>
              <a:rPr lang="en-ZA" dirty="0"/>
              <a:t> surfaces occur on the vertebra to connect it to the previous and following vertebra.</a:t>
            </a:r>
          </a:p>
          <a:p>
            <a:r>
              <a:rPr lang="en-ZA" dirty="0"/>
              <a:t>Fibrous cartilage discs occur between vertebra.</a:t>
            </a:r>
          </a:p>
          <a:p>
            <a:r>
              <a:rPr lang="en-ZA" dirty="0"/>
              <a:t>Small openings occur between the vertebra to allow for nerves to enter and exit.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Content Placeholder 3" descr="typical_vertebra132582281368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204864"/>
            <a:ext cx="3848100" cy="3571875"/>
          </a:xfrm>
        </p:spPr>
      </p:pic>
      <p:sp>
        <p:nvSpPr>
          <p:cNvPr id="6" name="TextBox 5"/>
          <p:cNvSpPr txBox="1"/>
          <p:nvPr/>
        </p:nvSpPr>
        <p:spPr>
          <a:xfrm>
            <a:off x="1187624" y="17728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Neural spine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270892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Transverse 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40050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Neural  arch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6256" y="47971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Centrum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2240" y="198884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Structure which connects to lower vertebrae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55776" y="1988840"/>
            <a:ext cx="165618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75656" y="3140968"/>
            <a:ext cx="1368152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907704" y="3717032"/>
            <a:ext cx="252028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1"/>
          </p:cNvCxnSpPr>
          <p:nvPr/>
        </p:nvCxnSpPr>
        <p:spPr>
          <a:xfrm flipH="1">
            <a:off x="5508104" y="2450505"/>
            <a:ext cx="1224136" cy="762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1"/>
          </p:cNvCxnSpPr>
          <p:nvPr/>
        </p:nvCxnSpPr>
        <p:spPr>
          <a:xfrm flipH="1" flipV="1">
            <a:off x="5148064" y="4941168"/>
            <a:ext cx="1728192" cy="40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860032" y="4005064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92280" y="386104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Foramen or neural canal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The first 24 vertebrae are separate bones and are known as true vertebrae.</a:t>
            </a:r>
          </a:p>
          <a:p>
            <a:r>
              <a:rPr lang="en-ZA" dirty="0"/>
              <a:t>The last 9 are fused into two groups and are known as false vertebra.</a:t>
            </a:r>
          </a:p>
          <a:p>
            <a:r>
              <a:rPr lang="en-ZA" dirty="0"/>
              <a:t>Of the above 9, five make up the sacrum while four make up the coccyx.</a:t>
            </a:r>
          </a:p>
          <a:p>
            <a:r>
              <a:rPr lang="en-ZA" dirty="0"/>
              <a:t>The spine is arranged to make up four curvatures.</a:t>
            </a:r>
          </a:p>
          <a:p>
            <a:r>
              <a:rPr lang="en-ZA" dirty="0"/>
              <a:t>This helps with flexibility, to absorb shock and to maintain balance.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Hydrostatic skeleton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Consists of a fluid –filled cavity that is surrounded by muscles.</a:t>
            </a:r>
          </a:p>
          <a:p>
            <a:r>
              <a:rPr lang="en-ZA" dirty="0"/>
              <a:t>The fluid exerts pressure within the cavity which gives the animal its shape.</a:t>
            </a:r>
          </a:p>
          <a:p>
            <a:r>
              <a:rPr lang="en-ZA" dirty="0"/>
              <a:t>Through muscle contractions, fluid is pushed in organised directions and the animal moves</a:t>
            </a:r>
          </a:p>
          <a:p>
            <a:r>
              <a:rPr lang="en-ZA" dirty="0"/>
              <a:t>Movements such as swimming, digging and crawling are obtained in this way.</a:t>
            </a:r>
          </a:p>
          <a:p>
            <a:r>
              <a:rPr lang="en-ZA" dirty="0"/>
              <a:t>This type of skeleton occurs in animals with soft bodies. 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2952328" cy="5301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5896" y="1775191"/>
            <a:ext cx="5050904" cy="4625609"/>
          </a:xfrm>
        </p:spPr>
        <p:txBody>
          <a:bodyPr>
            <a:normAutofit fontScale="92500" lnSpcReduction="20000"/>
          </a:bodyPr>
          <a:lstStyle/>
          <a:p>
            <a:endParaRPr lang="en-ZA" dirty="0"/>
          </a:p>
          <a:p>
            <a:r>
              <a:rPr lang="en-ZA" dirty="0"/>
              <a:t>Cervical - towards the front.</a:t>
            </a:r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Thoracic -  towards the back.</a:t>
            </a:r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Lumbar – towards the front.</a:t>
            </a:r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Sacral – towards the back.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Functions of the vertebral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It supports the skull</a:t>
            </a:r>
          </a:p>
          <a:p>
            <a:r>
              <a:rPr lang="en-ZA" dirty="0"/>
              <a:t>Surrounds and protects the spinal cord</a:t>
            </a:r>
          </a:p>
          <a:p>
            <a:r>
              <a:rPr lang="en-ZA" dirty="0"/>
              <a:t>It is a place for attachment for the ribs, pelvic girdle and pectoral girdle.</a:t>
            </a:r>
          </a:p>
          <a:p>
            <a:r>
              <a:rPr lang="en-ZA" dirty="0"/>
              <a:t>It is a place for attachment for the muscles of the back.</a:t>
            </a:r>
          </a:p>
          <a:p>
            <a:r>
              <a:rPr lang="en-ZA" dirty="0"/>
              <a:t>The curvature provides flexibility, absorbs shock and maintains balance.</a:t>
            </a:r>
          </a:p>
          <a:p>
            <a:r>
              <a:rPr lang="en-ZA" dirty="0"/>
              <a:t>The spaces between vertebrae allow for the exiting of the spinal nerves to the rest of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The rib cage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/>
              <a:t>Consists of 12 thoracic vertebrae , 12 pairs of ribs and the sternum.</a:t>
            </a:r>
          </a:p>
          <a:p>
            <a:r>
              <a:rPr lang="en-ZA" dirty="0"/>
              <a:t>The sternum is a long, flat, knife shaped bone in the front of the ribcage. </a:t>
            </a:r>
          </a:p>
          <a:p>
            <a:r>
              <a:rPr lang="en-ZA" dirty="0"/>
              <a:t>The ribs are narrow and arched.</a:t>
            </a:r>
          </a:p>
          <a:p>
            <a:r>
              <a:rPr lang="en-ZA" dirty="0"/>
              <a:t>All 12 pairs are attached to the back to the vertebral column.</a:t>
            </a:r>
          </a:p>
          <a:p>
            <a:r>
              <a:rPr lang="en-ZA" dirty="0"/>
              <a:t>The first 7 pairs are attached to the sternum and are known as </a:t>
            </a:r>
            <a:r>
              <a:rPr lang="en-ZA" b="1" dirty="0"/>
              <a:t>true ribs</a:t>
            </a:r>
            <a:r>
              <a:rPr lang="en-ZA" dirty="0"/>
              <a:t>.</a:t>
            </a:r>
          </a:p>
          <a:p>
            <a:r>
              <a:rPr lang="en-ZA"/>
              <a:t>Of the </a:t>
            </a:r>
            <a:r>
              <a:rPr lang="en-ZA" dirty="0"/>
              <a:t>next 5 pairs:</a:t>
            </a:r>
          </a:p>
          <a:p>
            <a:pPr lvl="1"/>
            <a:r>
              <a:rPr lang="en-ZA" dirty="0"/>
              <a:t> 3 pairs are attached to the previous rib and are known as </a:t>
            </a:r>
            <a:r>
              <a:rPr lang="en-ZA" b="1" dirty="0"/>
              <a:t>false ribs</a:t>
            </a:r>
            <a:r>
              <a:rPr lang="en-ZA" dirty="0"/>
              <a:t>.</a:t>
            </a:r>
          </a:p>
          <a:p>
            <a:pPr lvl="1"/>
            <a:r>
              <a:rPr lang="en-ZA" dirty="0"/>
              <a:t>The last 2 are not attached and are known </a:t>
            </a:r>
            <a:r>
              <a:rPr lang="en-ZA" b="1" dirty="0"/>
              <a:t>as floating ribs.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bCageAnteri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0" y="1556792"/>
            <a:ext cx="508000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Functions of the rib cage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402832" cy="4625609"/>
          </a:xfrm>
        </p:spPr>
        <p:txBody>
          <a:bodyPr/>
          <a:lstStyle/>
          <a:p>
            <a:r>
              <a:rPr lang="en-ZA" dirty="0"/>
              <a:t>It protects vital organs</a:t>
            </a:r>
          </a:p>
          <a:p>
            <a:r>
              <a:rPr lang="en-ZA" dirty="0"/>
              <a:t>Plays a role in breathing by either increasing or decreasing the thoracic cavity.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Homework </a:t>
            </a:r>
            <a:r>
              <a:rPr lang="en-ZA" dirty="0">
                <a:sym typeface="Wingdings" pitchFamily="2" charset="2"/>
              </a:rPr>
              <a:t>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Activity </a:t>
            </a:r>
            <a:r>
              <a:rPr lang="en-ZA" dirty="0" smtClean="0"/>
              <a:t>2.2.5 No 1-6</a:t>
            </a:r>
            <a:endParaRPr lang="en-ZA" dirty="0"/>
          </a:p>
          <a:p>
            <a:pPr lvl="1"/>
            <a:r>
              <a:rPr lang="en-ZA" dirty="0"/>
              <a:t>Page 175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The </a:t>
            </a:r>
            <a:r>
              <a:rPr lang="en-ZA" dirty="0" err="1"/>
              <a:t>appendicular</a:t>
            </a:r>
            <a:r>
              <a:rPr lang="en-ZA" dirty="0"/>
              <a:t> skeleton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ZA" dirty="0"/>
          </a:p>
          <a:p>
            <a:r>
              <a:rPr lang="en-ZA" dirty="0"/>
              <a:t>The pectoral and pelvic girdle attach to the axial skeleton at the upper and lower ends. </a:t>
            </a:r>
          </a:p>
          <a:p>
            <a:r>
              <a:rPr lang="en-ZA" dirty="0"/>
              <a:t>The girdles join the upper and lower limbs to the axial skeleton.</a:t>
            </a:r>
          </a:p>
          <a:p>
            <a:r>
              <a:rPr lang="en-ZA" dirty="0"/>
              <a:t>The axial skeleton is made up of 80 bones.</a:t>
            </a:r>
          </a:p>
          <a:p>
            <a:r>
              <a:rPr lang="en-ZA" dirty="0"/>
              <a:t>The </a:t>
            </a:r>
            <a:r>
              <a:rPr lang="en-ZA" dirty="0" err="1"/>
              <a:t>appendicular</a:t>
            </a:r>
            <a:r>
              <a:rPr lang="en-ZA" dirty="0"/>
              <a:t> skeleton is make up of 126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The pectoral girdle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Consists of 2 scapulae (shoulder blades) at the back, and 2 clavicles (collarbones) at the front.</a:t>
            </a:r>
          </a:p>
          <a:p>
            <a:r>
              <a:rPr lang="en-ZA" dirty="0"/>
              <a:t>The scapula is a large, flat and triangular bone, with a place of attachment for muscles.</a:t>
            </a:r>
          </a:p>
          <a:p>
            <a:r>
              <a:rPr lang="en-ZA" dirty="0"/>
              <a:t>Not attached to the axial skeleton, but slides over the back of the ribs.</a:t>
            </a:r>
          </a:p>
          <a:p>
            <a:r>
              <a:rPr lang="en-ZA" dirty="0"/>
              <a:t>It has a shallow socket known as </a:t>
            </a:r>
            <a:r>
              <a:rPr lang="en-ZA" b="1" dirty="0"/>
              <a:t>the </a:t>
            </a:r>
            <a:r>
              <a:rPr lang="en-ZA" b="1" dirty="0" err="1"/>
              <a:t>glenoid</a:t>
            </a:r>
            <a:r>
              <a:rPr lang="en-ZA" b="1" dirty="0"/>
              <a:t> cavity</a:t>
            </a:r>
            <a:r>
              <a:rPr lang="en-ZA" dirty="0"/>
              <a:t> into which the arm </a:t>
            </a:r>
            <a:r>
              <a:rPr lang="en-ZA" b="1" dirty="0"/>
              <a:t>(</a:t>
            </a:r>
            <a:r>
              <a:rPr lang="en-ZA" b="1" dirty="0" err="1"/>
              <a:t>humerus</a:t>
            </a:r>
            <a:r>
              <a:rPr lang="en-ZA" b="1" dirty="0"/>
              <a:t>) </a:t>
            </a:r>
            <a:r>
              <a:rPr lang="en-ZA" dirty="0"/>
              <a:t>fits into.</a:t>
            </a:r>
          </a:p>
          <a:p>
            <a:r>
              <a:rPr lang="en-ZA" dirty="0"/>
              <a:t>The </a:t>
            </a:r>
            <a:r>
              <a:rPr lang="en-ZA" b="1" dirty="0"/>
              <a:t>clavicle</a:t>
            </a:r>
            <a:r>
              <a:rPr lang="en-ZA" dirty="0"/>
              <a:t> is an S-shaped bone that articulates with the scapula on one end, and with the sternum on the other 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The Pectoral Girdle</a:t>
            </a:r>
          </a:p>
        </p:txBody>
      </p:sp>
      <p:pic>
        <p:nvPicPr>
          <p:cNvPr id="6" name="Content Placeholder 5" descr="pectoral-girdle-shoulder-joi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768752" cy="50801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The upper limbs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/>
              <a:t>The upper limbs are made up of 6 different types of bones:</a:t>
            </a:r>
          </a:p>
          <a:p>
            <a:pPr lvl="1"/>
            <a:r>
              <a:rPr lang="en-ZA" dirty="0" err="1"/>
              <a:t>Humerus</a:t>
            </a:r>
            <a:r>
              <a:rPr lang="en-ZA" dirty="0"/>
              <a:t> – long bone attached to the pectoral girdle to the elbow.</a:t>
            </a:r>
          </a:p>
          <a:p>
            <a:pPr lvl="1"/>
            <a:r>
              <a:rPr lang="en-ZA" dirty="0"/>
              <a:t>Ulna – longest bone in the forearm. Situated on the little finger side.</a:t>
            </a:r>
          </a:p>
          <a:p>
            <a:pPr lvl="1"/>
            <a:r>
              <a:rPr lang="en-ZA" dirty="0"/>
              <a:t>Radius – thinner of the two in the forearm. Situated on the thumb side.</a:t>
            </a:r>
          </a:p>
          <a:p>
            <a:pPr lvl="1"/>
            <a:r>
              <a:rPr lang="en-ZA" dirty="0"/>
              <a:t>Carpals – 8 small, short bones arranged in rows of four.</a:t>
            </a:r>
          </a:p>
          <a:p>
            <a:pPr lvl="1"/>
            <a:r>
              <a:rPr lang="en-ZA" dirty="0"/>
              <a:t>Metacarpals – 5 bones in the palm of your hand.</a:t>
            </a:r>
          </a:p>
          <a:p>
            <a:pPr lvl="1"/>
            <a:r>
              <a:rPr lang="en-ZA" dirty="0"/>
              <a:t>Phalanges – made up of 14 bones which form the fingers. Three in each finger but two in the thumb.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The Upper Limbs</a:t>
            </a:r>
          </a:p>
        </p:txBody>
      </p:sp>
      <p:pic>
        <p:nvPicPr>
          <p:cNvPr id="4" name="Content Placeholder 3" descr="image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49531"/>
            <a:ext cx="7077959" cy="5308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Hydrostatic skeleton</a:t>
            </a:r>
          </a:p>
        </p:txBody>
      </p:sp>
      <p:pic>
        <p:nvPicPr>
          <p:cNvPr id="4" name="Content Placeholder 3" descr="6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3251200" cy="3060700"/>
          </a:xfrm>
        </p:spPr>
      </p:pic>
      <p:pic>
        <p:nvPicPr>
          <p:cNvPr id="5" name="Picture 4" descr="pseudoceelom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276872"/>
            <a:ext cx="4502075" cy="3115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The pelvic girdle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Consists of two hip bones, joined n the middle by an immovable joint known as the </a:t>
            </a:r>
            <a:r>
              <a:rPr lang="en-ZA" b="1" dirty="0"/>
              <a:t>pubic </a:t>
            </a:r>
            <a:r>
              <a:rPr lang="en-ZA" b="1" dirty="0" err="1"/>
              <a:t>symphysis</a:t>
            </a:r>
            <a:r>
              <a:rPr lang="en-ZA" b="1" dirty="0"/>
              <a:t>.</a:t>
            </a:r>
          </a:p>
          <a:p>
            <a:r>
              <a:rPr lang="en-ZA" dirty="0"/>
              <a:t>Attached to the sacrum at the back.</a:t>
            </a:r>
          </a:p>
          <a:p>
            <a:r>
              <a:rPr lang="en-ZA" dirty="0"/>
              <a:t>The hip bones are made up of three fused bones known as the </a:t>
            </a:r>
            <a:r>
              <a:rPr lang="en-ZA" b="1" dirty="0" err="1"/>
              <a:t>ilium</a:t>
            </a:r>
            <a:r>
              <a:rPr lang="en-ZA" b="1" dirty="0"/>
              <a:t>, </a:t>
            </a:r>
            <a:r>
              <a:rPr lang="en-ZA" b="1" dirty="0" err="1"/>
              <a:t>ischium</a:t>
            </a:r>
            <a:r>
              <a:rPr lang="en-ZA" b="1" dirty="0"/>
              <a:t>, and pubis. </a:t>
            </a:r>
          </a:p>
          <a:p>
            <a:r>
              <a:rPr lang="en-ZA" dirty="0"/>
              <a:t>A deep socket, the </a:t>
            </a:r>
            <a:r>
              <a:rPr lang="en-ZA" b="1" dirty="0" err="1"/>
              <a:t>acetabulum</a:t>
            </a:r>
            <a:r>
              <a:rPr lang="en-ZA" dirty="0"/>
              <a:t>, occurs where the three bones are fused. This connects to the </a:t>
            </a:r>
            <a:r>
              <a:rPr lang="en-ZA" b="1" dirty="0"/>
              <a:t>femur</a:t>
            </a:r>
            <a:r>
              <a:rPr lang="en-ZA" dirty="0"/>
              <a:t>.</a:t>
            </a:r>
          </a:p>
          <a:p>
            <a:r>
              <a:rPr lang="en-ZA" dirty="0"/>
              <a:t>Females pelvic girdles are wider than males due to the females having to give birth.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The Pelvic Girdle</a:t>
            </a:r>
          </a:p>
        </p:txBody>
      </p:sp>
      <p:pic>
        <p:nvPicPr>
          <p:cNvPr id="4" name="Content Placeholder 3" descr="pelv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2844" y="1432596"/>
            <a:ext cx="4855419" cy="5425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The Lower Limbs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5"/>
          </a:xfrm>
        </p:spPr>
        <p:txBody>
          <a:bodyPr>
            <a:normAutofit fontScale="92500"/>
          </a:bodyPr>
          <a:lstStyle/>
          <a:p>
            <a:r>
              <a:rPr lang="en-ZA" dirty="0"/>
              <a:t>Made up of 7 different types of bones:</a:t>
            </a:r>
          </a:p>
          <a:p>
            <a:pPr lvl="1"/>
            <a:r>
              <a:rPr lang="en-ZA" dirty="0"/>
              <a:t>Femur – longest and largest bone in the body. </a:t>
            </a:r>
          </a:p>
          <a:p>
            <a:pPr lvl="1"/>
            <a:r>
              <a:rPr lang="en-ZA" dirty="0"/>
              <a:t>Patella (kneecap) – flat, triangular bone that is found in front of the end of the femur and forms the knee joint.</a:t>
            </a:r>
          </a:p>
          <a:p>
            <a:pPr lvl="1"/>
            <a:r>
              <a:rPr lang="en-ZA" dirty="0"/>
              <a:t>Tibia – thicker of the two in lower leg. </a:t>
            </a:r>
          </a:p>
          <a:p>
            <a:pPr lvl="1"/>
            <a:r>
              <a:rPr lang="en-ZA" dirty="0"/>
              <a:t>Fibula – thinner of the two in the lower leg.</a:t>
            </a:r>
          </a:p>
          <a:p>
            <a:pPr lvl="1"/>
            <a:r>
              <a:rPr lang="en-ZA" dirty="0" err="1"/>
              <a:t>Tarsals</a:t>
            </a:r>
            <a:r>
              <a:rPr lang="en-ZA" dirty="0"/>
              <a:t> – seven bones that form the ankle. The heel bone which occurs at the back is the largest.</a:t>
            </a:r>
          </a:p>
          <a:p>
            <a:pPr lvl="1"/>
            <a:r>
              <a:rPr lang="en-ZA" dirty="0"/>
              <a:t>Metatarsals – five bones that form the arch of the foot.</a:t>
            </a:r>
          </a:p>
          <a:p>
            <a:pPr lvl="1"/>
            <a:r>
              <a:rPr lang="en-ZA" dirty="0"/>
              <a:t>Phalanges –  14 bones that form the toes. Three in each toe except the big toe which only has two.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LABELED_LOWER_EXTREMITY_ANATOMY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-28972"/>
            <a:ext cx="4104456" cy="68869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0000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04867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Homework </a:t>
            </a:r>
            <a:r>
              <a:rPr lang="en-ZA" dirty="0">
                <a:sym typeface="Wingdings" pitchFamily="2" charset="2"/>
              </a:rPr>
              <a:t>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Add short notes (annotations) to your diagram of the skeleton.</a:t>
            </a:r>
          </a:p>
          <a:p>
            <a:pPr lvl="1"/>
            <a:r>
              <a:rPr lang="en-ZA" dirty="0"/>
              <a:t>Ways to remember which bones are where</a:t>
            </a:r>
          </a:p>
          <a:p>
            <a:pPr lvl="1"/>
            <a:r>
              <a:rPr lang="en-ZA" dirty="0"/>
              <a:t>Amounts of bones in phalanges</a:t>
            </a:r>
          </a:p>
          <a:p>
            <a:pPr lvl="1"/>
            <a:r>
              <a:rPr lang="en-ZA" dirty="0"/>
              <a:t>Where is the radius and ulna situated?</a:t>
            </a:r>
          </a:p>
          <a:p>
            <a:pPr lvl="1"/>
            <a:r>
              <a:rPr lang="en-ZA" dirty="0"/>
              <a:t>Where is the tibia and fibula situated?</a:t>
            </a:r>
          </a:p>
          <a:p>
            <a:pPr lvl="1"/>
            <a:r>
              <a:rPr lang="en-ZA" dirty="0"/>
              <a:t>Bones making up the pelvic girdle?</a:t>
            </a:r>
          </a:p>
          <a:p>
            <a:pPr lvl="1"/>
            <a:r>
              <a:rPr lang="en-ZA" dirty="0"/>
              <a:t>Sockets formed in pectoral and pelvic girdle?</a:t>
            </a:r>
          </a:p>
          <a:p>
            <a:pPr lvl="1"/>
            <a:r>
              <a:rPr lang="en-ZA" dirty="0"/>
              <a:t>Any other </a:t>
            </a:r>
            <a:r>
              <a:rPr lang="en-ZA"/>
              <a:t>relevant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Functions of the skeleton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Movement – bones + muscles</a:t>
            </a:r>
          </a:p>
          <a:p>
            <a:r>
              <a:rPr lang="en-ZA" dirty="0"/>
              <a:t>Protection – for major organs</a:t>
            </a:r>
          </a:p>
          <a:p>
            <a:r>
              <a:rPr lang="en-ZA" dirty="0"/>
              <a:t>Support – holds entire body and gives it shape</a:t>
            </a:r>
          </a:p>
          <a:p>
            <a:r>
              <a:rPr lang="en-ZA" dirty="0"/>
              <a:t>Storage of minerals – calcium </a:t>
            </a:r>
          </a:p>
          <a:p>
            <a:r>
              <a:rPr lang="en-ZA" dirty="0"/>
              <a:t>Hearing – in middle ear for transmission and amplification of sound</a:t>
            </a:r>
          </a:p>
          <a:p>
            <a:endParaRPr lang="en-ZA" dirty="0"/>
          </a:p>
          <a:p>
            <a:r>
              <a:rPr lang="en-ZA" dirty="0"/>
              <a:t>Antagonistic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_bo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484784"/>
            <a:ext cx="6903640" cy="5373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Structure of long bone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5122912" cy="4625609"/>
          </a:xfrm>
        </p:spPr>
        <p:txBody>
          <a:bodyPr>
            <a:normAutofit fontScale="70000" lnSpcReduction="20000"/>
          </a:bodyPr>
          <a:lstStyle/>
          <a:p>
            <a:r>
              <a:rPr lang="en-ZA" dirty="0"/>
              <a:t>The </a:t>
            </a:r>
            <a:r>
              <a:rPr lang="en-ZA" b="1" dirty="0" err="1"/>
              <a:t>humerus</a:t>
            </a:r>
            <a:r>
              <a:rPr lang="en-ZA" b="1" dirty="0"/>
              <a:t> </a:t>
            </a:r>
            <a:r>
              <a:rPr lang="en-ZA" dirty="0"/>
              <a:t>and </a:t>
            </a:r>
            <a:r>
              <a:rPr lang="en-ZA" b="1" dirty="0"/>
              <a:t>femur</a:t>
            </a:r>
            <a:r>
              <a:rPr lang="en-ZA" dirty="0"/>
              <a:t> and known as long bones</a:t>
            </a:r>
          </a:p>
          <a:p>
            <a:r>
              <a:rPr lang="en-ZA" dirty="0"/>
              <a:t>Characterised by a rounded structure at each end – </a:t>
            </a:r>
            <a:r>
              <a:rPr lang="en-ZA" b="1" dirty="0"/>
              <a:t>head</a:t>
            </a:r>
            <a:r>
              <a:rPr lang="en-ZA" dirty="0"/>
              <a:t> – comprised of </a:t>
            </a:r>
            <a:r>
              <a:rPr lang="en-ZA" b="1" dirty="0"/>
              <a:t>spongy bone</a:t>
            </a:r>
            <a:r>
              <a:rPr lang="en-ZA" dirty="0"/>
              <a:t> and layered with </a:t>
            </a:r>
            <a:r>
              <a:rPr lang="en-ZA" b="1" dirty="0" err="1"/>
              <a:t>articular</a:t>
            </a:r>
            <a:r>
              <a:rPr lang="en-ZA" b="1" dirty="0"/>
              <a:t> cartilage</a:t>
            </a:r>
            <a:r>
              <a:rPr lang="en-ZA" dirty="0"/>
              <a:t> to prevent friction.</a:t>
            </a:r>
          </a:p>
          <a:p>
            <a:r>
              <a:rPr lang="en-ZA" dirty="0"/>
              <a:t>A long </a:t>
            </a:r>
            <a:r>
              <a:rPr lang="en-ZA" b="1" dirty="0"/>
              <a:t>shaft</a:t>
            </a:r>
            <a:r>
              <a:rPr lang="en-ZA" dirty="0"/>
              <a:t> between two heads – made up of </a:t>
            </a:r>
            <a:r>
              <a:rPr lang="en-ZA" b="1" dirty="0"/>
              <a:t>compact bone </a:t>
            </a:r>
            <a:r>
              <a:rPr lang="en-ZA" dirty="0"/>
              <a:t>– covered with </a:t>
            </a:r>
            <a:r>
              <a:rPr lang="en-ZA" b="1" dirty="0" err="1"/>
              <a:t>endosteum</a:t>
            </a:r>
            <a:r>
              <a:rPr lang="en-ZA" dirty="0"/>
              <a:t> on the inside and </a:t>
            </a:r>
            <a:r>
              <a:rPr lang="en-ZA" b="1" dirty="0" err="1"/>
              <a:t>periosteum</a:t>
            </a:r>
            <a:r>
              <a:rPr lang="en-ZA" dirty="0"/>
              <a:t> on the outside</a:t>
            </a:r>
          </a:p>
          <a:p>
            <a:r>
              <a:rPr lang="en-ZA" dirty="0"/>
              <a:t>In the centre of the shaft, a hollow cavity exists – </a:t>
            </a:r>
            <a:r>
              <a:rPr lang="en-ZA" b="1" dirty="0"/>
              <a:t>the marrow cavity </a:t>
            </a:r>
            <a:r>
              <a:rPr lang="en-ZA" dirty="0"/>
              <a:t>– bone marrow.</a:t>
            </a:r>
          </a:p>
          <a:p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7812360" y="3212976"/>
            <a:ext cx="13316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7740352" y="32129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Marrow 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5448"/>
            <a:ext cx="8820472" cy="1252728"/>
          </a:xfrm>
        </p:spPr>
        <p:txBody>
          <a:bodyPr>
            <a:normAutofit fontScale="90000"/>
          </a:bodyPr>
          <a:lstStyle/>
          <a:p>
            <a:r>
              <a:rPr lang="en-ZA" dirty="0"/>
              <a:t>Relation between structure and function – bone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Bone tissue consists of microscopic openings on the surface to allow for blood vessels (living tissue)</a:t>
            </a:r>
          </a:p>
          <a:p>
            <a:r>
              <a:rPr lang="en-ZA" dirty="0"/>
              <a:t>Adapted in the following ways:</a:t>
            </a:r>
          </a:p>
          <a:p>
            <a:pPr lvl="1"/>
            <a:r>
              <a:rPr lang="en-ZA" dirty="0"/>
              <a:t>Laid down in a lattice-like structure </a:t>
            </a:r>
          </a:p>
          <a:p>
            <a:pPr lvl="1"/>
            <a:r>
              <a:rPr lang="en-ZA" dirty="0"/>
              <a:t>Shaft consists of compact bone (strength) with hollow cavity in the centre (reduced weight)</a:t>
            </a:r>
          </a:p>
          <a:p>
            <a:pPr lvl="1"/>
            <a:r>
              <a:rPr lang="en-ZA" dirty="0" err="1"/>
              <a:t>Articular</a:t>
            </a:r>
            <a:r>
              <a:rPr lang="en-ZA" dirty="0"/>
              <a:t> cartilage on heads to cushion against friction</a:t>
            </a:r>
          </a:p>
          <a:p>
            <a:pPr lvl="1"/>
            <a:r>
              <a:rPr lang="en-ZA" dirty="0"/>
              <a:t>Select bones consist of stem cells – produce red blood corpuscles – </a:t>
            </a:r>
            <a:r>
              <a:rPr lang="en-ZA" dirty="0" err="1"/>
              <a:t>haemopoiesis</a:t>
            </a:r>
            <a:r>
              <a:rPr lang="en-ZA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Relation between structure and function – cartilage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dirty="0"/>
              <a:t>Three types of cartilage:</a:t>
            </a:r>
          </a:p>
          <a:p>
            <a:pPr lvl="1"/>
            <a:r>
              <a:rPr lang="en-ZA" dirty="0"/>
              <a:t>Hyaline cartilage</a:t>
            </a:r>
          </a:p>
          <a:p>
            <a:pPr lvl="1"/>
            <a:r>
              <a:rPr lang="en-ZA" dirty="0"/>
              <a:t>White fibro-cartilage</a:t>
            </a:r>
          </a:p>
          <a:p>
            <a:pPr lvl="1"/>
            <a:r>
              <a:rPr lang="en-ZA" dirty="0"/>
              <a:t>Yellow elastic cartilage</a:t>
            </a:r>
          </a:p>
          <a:p>
            <a:r>
              <a:rPr lang="en-ZA" dirty="0"/>
              <a:t>All have similar structure – matrix made up of the protein </a:t>
            </a:r>
            <a:r>
              <a:rPr lang="en-ZA" b="1" dirty="0" err="1"/>
              <a:t>chondrin</a:t>
            </a:r>
            <a:r>
              <a:rPr lang="en-ZA" dirty="0"/>
              <a:t>. Cartilage cells – </a:t>
            </a:r>
            <a:r>
              <a:rPr lang="en-ZA" b="1" dirty="0" err="1"/>
              <a:t>chondrocytes</a:t>
            </a:r>
            <a:r>
              <a:rPr lang="en-ZA" dirty="0"/>
              <a:t> are found within fluid filled spaces – </a:t>
            </a:r>
            <a:r>
              <a:rPr lang="en-ZA" b="1" dirty="0"/>
              <a:t>lacunae </a:t>
            </a:r>
            <a:r>
              <a:rPr lang="en-ZA" dirty="0"/>
              <a:t> - scattered within matrix.</a:t>
            </a:r>
          </a:p>
          <a:p>
            <a:r>
              <a:rPr lang="en-ZA" dirty="0"/>
              <a:t>Functions of cartilage:</a:t>
            </a:r>
          </a:p>
          <a:p>
            <a:pPr lvl="1"/>
            <a:r>
              <a:rPr lang="en-ZA" dirty="0"/>
              <a:t>Reduces friction</a:t>
            </a:r>
          </a:p>
          <a:p>
            <a:pPr lvl="1"/>
            <a:r>
              <a:rPr lang="en-ZA" dirty="0"/>
              <a:t>Larynx, c-shaped rings in trachea, ear, and epiglottis consist of cartilage</a:t>
            </a:r>
          </a:p>
          <a:p>
            <a:pPr lvl="1"/>
            <a:r>
              <a:rPr lang="en-ZA" dirty="0"/>
              <a:t>Shock absorbers between vertebrae</a:t>
            </a:r>
          </a:p>
          <a:p>
            <a:r>
              <a:rPr lang="en-ZA" dirty="0"/>
              <a:t>Adaptations:</a:t>
            </a:r>
          </a:p>
          <a:p>
            <a:pPr lvl="1"/>
            <a:r>
              <a:rPr lang="en-ZA" dirty="0"/>
              <a:t>Soft and strong to allow for shock absorbance and cushioning</a:t>
            </a:r>
          </a:p>
          <a:p>
            <a:pPr lvl="1"/>
            <a:r>
              <a:rPr lang="en-ZA" dirty="0"/>
              <a:t>Flexible to allow stretching in trachea</a:t>
            </a:r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dirty="0"/>
              <a:t>Advantages  and Disadvantages </a:t>
            </a:r>
            <a:endParaRPr lang="en-ZA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Do not need specialised support system as animals live in fluid filled environment or contain fluid within their bodies.</a:t>
            </a:r>
          </a:p>
          <a:p>
            <a:endParaRPr lang="en-ZA" dirty="0"/>
          </a:p>
          <a:p>
            <a:r>
              <a:rPr lang="en-ZA" dirty="0"/>
              <a:t>Can NOT support fast movements.</a:t>
            </a:r>
          </a:p>
          <a:p>
            <a:r>
              <a:rPr lang="en-ZA" dirty="0"/>
              <a:t>Animals need to be in aquatic or moist environment. (desiccate)</a:t>
            </a:r>
          </a:p>
          <a:p>
            <a:r>
              <a:rPr lang="en-ZA" dirty="0"/>
              <a:t>The size of growth is limited.</a:t>
            </a:r>
          </a:p>
          <a:p>
            <a:r>
              <a:rPr lang="en-ZA" dirty="0"/>
              <a:t>Does not provide protection.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Relation between structure and function – tendons and ligaments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Tendons connect muscles to bone</a:t>
            </a:r>
          </a:p>
          <a:p>
            <a:r>
              <a:rPr lang="en-ZA" dirty="0"/>
              <a:t>Made up of white fibrous tissue</a:t>
            </a:r>
          </a:p>
          <a:p>
            <a:r>
              <a:rPr lang="en-ZA" dirty="0"/>
              <a:t>Non-elastic to allow for the contraction of muscles to have an effect on the bone</a:t>
            </a:r>
          </a:p>
          <a:p>
            <a:endParaRPr lang="en-ZA" dirty="0"/>
          </a:p>
          <a:p>
            <a:r>
              <a:rPr lang="en-ZA" dirty="0"/>
              <a:t>Ligaments join bone to bone at joints</a:t>
            </a:r>
          </a:p>
          <a:p>
            <a:r>
              <a:rPr lang="en-ZA" dirty="0"/>
              <a:t>Made up of yellow elastic fibres</a:t>
            </a:r>
          </a:p>
          <a:p>
            <a:r>
              <a:rPr lang="en-ZA" dirty="0"/>
              <a:t>Ligaments allow for stretching of bones in different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Homework </a:t>
            </a:r>
            <a:r>
              <a:rPr lang="en-ZA" dirty="0">
                <a:sym typeface="Wingdings" pitchFamily="2" charset="2"/>
              </a:rPr>
              <a:t>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Activity 2.2.10</a:t>
            </a:r>
          </a:p>
          <a:p>
            <a:pPr lvl="1"/>
            <a:r>
              <a:rPr lang="en-ZA" dirty="0"/>
              <a:t>Page 182</a:t>
            </a:r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Joints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/>
              <a:t>Places at which two bones meet. </a:t>
            </a:r>
          </a:p>
          <a:p>
            <a:r>
              <a:rPr lang="en-ZA" dirty="0"/>
              <a:t>At joints:</a:t>
            </a:r>
          </a:p>
          <a:p>
            <a:pPr lvl="1"/>
            <a:r>
              <a:rPr lang="en-ZA" dirty="0"/>
              <a:t>Ligaments join bone to bone</a:t>
            </a:r>
          </a:p>
          <a:p>
            <a:pPr lvl="1"/>
            <a:r>
              <a:rPr lang="en-ZA" dirty="0"/>
              <a:t>Tendons join bone to muscle</a:t>
            </a:r>
          </a:p>
          <a:p>
            <a:endParaRPr lang="en-ZA" dirty="0"/>
          </a:p>
          <a:p>
            <a:r>
              <a:rPr lang="en-ZA" dirty="0"/>
              <a:t>Three types of joints:</a:t>
            </a:r>
          </a:p>
          <a:p>
            <a:pPr lvl="1"/>
            <a:r>
              <a:rPr lang="en-ZA" b="1" dirty="0"/>
              <a:t>Fixed/immovable</a:t>
            </a:r>
            <a:r>
              <a:rPr lang="en-ZA" dirty="0"/>
              <a:t> – sutures on cranium</a:t>
            </a:r>
          </a:p>
          <a:p>
            <a:pPr lvl="1"/>
            <a:r>
              <a:rPr lang="en-ZA" b="1" dirty="0"/>
              <a:t>Slightly movable</a:t>
            </a:r>
            <a:r>
              <a:rPr lang="en-ZA" dirty="0"/>
              <a:t> – axis at base of skull</a:t>
            </a:r>
          </a:p>
          <a:p>
            <a:pPr lvl="1">
              <a:buNone/>
            </a:pPr>
            <a:r>
              <a:rPr lang="en-ZA" dirty="0"/>
              <a:t>				       - </a:t>
            </a:r>
            <a:r>
              <a:rPr lang="en-ZA" b="1" dirty="0"/>
              <a:t>gliding joints </a:t>
            </a:r>
            <a:r>
              <a:rPr lang="en-ZA" dirty="0"/>
              <a:t>of the ankle/wrist</a:t>
            </a:r>
          </a:p>
          <a:p>
            <a:pPr lvl="1"/>
            <a:r>
              <a:rPr lang="en-ZA" b="1" dirty="0"/>
              <a:t>Freely movable/synovial joints </a:t>
            </a:r>
            <a:r>
              <a:rPr lang="en-ZA" dirty="0"/>
              <a:t>– </a:t>
            </a:r>
            <a:r>
              <a:rPr lang="en-ZA" b="1" dirty="0"/>
              <a:t>ball and socket </a:t>
            </a:r>
            <a:r>
              <a:rPr lang="en-ZA" dirty="0"/>
              <a:t>joint of 						shoulder and hip</a:t>
            </a:r>
          </a:p>
          <a:p>
            <a:pPr lvl="1">
              <a:buNone/>
            </a:pPr>
            <a:r>
              <a:rPr lang="en-ZA" dirty="0"/>
              <a:t>						- </a:t>
            </a:r>
            <a:r>
              <a:rPr lang="en-ZA" b="1" dirty="0"/>
              <a:t>hinge</a:t>
            </a:r>
            <a:r>
              <a:rPr lang="en-ZA" dirty="0"/>
              <a:t> joint of the elbow 						&amp;knee</a:t>
            </a:r>
          </a:p>
          <a:p>
            <a:pPr lvl="1">
              <a:buNone/>
            </a:pPr>
            <a:endParaRPr lang="en-ZA" dirty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Typical synovial joint</a:t>
            </a:r>
          </a:p>
        </p:txBody>
      </p:sp>
      <p:pic>
        <p:nvPicPr>
          <p:cNvPr id="4" name="Content Placeholder 3" descr="20150424_230957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608" t="23305" r="17603"/>
          <a:stretch>
            <a:fillRect/>
          </a:stretch>
        </p:blipFill>
        <p:spPr>
          <a:xfrm>
            <a:off x="1187624" y="1628800"/>
            <a:ext cx="6768752" cy="50530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Role of bones, joints, etc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Bones in the skeleton are not continuous – joints exist – articulation</a:t>
            </a:r>
          </a:p>
          <a:p>
            <a:r>
              <a:rPr lang="en-ZA" dirty="0"/>
              <a:t>Ligaments – bone to bone – can stretch</a:t>
            </a:r>
          </a:p>
          <a:p>
            <a:r>
              <a:rPr lang="en-ZA" dirty="0"/>
              <a:t>Tendons  - muscle to bone – cannot stretch</a:t>
            </a:r>
          </a:p>
          <a:p>
            <a:r>
              <a:rPr lang="en-ZA" dirty="0"/>
              <a:t>Skeletal muscles are arranged in pars – oppose each other – antagonistic </a:t>
            </a:r>
          </a:p>
          <a:p>
            <a:r>
              <a:rPr lang="en-ZA" dirty="0"/>
              <a:t>Antagonism allows for movement and return of bones.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Muscles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Three types of muscles:</a:t>
            </a:r>
          </a:p>
          <a:p>
            <a:pPr lvl="1"/>
            <a:r>
              <a:rPr lang="en-ZA" dirty="0"/>
              <a:t>Striated (striped) – voluntary </a:t>
            </a:r>
          </a:p>
          <a:p>
            <a:pPr lvl="1"/>
            <a:r>
              <a:rPr lang="en-ZA" dirty="0"/>
              <a:t>Smooth (</a:t>
            </a:r>
            <a:r>
              <a:rPr lang="en-ZA" dirty="0" err="1"/>
              <a:t>unstriped</a:t>
            </a:r>
            <a:r>
              <a:rPr lang="en-ZA" dirty="0"/>
              <a:t>) – involuntary </a:t>
            </a:r>
          </a:p>
          <a:p>
            <a:pPr lvl="1"/>
            <a:r>
              <a:rPr lang="en-ZA" dirty="0"/>
              <a:t>Cardiac – only in heart (striated, involuntary, branched)</a:t>
            </a:r>
          </a:p>
          <a:p>
            <a:endParaRPr lang="en-ZA" dirty="0"/>
          </a:p>
          <a:p>
            <a:endParaRPr lang="en-ZA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Structure of voluntary skeletal muscles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Striated/skeletal muscles are responsible for all voluntary movements.</a:t>
            </a:r>
          </a:p>
          <a:p>
            <a:r>
              <a:rPr lang="en-ZA" dirty="0"/>
              <a:t>Each muscle enclosed by a connective tissue covering – </a:t>
            </a:r>
            <a:r>
              <a:rPr lang="en-ZA" b="1" dirty="0" err="1"/>
              <a:t>epimysium</a:t>
            </a:r>
            <a:r>
              <a:rPr lang="en-ZA" dirty="0"/>
              <a:t> – inside, bundles of muscle fibres occur covered by a </a:t>
            </a:r>
            <a:r>
              <a:rPr lang="en-ZA" b="1" dirty="0" err="1"/>
              <a:t>perimysium</a:t>
            </a:r>
            <a:endParaRPr lang="en-ZA" b="1" dirty="0"/>
          </a:p>
          <a:p>
            <a:endParaRPr lang="en-ZA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Each muscle fibre: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Enclosed by membrane – </a:t>
            </a:r>
            <a:r>
              <a:rPr lang="en-ZA" b="1" dirty="0" err="1"/>
              <a:t>sarcolemma</a:t>
            </a:r>
            <a:endParaRPr lang="en-ZA" b="1" dirty="0"/>
          </a:p>
          <a:p>
            <a:r>
              <a:rPr lang="en-ZA" dirty="0"/>
              <a:t>Within the membrane – </a:t>
            </a:r>
            <a:r>
              <a:rPr lang="en-ZA" b="1" dirty="0" err="1"/>
              <a:t>sarcoplasm</a:t>
            </a:r>
            <a:r>
              <a:rPr lang="en-ZA" dirty="0"/>
              <a:t> – contain a number of oval nuclei.</a:t>
            </a:r>
          </a:p>
          <a:p>
            <a:r>
              <a:rPr lang="en-ZA" dirty="0"/>
              <a:t>Contain alternate light and dark bands – stripped appearance.</a:t>
            </a:r>
          </a:p>
          <a:p>
            <a:r>
              <a:rPr lang="en-ZA" dirty="0"/>
              <a:t>Made up of </a:t>
            </a:r>
            <a:r>
              <a:rPr lang="en-ZA" b="1" dirty="0"/>
              <a:t>myofibrils</a:t>
            </a:r>
            <a:r>
              <a:rPr lang="en-ZA" dirty="0"/>
              <a:t>:</a:t>
            </a:r>
          </a:p>
          <a:p>
            <a:pPr lvl="1"/>
            <a:r>
              <a:rPr lang="en-ZA" dirty="0"/>
              <a:t>Thick </a:t>
            </a:r>
            <a:r>
              <a:rPr lang="en-ZA" b="1" dirty="0"/>
              <a:t>myosin filaments</a:t>
            </a:r>
          </a:p>
          <a:p>
            <a:pPr lvl="1"/>
            <a:r>
              <a:rPr lang="en-ZA" dirty="0"/>
              <a:t>Thin </a:t>
            </a:r>
            <a:r>
              <a:rPr lang="en-ZA" b="1" dirty="0" err="1"/>
              <a:t>actin</a:t>
            </a:r>
            <a:r>
              <a:rPr lang="en-ZA" b="1" dirty="0"/>
              <a:t> filaments</a:t>
            </a:r>
          </a:p>
          <a:p>
            <a:r>
              <a:rPr lang="en-ZA" dirty="0"/>
              <a:t>When the muscle is contracted the myosin and </a:t>
            </a:r>
            <a:r>
              <a:rPr lang="en-ZA" dirty="0" err="1"/>
              <a:t>actin</a:t>
            </a:r>
            <a:r>
              <a:rPr lang="en-ZA" dirty="0"/>
              <a:t> slide between each other to shorten the muscle. </a:t>
            </a:r>
          </a:p>
          <a:p>
            <a:pPr lvl="1"/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Myosin and </a:t>
            </a:r>
            <a:r>
              <a:rPr lang="en-ZA" dirty="0" err="1"/>
              <a:t>actin</a:t>
            </a:r>
            <a:r>
              <a:rPr lang="en-ZA" dirty="0"/>
              <a:t> filaments</a:t>
            </a:r>
          </a:p>
        </p:txBody>
      </p:sp>
      <p:pic>
        <p:nvPicPr>
          <p:cNvPr id="4" name="Content Placeholder 3" descr="cell_filamen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8964488" cy="4752528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Diseases of the skeletal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Self study</a:t>
            </a:r>
          </a:p>
          <a:p>
            <a:pPr lvl="1"/>
            <a:r>
              <a:rPr lang="en-ZA" dirty="0"/>
              <a:t>192 – 193</a:t>
            </a:r>
          </a:p>
          <a:p>
            <a:pPr algn="ctr">
              <a:buNone/>
            </a:pPr>
            <a:endParaRPr lang="en-ZA" dirty="0">
              <a:sym typeface="Wingdings" pitchFamily="2" charset="2"/>
            </a:endParaRPr>
          </a:p>
          <a:p>
            <a:pPr algn="ctr">
              <a:buNone/>
            </a:pPr>
            <a:r>
              <a:rPr lang="en-ZA" dirty="0">
                <a:sym typeface="Wingdings" pitchFamily="2" charset="2"/>
              </a:rPr>
              <a:t> Homework </a:t>
            </a:r>
          </a:p>
          <a:p>
            <a:r>
              <a:rPr lang="en-ZA" dirty="0"/>
              <a:t>Activity 2.2.13</a:t>
            </a:r>
          </a:p>
          <a:p>
            <a:pPr lvl="1"/>
            <a:r>
              <a:rPr lang="en-ZA"/>
              <a:t>Page 192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Exoskeleton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  <a:p>
            <a:r>
              <a:rPr lang="en-ZA" dirty="0"/>
              <a:t>Is an external skeleton usually found in invertebrate animals such as arthropods.</a:t>
            </a:r>
          </a:p>
          <a:p>
            <a:r>
              <a:rPr lang="en-ZA" dirty="0"/>
              <a:t>Made up of a polysaccharide known as </a:t>
            </a:r>
            <a:r>
              <a:rPr lang="en-ZA" b="1" dirty="0"/>
              <a:t>Chitin</a:t>
            </a:r>
            <a:r>
              <a:rPr lang="en-ZA" dirty="0"/>
              <a:t> and sometimes is hardened with calcium carbonate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Exoskeleton </a:t>
            </a:r>
          </a:p>
        </p:txBody>
      </p:sp>
      <p:pic>
        <p:nvPicPr>
          <p:cNvPr id="5" name="Picture 4" descr="u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885289" cy="3251572"/>
          </a:xfrm>
          <a:prstGeom prst="rect">
            <a:avLst/>
          </a:prstGeom>
        </p:spPr>
      </p:pic>
      <p:pic>
        <p:nvPicPr>
          <p:cNvPr id="4" name="Content Placeholder 3" descr="166629-034-017B4BF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348880"/>
            <a:ext cx="3796530" cy="3427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It provides support and protection to vital organs and tissues</a:t>
            </a:r>
          </a:p>
          <a:p>
            <a:r>
              <a:rPr lang="en-ZA" dirty="0"/>
              <a:t>Inside, a place for attachment of muscles is provided which allows for rapid movements.</a:t>
            </a:r>
          </a:p>
          <a:p>
            <a:r>
              <a:rPr lang="en-ZA" dirty="0"/>
              <a:t>It has joints where the skeleton is thin and flexible.</a:t>
            </a:r>
          </a:p>
          <a:p>
            <a:r>
              <a:rPr lang="en-ZA" dirty="0"/>
              <a:t>Prevents animal from drying out or loosing too much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/>
              <a:t>It limits the size of the animal.</a:t>
            </a:r>
          </a:p>
          <a:p>
            <a:r>
              <a:rPr lang="en-ZA" dirty="0"/>
              <a:t>The larger the animal, the larger and heavier the exoskeleton.</a:t>
            </a:r>
          </a:p>
          <a:p>
            <a:r>
              <a:rPr lang="en-ZA" dirty="0"/>
              <a:t>Chitin can not expand or stretch, therefore the animal must shed its exoskeleton during periods of growth.</a:t>
            </a:r>
          </a:p>
          <a:p>
            <a:r>
              <a:rPr lang="en-ZA" dirty="0"/>
              <a:t>During this shedding, the animal is left with a soft exoskeleton which makes the animal vulnerable to attacks.</a:t>
            </a:r>
          </a:p>
          <a:p>
            <a:r>
              <a:rPr lang="en-ZA" dirty="0"/>
              <a:t>Process of shedding is known as Moulting/</a:t>
            </a:r>
            <a:r>
              <a:rPr lang="en-ZA" dirty="0" err="1"/>
              <a:t>ecdysis</a:t>
            </a:r>
            <a:endParaRPr lang="en-ZA" dirty="0"/>
          </a:p>
          <a:p>
            <a:r>
              <a:rPr lang="en-ZA" dirty="0"/>
              <a:t>An exoskeleton is impermeable to gases therefore special openings to allow gas to reach respiratory organs are required.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5455</TotalTime>
  <Words>2464</Words>
  <Application>Microsoft Office PowerPoint</Application>
  <PresentationFormat>On-screen Show (4:3)</PresentationFormat>
  <Paragraphs>309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Corbel</vt:lpstr>
      <vt:lpstr>Wingdings</vt:lpstr>
      <vt:lpstr>Wingdings 2</vt:lpstr>
      <vt:lpstr>Wingdings 3</vt:lpstr>
      <vt:lpstr>Module</vt:lpstr>
      <vt:lpstr>Support systems in animals</vt:lpstr>
      <vt:lpstr>Three types of skeletons </vt:lpstr>
      <vt:lpstr>Hydrostatic skeleton</vt:lpstr>
      <vt:lpstr>Hydrostatic skeleton</vt:lpstr>
      <vt:lpstr>Advantages  and Disadvantages </vt:lpstr>
      <vt:lpstr>Exoskeleton </vt:lpstr>
      <vt:lpstr>Exoskeleton </vt:lpstr>
      <vt:lpstr>Advantages</vt:lpstr>
      <vt:lpstr>Disadvantages</vt:lpstr>
      <vt:lpstr>Endoskeleton </vt:lpstr>
      <vt:lpstr>Advantages</vt:lpstr>
      <vt:lpstr>Disadvantages</vt:lpstr>
      <vt:lpstr>Vertebrate animals</vt:lpstr>
      <vt:lpstr>Invertebrate animals</vt:lpstr>
      <vt:lpstr>The human skeleton</vt:lpstr>
      <vt:lpstr>Structure of the skeleton </vt:lpstr>
      <vt:lpstr>You need to be able to label the diagram!!!</vt:lpstr>
      <vt:lpstr>PowerPoint Presentation</vt:lpstr>
      <vt:lpstr>The axial skeleton</vt:lpstr>
      <vt:lpstr>The skull</vt:lpstr>
      <vt:lpstr>PowerPoint Presentation</vt:lpstr>
      <vt:lpstr>PowerPoint Presentation</vt:lpstr>
      <vt:lpstr>PowerPoint Presentation</vt:lpstr>
      <vt:lpstr>Vertebral column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Functions of the vertebral column</vt:lpstr>
      <vt:lpstr>The rib cage </vt:lpstr>
      <vt:lpstr>Functions of the rib cage</vt:lpstr>
      <vt:lpstr>Homework </vt:lpstr>
      <vt:lpstr>The appendicular skeleton</vt:lpstr>
      <vt:lpstr>The pectoral girdle</vt:lpstr>
      <vt:lpstr>The Pectoral Girdle</vt:lpstr>
      <vt:lpstr>The upper limbs</vt:lpstr>
      <vt:lpstr>The Upper Limbs</vt:lpstr>
      <vt:lpstr>The pelvic girdle</vt:lpstr>
      <vt:lpstr>The Pelvic Girdle</vt:lpstr>
      <vt:lpstr>The Lower Limbs</vt:lpstr>
      <vt:lpstr>PowerPoint Presentation</vt:lpstr>
      <vt:lpstr>PowerPoint Presentation</vt:lpstr>
      <vt:lpstr>Homework </vt:lpstr>
      <vt:lpstr>Functions of the skeleton</vt:lpstr>
      <vt:lpstr>Structure of long bone</vt:lpstr>
      <vt:lpstr>Relation between structure and function – bone tissue</vt:lpstr>
      <vt:lpstr>Relation between structure and function – cartilage </vt:lpstr>
      <vt:lpstr>Relation between structure and function – tendons and ligaments</vt:lpstr>
      <vt:lpstr>Homework </vt:lpstr>
      <vt:lpstr>Joints </vt:lpstr>
      <vt:lpstr>Typical synovial joint</vt:lpstr>
      <vt:lpstr>Role of bones, joints, etc</vt:lpstr>
      <vt:lpstr>Muscles </vt:lpstr>
      <vt:lpstr>Structure of voluntary skeletal muscles </vt:lpstr>
      <vt:lpstr>Each muscle fibre:</vt:lpstr>
      <vt:lpstr>Myosin and actin filaments</vt:lpstr>
      <vt:lpstr>Diseases of the skeletal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systems and movement in animals.</dc:title>
  <dc:creator>ASM</dc:creator>
  <cp:lastModifiedBy>Dell5450ew</cp:lastModifiedBy>
  <cp:revision>92</cp:revision>
  <dcterms:created xsi:type="dcterms:W3CDTF">2014-05-16T06:43:45Z</dcterms:created>
  <dcterms:modified xsi:type="dcterms:W3CDTF">2018-08-28T11:59:13Z</dcterms:modified>
</cp:coreProperties>
</file>