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304" r:id="rId19"/>
    <p:sldId id="272" r:id="rId20"/>
    <p:sldId id="273" r:id="rId21"/>
    <p:sldId id="274" r:id="rId22"/>
    <p:sldId id="306" r:id="rId23"/>
    <p:sldId id="275" r:id="rId24"/>
    <p:sldId id="305" r:id="rId25"/>
    <p:sldId id="276" r:id="rId26"/>
    <p:sldId id="277" r:id="rId27"/>
    <p:sldId id="278" r:id="rId28"/>
    <p:sldId id="307" r:id="rId29"/>
    <p:sldId id="279" r:id="rId30"/>
    <p:sldId id="280" r:id="rId31"/>
    <p:sldId id="283" r:id="rId32"/>
    <p:sldId id="282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5E43E2-30C1-48A4-AD41-3996074CA3DD}" type="datetimeFigureOut">
              <a:rPr lang="en-ZA" smtClean="0"/>
              <a:pPr/>
              <a:t>2018/08/14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C0C829-D506-45BA-AD96-097777547589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Support and transport systems in plants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Internal structure of roots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/>
              <a:t>Looking at a cross section of the root, we can distinguish three main sections: </a:t>
            </a:r>
          </a:p>
          <a:p>
            <a:pPr lvl="1"/>
            <a:r>
              <a:rPr lang="en-ZA" dirty="0"/>
              <a:t>The epidermis</a:t>
            </a:r>
          </a:p>
          <a:p>
            <a:pPr lvl="2"/>
            <a:r>
              <a:rPr lang="en-ZA" dirty="0"/>
              <a:t>Single layer of cells</a:t>
            </a:r>
          </a:p>
          <a:p>
            <a:pPr lvl="2"/>
            <a:r>
              <a:rPr lang="en-ZA" dirty="0"/>
              <a:t>Root hairs</a:t>
            </a:r>
          </a:p>
          <a:p>
            <a:pPr lvl="1"/>
            <a:r>
              <a:rPr lang="en-ZA" dirty="0"/>
              <a:t>The cortex</a:t>
            </a:r>
          </a:p>
          <a:p>
            <a:pPr lvl="2"/>
            <a:r>
              <a:rPr lang="en-ZA" dirty="0"/>
              <a:t>Thin walled </a:t>
            </a:r>
            <a:r>
              <a:rPr lang="en-ZA" dirty="0" err="1"/>
              <a:t>paranchyma</a:t>
            </a:r>
            <a:r>
              <a:rPr lang="en-ZA" dirty="0"/>
              <a:t> cells</a:t>
            </a:r>
          </a:p>
          <a:p>
            <a:pPr lvl="2"/>
            <a:r>
              <a:rPr lang="en-ZA" dirty="0"/>
              <a:t>Endodermis </a:t>
            </a:r>
          </a:p>
          <a:p>
            <a:pPr lvl="2"/>
            <a:r>
              <a:rPr lang="en-ZA" dirty="0"/>
              <a:t>Some of the </a:t>
            </a:r>
            <a:r>
              <a:rPr lang="en-ZA" dirty="0" err="1"/>
              <a:t>endodermal</a:t>
            </a:r>
            <a:r>
              <a:rPr lang="en-ZA" dirty="0"/>
              <a:t> cells </a:t>
            </a:r>
          </a:p>
          <a:p>
            <a:pPr lvl="2">
              <a:buNone/>
            </a:pPr>
            <a:r>
              <a:rPr lang="en-ZA" dirty="0"/>
              <a:t>	are thickened by the</a:t>
            </a:r>
            <a:r>
              <a:rPr lang="en-ZA" b="1" dirty="0"/>
              <a:t> </a:t>
            </a:r>
            <a:r>
              <a:rPr lang="en-ZA" b="1" dirty="0" err="1"/>
              <a:t>casparian</a:t>
            </a:r>
            <a:r>
              <a:rPr lang="en-ZA" b="1" dirty="0"/>
              <a:t> </a:t>
            </a:r>
          </a:p>
          <a:p>
            <a:pPr lvl="2">
              <a:buNone/>
            </a:pPr>
            <a:r>
              <a:rPr lang="en-ZA" b="1" dirty="0"/>
              <a:t>	strip</a:t>
            </a:r>
          </a:p>
          <a:p>
            <a:pPr lvl="2"/>
            <a:r>
              <a:rPr lang="en-ZA" dirty="0"/>
              <a:t>Passage cells occur between these </a:t>
            </a:r>
          </a:p>
          <a:p>
            <a:pPr lvl="2">
              <a:buNone/>
            </a:pPr>
            <a:r>
              <a:rPr lang="en-ZA" dirty="0"/>
              <a:t>	thickened cells</a:t>
            </a:r>
          </a:p>
          <a:p>
            <a:pPr lvl="1"/>
            <a:r>
              <a:rPr lang="en-ZA" dirty="0"/>
              <a:t>The stele/ vascular cylinder </a:t>
            </a:r>
          </a:p>
          <a:p>
            <a:pPr lvl="2"/>
            <a:r>
              <a:rPr lang="en-ZA" dirty="0"/>
              <a:t>Xylem; phloem</a:t>
            </a:r>
          </a:p>
          <a:p>
            <a:pPr lvl="2">
              <a:buNone/>
            </a:pPr>
            <a:r>
              <a:rPr lang="en-ZA" dirty="0"/>
              <a:t>	Cambium ; </a:t>
            </a:r>
            <a:r>
              <a:rPr lang="en-ZA" dirty="0" err="1"/>
              <a:t>pericycle</a:t>
            </a:r>
            <a:endParaRPr lang="en-ZA" dirty="0"/>
          </a:p>
          <a:p>
            <a:pPr lvl="2"/>
            <a:r>
              <a:rPr lang="en-ZA" dirty="0"/>
              <a:t>Cambium occurs between the x and p</a:t>
            </a:r>
          </a:p>
          <a:p>
            <a:pPr lvl="2"/>
            <a:r>
              <a:rPr lang="en-ZA" dirty="0" err="1"/>
              <a:t>Pericycle</a:t>
            </a:r>
            <a:r>
              <a:rPr lang="en-ZA" dirty="0"/>
              <a:t> surrounds entire stele</a:t>
            </a:r>
          </a:p>
        </p:txBody>
      </p:sp>
      <p:pic>
        <p:nvPicPr>
          <p:cNvPr id="4" name="Picture 3" descr="35-15-PrimaryTissuesRoot-NL.jpg"/>
          <p:cNvPicPr>
            <a:picLocks noChangeAspect="1"/>
          </p:cNvPicPr>
          <p:nvPr/>
        </p:nvPicPr>
        <p:blipFill>
          <a:blip r:embed="rId2" cstate="print"/>
          <a:srcRect r="56026" b="10839"/>
          <a:stretch>
            <a:fillRect/>
          </a:stretch>
        </p:blipFill>
        <p:spPr>
          <a:xfrm>
            <a:off x="5148064" y="2964524"/>
            <a:ext cx="3995936" cy="3893476"/>
          </a:xfrm>
          <a:prstGeom prst="rect">
            <a:avLst/>
          </a:prstGeom>
        </p:spPr>
      </p:pic>
      <p:pic>
        <p:nvPicPr>
          <p:cNvPr id="5" name="Content Placeholder 3" descr="dicotrootste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355" y="2852936"/>
            <a:ext cx="4365645" cy="3992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82488"/>
            <a:ext cx="8229600" cy="1219200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Internal structure of roots</a:t>
            </a:r>
          </a:p>
        </p:txBody>
      </p:sp>
      <p:pic>
        <p:nvPicPr>
          <p:cNvPr id="4" name="Content Placeholder 3" descr="root-cross-section-2762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836712"/>
            <a:ext cx="5832648" cy="568683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dicotrootste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5820" y="-1"/>
            <a:ext cx="7406580" cy="67733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tx1"/>
                </a:solidFill>
              </a:rPr>
              <a:t>Functions of the various root tissues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Root hairs increase surface area for absorbance of water and minerals and also anchor the plant to the ground.</a:t>
            </a:r>
          </a:p>
          <a:p>
            <a:r>
              <a:rPr lang="en-ZA" dirty="0"/>
              <a:t>The parenchyma of the cortex contains intercellular spaces – starch storage and water passage</a:t>
            </a:r>
          </a:p>
          <a:p>
            <a:r>
              <a:rPr lang="en-ZA" dirty="0"/>
              <a:t>Passage cells in endodermis direct water to xylem</a:t>
            </a:r>
          </a:p>
          <a:p>
            <a:r>
              <a:rPr lang="en-ZA" dirty="0" err="1"/>
              <a:t>Pericycle</a:t>
            </a:r>
            <a:r>
              <a:rPr lang="en-ZA" dirty="0"/>
              <a:t> give rise to side roots</a:t>
            </a:r>
          </a:p>
          <a:p>
            <a:r>
              <a:rPr lang="en-ZA" dirty="0"/>
              <a:t>Xylem and phloem transports water and manufactured food.</a:t>
            </a:r>
          </a:p>
          <a:p>
            <a:r>
              <a:rPr lang="en-ZA" dirty="0"/>
              <a:t>Cambium gives rise to additional xylem and phloem as the root grows in thickness.</a:t>
            </a:r>
          </a:p>
          <a:p>
            <a:endParaRPr lang="en-ZA" dirty="0"/>
          </a:p>
          <a:p>
            <a:r>
              <a:rPr lang="en-ZA" dirty="0"/>
              <a:t>Distinguishing factors between root and stem – pg 135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Homework </a:t>
            </a:r>
            <a:r>
              <a:rPr lang="en-ZA" dirty="0">
                <a:solidFill>
                  <a:schemeClr val="tx1"/>
                </a:solidFill>
                <a:sym typeface="Wingdings" pitchFamily="2" charset="2"/>
              </a:rPr>
              <a:t></a:t>
            </a:r>
            <a:r>
              <a:rPr lang="en-Z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Activity 2.1.1 </a:t>
            </a:r>
          </a:p>
          <a:p>
            <a:pPr lvl="1"/>
            <a:r>
              <a:rPr lang="en-ZA" dirty="0"/>
              <a:t>Page 135</a:t>
            </a:r>
          </a:p>
          <a:p>
            <a:endParaRPr lang="en-ZA" dirty="0"/>
          </a:p>
          <a:p>
            <a:r>
              <a:rPr lang="en-ZA" dirty="0"/>
              <a:t>Drawing of figure 2.1.4 to be done on the separate page that will be given to you. 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Add also, the vascular tissues from the leaf*</a:t>
            </a:r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dico002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302"/>
            <a:ext cx="6768752" cy="704712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ZA" dirty="0"/>
              <a:t>The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en-ZA" dirty="0"/>
              <a:t>Most stems are the portions of the plant that are above ground.</a:t>
            </a:r>
          </a:p>
          <a:p>
            <a:r>
              <a:rPr lang="en-ZA" dirty="0"/>
              <a:t>The functions of the stem include:</a:t>
            </a:r>
          </a:p>
          <a:p>
            <a:pPr lvl="1"/>
            <a:r>
              <a:rPr lang="en-ZA" dirty="0"/>
              <a:t>The hold leaves in position for photosynthesis</a:t>
            </a:r>
          </a:p>
          <a:p>
            <a:pPr lvl="1"/>
            <a:r>
              <a:rPr lang="en-ZA" dirty="0"/>
              <a:t>The hold flowers in position for pollination.</a:t>
            </a:r>
          </a:p>
          <a:p>
            <a:pPr lvl="1"/>
            <a:r>
              <a:rPr lang="en-ZA" dirty="0"/>
              <a:t>Some are able to photosynthesise</a:t>
            </a:r>
          </a:p>
          <a:p>
            <a:pPr lvl="1"/>
            <a:r>
              <a:rPr lang="en-ZA" dirty="0"/>
              <a:t>Storage of food and water</a:t>
            </a:r>
          </a:p>
          <a:p>
            <a:pPr lvl="1"/>
            <a:r>
              <a:rPr lang="en-ZA" dirty="0"/>
              <a:t>Transport of water and food to and from the leaves.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ZA" dirty="0"/>
              <a:t>External structure of the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stem is usually above ground, erect and cylindrical.</a:t>
            </a:r>
          </a:p>
          <a:p>
            <a:r>
              <a:rPr lang="en-ZA" dirty="0"/>
              <a:t>Leaves and buds arise from the stem. A </a:t>
            </a:r>
            <a:r>
              <a:rPr lang="en-ZA" b="1" dirty="0"/>
              <a:t>node</a:t>
            </a:r>
            <a:r>
              <a:rPr lang="en-ZA" dirty="0"/>
              <a:t> is a portion on the stem from which leaves arise. the portion of stem between two nodes is an </a:t>
            </a:r>
            <a:r>
              <a:rPr lang="en-ZA" b="1" dirty="0" err="1"/>
              <a:t>internode</a:t>
            </a:r>
            <a:r>
              <a:rPr lang="en-ZA" dirty="0"/>
              <a:t>.</a:t>
            </a:r>
          </a:p>
          <a:p>
            <a:r>
              <a:rPr lang="en-ZA" dirty="0"/>
              <a:t>Two types of buds exist:	</a:t>
            </a:r>
          </a:p>
          <a:p>
            <a:pPr lvl="1"/>
            <a:r>
              <a:rPr lang="en-ZA" dirty="0"/>
              <a:t>Apical bud – top of stem</a:t>
            </a:r>
          </a:p>
          <a:p>
            <a:pPr lvl="1"/>
            <a:r>
              <a:rPr lang="en-ZA" dirty="0"/>
              <a:t>Auxiliary bud – in the </a:t>
            </a:r>
            <a:r>
              <a:rPr lang="en-ZA" dirty="0" err="1"/>
              <a:t>axil</a:t>
            </a:r>
            <a:r>
              <a:rPr lang="en-ZA" dirty="0"/>
              <a:t> formed between a leaf and stem.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image29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7992888" cy="597666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ZA" dirty="0"/>
              <a:t>Internal structure of </a:t>
            </a:r>
            <a:r>
              <a:rPr lang="en-ZA"/>
              <a:t>a stem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en-ZA" dirty="0"/>
              <a:t>Examining the internal structure of a leaf, we find four regions:</a:t>
            </a:r>
          </a:p>
          <a:p>
            <a:pPr lvl="1"/>
            <a:r>
              <a:rPr lang="en-ZA" dirty="0"/>
              <a:t>The epidermis</a:t>
            </a:r>
          </a:p>
          <a:p>
            <a:pPr lvl="1"/>
            <a:r>
              <a:rPr lang="en-ZA" dirty="0"/>
              <a:t>The cortex</a:t>
            </a:r>
          </a:p>
          <a:p>
            <a:pPr lvl="1"/>
            <a:r>
              <a:rPr lang="en-ZA" dirty="0"/>
              <a:t>Vascular bundles </a:t>
            </a:r>
          </a:p>
          <a:p>
            <a:pPr lvl="1"/>
            <a:r>
              <a:rPr lang="en-ZA" dirty="0"/>
              <a:t>The pith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tx1"/>
                </a:solidFill>
              </a:rPr>
              <a:t>The need for support and transport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Water is needed in plants for the process of photosynthesis.</a:t>
            </a:r>
          </a:p>
          <a:p>
            <a:r>
              <a:rPr lang="en-ZA" dirty="0"/>
              <a:t>Once photosynthesis occurs, the starch produced needs to be transported to the rest of the plant for growth and development.</a:t>
            </a:r>
          </a:p>
          <a:p>
            <a:r>
              <a:rPr lang="en-ZA" dirty="0"/>
              <a:t>Land plants tend to grow extremely tall due to competition for sunlight.</a:t>
            </a:r>
          </a:p>
          <a:p>
            <a:r>
              <a:rPr lang="en-ZA" dirty="0"/>
              <a:t>Tall plants need to be supported in order to stand up to great heights and to prevent them from collapsing.</a:t>
            </a:r>
          </a:p>
          <a:p>
            <a:r>
              <a:rPr lang="en-ZA" dirty="0"/>
              <a:t>The main supporting tissues in plants are xylem, </a:t>
            </a:r>
            <a:r>
              <a:rPr lang="en-ZA" dirty="0" err="1"/>
              <a:t>sclerenchyma</a:t>
            </a:r>
            <a:r>
              <a:rPr lang="en-ZA" dirty="0"/>
              <a:t> and </a:t>
            </a:r>
            <a:r>
              <a:rPr lang="en-ZA" dirty="0" err="1"/>
              <a:t>collenchyma</a:t>
            </a:r>
            <a:r>
              <a:rPr lang="en-ZA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dicot stem_labelled_we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36085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Corbis-42-23594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071992" cy="61926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rbis-42-23594023.jpg"/>
          <p:cNvPicPr>
            <a:picLocks noChangeAspect="1"/>
          </p:cNvPicPr>
          <p:nvPr/>
        </p:nvPicPr>
        <p:blipFill rotWithShape="1">
          <a:blip r:embed="rId2" cstate="print"/>
          <a:srcRect l="51984" t="15116" r="31347" b="50000"/>
          <a:stretch/>
        </p:blipFill>
        <p:spPr>
          <a:xfrm>
            <a:off x="3167844" y="1412776"/>
            <a:ext cx="2808312" cy="40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0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Functions of the various tissues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Cuticle – reduces transpirations and allows light to pass through</a:t>
            </a:r>
          </a:p>
          <a:p>
            <a:r>
              <a:rPr lang="en-ZA" dirty="0"/>
              <a:t>Epidermis – protection of inner cells &amp; guard cells for gaseous exchange</a:t>
            </a:r>
          </a:p>
          <a:p>
            <a:r>
              <a:rPr lang="en-ZA" dirty="0"/>
              <a:t>Hypodermis of </a:t>
            </a:r>
            <a:r>
              <a:rPr lang="en-ZA" dirty="0" err="1"/>
              <a:t>sclerenchyma</a:t>
            </a:r>
            <a:r>
              <a:rPr lang="en-ZA" dirty="0"/>
              <a:t> and </a:t>
            </a:r>
            <a:r>
              <a:rPr lang="en-ZA" dirty="0" err="1"/>
              <a:t>paranchyma</a:t>
            </a:r>
            <a:r>
              <a:rPr lang="en-ZA" dirty="0"/>
              <a:t> – provides strength</a:t>
            </a:r>
          </a:p>
          <a:p>
            <a:r>
              <a:rPr lang="en-ZA" dirty="0" err="1"/>
              <a:t>Paranchyma</a:t>
            </a:r>
            <a:r>
              <a:rPr lang="en-ZA" dirty="0"/>
              <a:t> – stores food, water and air in intercellular spaces</a:t>
            </a:r>
          </a:p>
          <a:p>
            <a:r>
              <a:rPr lang="en-ZA" dirty="0" err="1"/>
              <a:t>Endodermal</a:t>
            </a:r>
            <a:r>
              <a:rPr lang="en-ZA" dirty="0"/>
              <a:t> cells store starch</a:t>
            </a:r>
          </a:p>
          <a:p>
            <a:r>
              <a:rPr lang="en-ZA" dirty="0" err="1"/>
              <a:t>Sclerenchymal</a:t>
            </a:r>
            <a:r>
              <a:rPr lang="en-ZA" dirty="0"/>
              <a:t> fibres – provides strength</a:t>
            </a:r>
          </a:p>
          <a:p>
            <a:r>
              <a:rPr lang="en-ZA" dirty="0"/>
              <a:t>Xylem and phloem – transports water, mineral salts and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e2185348523ded35d68f625e495a85b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69127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en-ZA" dirty="0"/>
              <a:t>Activity 2.1.4</a:t>
            </a:r>
          </a:p>
          <a:p>
            <a:pPr lvl="1"/>
            <a:r>
              <a:rPr lang="en-ZA" dirty="0"/>
              <a:t>Page 140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Tissues responsible for transport and support</a:t>
            </a:r>
          </a:p>
          <a:p>
            <a:endParaRPr lang="en-ZA" dirty="0"/>
          </a:p>
          <a:p>
            <a:r>
              <a:rPr lang="en-ZA" dirty="0"/>
              <a:t>Page 140 – 146</a:t>
            </a:r>
          </a:p>
          <a:p>
            <a:endParaRPr lang="en-ZA" dirty="0"/>
          </a:p>
          <a:p>
            <a:r>
              <a:rPr lang="en-ZA" dirty="0"/>
              <a:t>Homework </a:t>
            </a:r>
            <a:r>
              <a:rPr lang="en-ZA" dirty="0">
                <a:sym typeface="Wingdings" panose="05000000000000000000" pitchFamily="2" charset="2"/>
              </a:rPr>
              <a:t></a:t>
            </a:r>
            <a:endParaRPr lang="en-ZA" dirty="0"/>
          </a:p>
          <a:p>
            <a:pPr lvl="1"/>
            <a:r>
              <a:rPr lang="en-ZA" dirty="0"/>
              <a:t>Activity 2.1.6</a:t>
            </a:r>
          </a:p>
          <a:p>
            <a:pPr lvl="1"/>
            <a:r>
              <a:rPr lang="en-ZA" dirty="0"/>
              <a:t>Page </a:t>
            </a:r>
            <a:r>
              <a:rPr lang="en-ZA" dirty="0" smtClean="0"/>
              <a:t>145 ONLY no 1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44" y="-378296"/>
            <a:ext cx="9144000" cy="1143000"/>
          </a:xfrm>
        </p:spPr>
        <p:txBody>
          <a:bodyPr>
            <a:noAutofit/>
          </a:bodyPr>
          <a:lstStyle/>
          <a:p>
            <a:r>
              <a:rPr lang="en-ZA" sz="4000" dirty="0"/>
              <a:t>Secondary growth (secondary thickening)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/>
          <a:lstStyle/>
          <a:p>
            <a:r>
              <a:rPr lang="en-ZA" dirty="0"/>
              <a:t>Increase in length of the stem is known as primary growth.</a:t>
            </a:r>
          </a:p>
          <a:p>
            <a:r>
              <a:rPr lang="en-ZA" dirty="0"/>
              <a:t>Secondary growth/ secondary thickening is the thickening of the circumference of the plant.</a:t>
            </a:r>
          </a:p>
          <a:p>
            <a:endParaRPr lang="en-ZA" dirty="0"/>
          </a:p>
          <a:p>
            <a:r>
              <a:rPr lang="en-ZA" dirty="0"/>
              <a:t>Happens in three stages:</a:t>
            </a:r>
          </a:p>
          <a:p>
            <a:pPr lvl="1"/>
            <a:r>
              <a:rPr lang="en-ZA" dirty="0"/>
              <a:t>Formation of secondary xylem and secondary phloem</a:t>
            </a:r>
          </a:p>
          <a:p>
            <a:pPr lvl="1"/>
            <a:r>
              <a:rPr lang="en-ZA" dirty="0"/>
              <a:t>Formation of cork</a:t>
            </a:r>
          </a:p>
          <a:p>
            <a:pPr lvl="1"/>
            <a:r>
              <a:rPr lang="en-ZA" dirty="0"/>
              <a:t>Formation of lenticels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rbis-42-23594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5190" y="1275588"/>
            <a:ext cx="7373620" cy="4896544"/>
          </a:xfrm>
        </p:spPr>
      </p:pic>
    </p:spTree>
    <p:extLst>
      <p:ext uri="{BB962C8B-B14F-4D97-AF65-F5344CB8AC3E}">
        <p14:creationId xmlns:p14="http://schemas.microsoft.com/office/powerpoint/2010/main" val="3305062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ZA" sz="4000" dirty="0"/>
              <a:t>Formation of secondary xylem and phloem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en-ZA" dirty="0" err="1"/>
              <a:t>Paranchyma</a:t>
            </a:r>
            <a:r>
              <a:rPr lang="en-ZA" dirty="0"/>
              <a:t> cells between the vascular bundles, in line with vascular cambium, become </a:t>
            </a:r>
            <a:r>
              <a:rPr lang="en-ZA" dirty="0" err="1"/>
              <a:t>meristematic</a:t>
            </a:r>
            <a:r>
              <a:rPr lang="en-ZA" dirty="0"/>
              <a:t>.</a:t>
            </a:r>
          </a:p>
          <a:p>
            <a:r>
              <a:rPr lang="en-ZA" dirty="0"/>
              <a:t>This forms a complete ring of cambium</a:t>
            </a:r>
          </a:p>
          <a:p>
            <a:r>
              <a:rPr lang="en-ZA" dirty="0"/>
              <a:t>The entire ring of cambium (old and new) now begins to produce secondary xylem towards the inside of the ring, and secondary phloem toward the outside of the ring.</a:t>
            </a:r>
          </a:p>
          <a:p>
            <a:r>
              <a:rPr lang="en-ZA" dirty="0"/>
              <a:t>Each year, new secondary xylem and phloem are formed.</a:t>
            </a:r>
          </a:p>
          <a:p>
            <a:r>
              <a:rPr lang="en-ZA" dirty="0"/>
              <a:t>Due to the formation of new xylem and phloem rings forming each year, we can tell the age of trees by counting the number of annual rings.</a:t>
            </a:r>
          </a:p>
          <a:p>
            <a:r>
              <a:rPr lang="en-ZA" dirty="0"/>
              <a:t>The xylem making up the older rings eventually become clogged and are no longer able to transport water. They become known as </a:t>
            </a:r>
            <a:r>
              <a:rPr lang="en-ZA" b="1" u="sng" dirty="0"/>
              <a:t>heartwood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tx1"/>
                </a:solidFill>
              </a:rPr>
              <a:t>The need for support and transport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taller that the plants grow, the greater distance over which water, mineral salts and food need to be transported. </a:t>
            </a:r>
          </a:p>
          <a:p>
            <a:r>
              <a:rPr lang="en-ZA" dirty="0"/>
              <a:t>The main tissues responsible for transport of water, mineral salts and food?</a:t>
            </a:r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rcRect b="60500"/>
          <a:stretch>
            <a:fillRect/>
          </a:stretch>
        </p:blipFill>
        <p:spPr>
          <a:xfrm>
            <a:off x="467544" y="1844824"/>
            <a:ext cx="8328979" cy="316835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8c3e8b8d8c4a1f5d05c2f7327a82c4f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1168" y="1340768"/>
            <a:ext cx="7595288" cy="441520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tiliw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2739"/>
            <a:ext cx="7560840" cy="63946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Reading annual 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Scientists who study annual rings are known as </a:t>
            </a:r>
            <a:r>
              <a:rPr lang="en-ZA" b="1" u="sng" dirty="0" err="1"/>
              <a:t>dendrochonologists</a:t>
            </a:r>
            <a:r>
              <a:rPr lang="en-ZA" b="1" u="sng" dirty="0"/>
              <a:t>.</a:t>
            </a:r>
          </a:p>
          <a:p>
            <a:r>
              <a:rPr lang="en-ZA" dirty="0"/>
              <a:t>They interpret the rings to give large amounts of information based on the thickness, colour, and other visibilities, micro and macroscopic.</a:t>
            </a:r>
          </a:p>
          <a:p>
            <a:r>
              <a:rPr lang="en-ZA" dirty="0"/>
              <a:t>They are able to tell about the environmental conditions:</a:t>
            </a:r>
          </a:p>
          <a:p>
            <a:pPr lvl="1"/>
            <a:r>
              <a:rPr lang="en-ZA" dirty="0"/>
              <a:t>Floods</a:t>
            </a:r>
          </a:p>
          <a:p>
            <a:pPr lvl="1"/>
            <a:r>
              <a:rPr lang="en-ZA" dirty="0"/>
              <a:t>Droughts</a:t>
            </a:r>
          </a:p>
          <a:p>
            <a:pPr lvl="1"/>
            <a:r>
              <a:rPr lang="en-ZA" dirty="0"/>
              <a:t>Lightening strikes</a:t>
            </a:r>
          </a:p>
          <a:p>
            <a:pPr lvl="1"/>
            <a:r>
              <a:rPr lang="en-ZA" dirty="0"/>
              <a:t>Earthquakes</a:t>
            </a:r>
          </a:p>
          <a:p>
            <a:pPr lvl="1"/>
            <a:r>
              <a:rPr lang="en-ZA" dirty="0"/>
              <a:t>Insect infestations </a:t>
            </a:r>
          </a:p>
          <a:p>
            <a:pPr lvl="1"/>
            <a:r>
              <a:rPr lang="en-ZA" dirty="0"/>
              <a:t>Climate change</a:t>
            </a:r>
          </a:p>
          <a:p>
            <a:pPr lvl="1"/>
            <a:r>
              <a:rPr lang="en-ZA" dirty="0"/>
              <a:t>based on the visible information apparent in the rings.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Formation of cork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Certain </a:t>
            </a:r>
            <a:r>
              <a:rPr lang="en-ZA" dirty="0" err="1"/>
              <a:t>paranchyma</a:t>
            </a:r>
            <a:r>
              <a:rPr lang="en-ZA" dirty="0"/>
              <a:t> cells in the cortex become </a:t>
            </a:r>
            <a:r>
              <a:rPr lang="en-ZA" dirty="0" err="1"/>
              <a:t>meristematic</a:t>
            </a:r>
            <a:r>
              <a:rPr lang="en-ZA" dirty="0"/>
              <a:t> and from cork cambium.</a:t>
            </a:r>
          </a:p>
          <a:p>
            <a:r>
              <a:rPr lang="en-ZA" dirty="0"/>
              <a:t>The cork cambium divides to form cork cells on the outside.</a:t>
            </a:r>
          </a:p>
          <a:p>
            <a:r>
              <a:rPr lang="en-ZA" dirty="0"/>
              <a:t>Cork cells have </a:t>
            </a:r>
            <a:r>
              <a:rPr lang="en-ZA" b="1" dirty="0" err="1"/>
              <a:t>suberin</a:t>
            </a:r>
            <a:r>
              <a:rPr lang="en-ZA" dirty="0"/>
              <a:t> laid down on the cell walls. They become </a:t>
            </a:r>
            <a:r>
              <a:rPr lang="en-ZA" b="1" dirty="0" err="1"/>
              <a:t>suberised</a:t>
            </a:r>
            <a:r>
              <a:rPr lang="en-ZA" b="1" dirty="0"/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 descr="woodste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256584" cy="690953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nticel.JPG"/>
          <p:cNvPicPr>
            <a:picLocks noChangeAspect="1"/>
          </p:cNvPicPr>
          <p:nvPr/>
        </p:nvPicPr>
        <p:blipFill>
          <a:blip r:embed="rId2" cstate="print"/>
          <a:srcRect l="36964" b="14836"/>
          <a:stretch>
            <a:fillRect/>
          </a:stretch>
        </p:blipFill>
        <p:spPr>
          <a:xfrm>
            <a:off x="467544" y="2276872"/>
            <a:ext cx="4392488" cy="4255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25136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/>
              <a:t>Formation of </a:t>
            </a:r>
            <a:r>
              <a:rPr lang="en-ZA" dirty="0" err="1"/>
              <a:t>lenticles</a:t>
            </a:r>
            <a:r>
              <a:rPr lang="en-Z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r>
              <a:rPr lang="en-ZA" dirty="0"/>
              <a:t>Young herbaceous stems have stomata on the epidermis which allow for gaseous exchange. </a:t>
            </a:r>
          </a:p>
          <a:p>
            <a:r>
              <a:rPr lang="en-ZA" dirty="0"/>
              <a:t>Stems which undergo secondary thickening have blocked stomata due to the formation of cork cells.</a:t>
            </a:r>
          </a:p>
          <a:p>
            <a:r>
              <a:rPr lang="en-ZA" dirty="0"/>
              <a:t>The epidermis of woody stems breaks to form pores called lenticels which allow for gaseous exchange.</a:t>
            </a:r>
          </a:p>
        </p:txBody>
      </p:sp>
      <p:pic>
        <p:nvPicPr>
          <p:cNvPr id="5" name="Picture 4" descr="sambucus_lentizell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12976"/>
            <a:ext cx="1865376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r>
              <a:rPr lang="en-ZA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472608"/>
          </a:xfrm>
        </p:spPr>
        <p:txBody>
          <a:bodyPr>
            <a:normAutofit fontScale="85000" lnSpcReduction="20000"/>
          </a:bodyPr>
          <a:lstStyle/>
          <a:p>
            <a:r>
              <a:rPr lang="en-ZA" dirty="0"/>
              <a:t>Draw figures:</a:t>
            </a:r>
          </a:p>
          <a:p>
            <a:pPr lvl="1"/>
            <a:r>
              <a:rPr lang="en-ZA" dirty="0"/>
              <a:t>2.1.15 – page 146</a:t>
            </a:r>
          </a:p>
          <a:p>
            <a:pPr lvl="1"/>
            <a:r>
              <a:rPr lang="en-ZA" dirty="0"/>
              <a:t>2.1.17 – page 148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Complete notes on secondary thickening &amp; formation of cork and lenticels</a:t>
            </a:r>
          </a:p>
          <a:p>
            <a:pPr lvl="1">
              <a:buNone/>
            </a:pPr>
            <a:endParaRPr lang="en-ZA" dirty="0"/>
          </a:p>
          <a:p>
            <a:pPr lvl="1">
              <a:buNone/>
            </a:pPr>
            <a:r>
              <a:rPr lang="en-ZA" b="1" dirty="0"/>
              <a:t>Self study </a:t>
            </a:r>
          </a:p>
          <a:p>
            <a:pPr lvl="1"/>
            <a:endParaRPr lang="en-ZA" dirty="0"/>
          </a:p>
          <a:p>
            <a:r>
              <a:rPr lang="en-ZA" dirty="0"/>
              <a:t>Tissues responsible for transport and support</a:t>
            </a:r>
          </a:p>
          <a:p>
            <a:pPr>
              <a:buNone/>
            </a:pPr>
            <a:endParaRPr lang="en-ZA" dirty="0"/>
          </a:p>
          <a:p>
            <a:r>
              <a:rPr lang="en-ZA" dirty="0"/>
              <a:t>Page 140 – 146</a:t>
            </a:r>
          </a:p>
          <a:p>
            <a:endParaRPr lang="en-ZA" dirty="0"/>
          </a:p>
          <a:p>
            <a:r>
              <a:rPr lang="en-ZA" dirty="0"/>
              <a:t>Homework</a:t>
            </a:r>
          </a:p>
          <a:p>
            <a:pPr lvl="1"/>
            <a:r>
              <a:rPr lang="en-ZA" dirty="0"/>
              <a:t>Activity 2.1.6</a:t>
            </a:r>
          </a:p>
          <a:p>
            <a:pPr lvl="1"/>
            <a:r>
              <a:rPr lang="en-ZA" dirty="0"/>
              <a:t>Page 145</a:t>
            </a:r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ZA" dirty="0"/>
              <a:t>Transpiration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 lnSpcReduction="10000"/>
          </a:bodyPr>
          <a:lstStyle/>
          <a:p>
            <a:r>
              <a:rPr lang="en-ZA" dirty="0"/>
              <a:t>Water is transported to leaves for photosynthesis.</a:t>
            </a:r>
          </a:p>
          <a:p>
            <a:r>
              <a:rPr lang="en-ZA" dirty="0"/>
              <a:t>When the stomata in the leaves open for gaseous exchange, a lot of water escapes in the formation of water vapour. </a:t>
            </a:r>
          </a:p>
          <a:p>
            <a:r>
              <a:rPr lang="en-ZA" dirty="0"/>
              <a:t>This is known as </a:t>
            </a:r>
            <a:r>
              <a:rPr lang="en-ZA" b="1" dirty="0"/>
              <a:t>transpiration.</a:t>
            </a:r>
          </a:p>
          <a:p>
            <a:r>
              <a:rPr lang="en-ZA" dirty="0"/>
              <a:t>This creates the problem of water loss. </a:t>
            </a:r>
          </a:p>
          <a:p>
            <a:r>
              <a:rPr lang="en-ZA" dirty="0"/>
              <a:t>If more water is lost through transpiration than is absorbed by the roots, the plant begins to wilt. </a:t>
            </a:r>
          </a:p>
          <a:p>
            <a:pPr>
              <a:buNone/>
            </a:pPr>
            <a:endParaRPr lang="en-ZA" dirty="0"/>
          </a:p>
          <a:p>
            <a:r>
              <a:rPr lang="en-ZA" dirty="0"/>
              <a:t>It has many important benefits;</a:t>
            </a:r>
          </a:p>
          <a:p>
            <a:pPr lvl="1"/>
            <a:r>
              <a:rPr lang="en-ZA" dirty="0"/>
              <a:t>it creates </a:t>
            </a:r>
            <a:r>
              <a:rPr lang="en-ZA" dirty="0" err="1"/>
              <a:t>transpirational</a:t>
            </a:r>
            <a:r>
              <a:rPr lang="en-ZA" dirty="0"/>
              <a:t> pull which draws water up-wards</a:t>
            </a:r>
          </a:p>
          <a:p>
            <a:pPr lvl="1"/>
            <a:r>
              <a:rPr lang="en-ZA" dirty="0"/>
              <a:t>The evaporation of water cools the plant. (sweating)</a:t>
            </a:r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 lnSpcReduction="10000"/>
          </a:bodyPr>
          <a:lstStyle/>
          <a:p>
            <a:r>
              <a:rPr lang="en-ZA" dirty="0"/>
              <a:t>Internal and external structure differ between plant species. They may differ in many aspects</a:t>
            </a:r>
          </a:p>
          <a:p>
            <a:r>
              <a:rPr lang="en-ZA" dirty="0"/>
              <a:t>Page 150</a:t>
            </a:r>
          </a:p>
          <a:p>
            <a:endParaRPr lang="en-ZA" dirty="0"/>
          </a:p>
          <a:p>
            <a:r>
              <a:rPr lang="en-ZA" dirty="0"/>
              <a:t>All the variations affect the rate at which water is lost through transpiration. </a:t>
            </a:r>
          </a:p>
          <a:p>
            <a:pPr lvl="1"/>
            <a:r>
              <a:rPr lang="en-ZA" dirty="0"/>
              <a:t>The shapes and size affect the portion exposed to sun.</a:t>
            </a:r>
          </a:p>
          <a:p>
            <a:pPr lvl="1"/>
            <a:r>
              <a:rPr lang="en-ZA" dirty="0"/>
              <a:t>Leaves may be situated close to each other and shade one another.</a:t>
            </a:r>
          </a:p>
          <a:p>
            <a:pPr lvl="1"/>
            <a:r>
              <a:rPr lang="en-ZA" dirty="0"/>
              <a:t>Some leaves have hairs on them to reflect light and wind flow on the leaves.</a:t>
            </a:r>
          </a:p>
          <a:p>
            <a:pPr lvl="1"/>
            <a:r>
              <a:rPr lang="en-ZA" dirty="0"/>
              <a:t>The presence of a cuticle.</a:t>
            </a:r>
          </a:p>
          <a:p>
            <a:pPr lvl="1"/>
            <a:r>
              <a:rPr lang="en-ZA" dirty="0"/>
              <a:t>The number of stomata may be reduced or sunken.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Anatomy of </a:t>
            </a:r>
            <a:r>
              <a:rPr lang="en-ZA" dirty="0" err="1">
                <a:solidFill>
                  <a:schemeClr val="tx1"/>
                </a:solidFill>
              </a:rPr>
              <a:t>dicot</a:t>
            </a:r>
            <a:r>
              <a:rPr lang="en-ZA" dirty="0">
                <a:solidFill>
                  <a:schemeClr val="tx1"/>
                </a:solidFill>
              </a:rPr>
              <a:t> plants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The leaf was studied in the previous section. Roots and stems will be studied now and flowers will be studied in grade 11</a:t>
            </a:r>
          </a:p>
          <a:p>
            <a:endParaRPr lang="en-ZA" dirty="0"/>
          </a:p>
          <a:p>
            <a:pPr>
              <a:buNone/>
            </a:pPr>
            <a:r>
              <a:rPr lang="en-ZA" b="1" u="sng" dirty="0"/>
              <a:t>ROOTS</a:t>
            </a:r>
          </a:p>
          <a:p>
            <a:pPr>
              <a:buNone/>
            </a:pPr>
            <a:endParaRPr lang="en-ZA" dirty="0"/>
          </a:p>
          <a:p>
            <a:r>
              <a:rPr lang="en-ZA" dirty="0"/>
              <a:t>Two types of roots exist:</a:t>
            </a:r>
          </a:p>
          <a:p>
            <a:pPr lvl="1"/>
            <a:r>
              <a:rPr lang="en-ZA" dirty="0"/>
              <a:t>Tap root system</a:t>
            </a:r>
          </a:p>
          <a:p>
            <a:pPr lvl="1"/>
            <a:r>
              <a:rPr lang="en-ZA" dirty="0"/>
              <a:t>Adventitious root systems</a:t>
            </a:r>
          </a:p>
          <a:p>
            <a:r>
              <a:rPr lang="en-ZA" dirty="0"/>
              <a:t>Main differences outlined on page 132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ZA" sz="3600" dirty="0"/>
              <a:t>Effect on environmental factors on transpiration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472608"/>
          </a:xfrm>
        </p:spPr>
        <p:txBody>
          <a:bodyPr/>
          <a:lstStyle/>
          <a:p>
            <a:r>
              <a:rPr lang="en-ZA" dirty="0"/>
              <a:t>Transpiration can be affected by the leaf structure (as seen previously) –these are known as internal factors.</a:t>
            </a:r>
          </a:p>
          <a:p>
            <a:r>
              <a:rPr lang="en-ZA" dirty="0"/>
              <a:t>It can also be affected by external factors:</a:t>
            </a:r>
          </a:p>
          <a:p>
            <a:pPr lvl="1"/>
            <a:r>
              <a:rPr lang="en-ZA" dirty="0"/>
              <a:t>Wind – blows away humid air – creates concentration gradient.</a:t>
            </a:r>
          </a:p>
          <a:p>
            <a:pPr lvl="1"/>
            <a:r>
              <a:rPr lang="en-ZA" dirty="0"/>
              <a:t>Temperature – high temp increases the kinetic energy of water molecules.</a:t>
            </a:r>
          </a:p>
          <a:p>
            <a:pPr lvl="1"/>
            <a:r>
              <a:rPr lang="en-ZA" dirty="0"/>
              <a:t>Humidity – decreases the concentration gradient </a:t>
            </a:r>
          </a:p>
          <a:p>
            <a:pPr lvl="1"/>
            <a:r>
              <a:rPr lang="en-ZA" dirty="0"/>
              <a:t>Light intensity -  high light intensity causes stomata to open therefore increasing water loss.</a:t>
            </a:r>
          </a:p>
          <a:p>
            <a:pPr lvl="1"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/>
          <a:lstStyle/>
          <a:p>
            <a:pPr algn="ctr"/>
            <a:r>
              <a:rPr lang="en-ZA" dirty="0"/>
              <a:t>Wilting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8192"/>
            <a:ext cx="9144000" cy="5949280"/>
          </a:xfrm>
        </p:spPr>
        <p:txBody>
          <a:bodyPr/>
          <a:lstStyle/>
          <a:p>
            <a:r>
              <a:rPr lang="en-ZA" dirty="0"/>
              <a:t>The factors mentioned previously might sometimes lead to an extreme loss of water and thus the rate of water loss exceeds the rate at which water is absorbed. </a:t>
            </a:r>
          </a:p>
          <a:p>
            <a:r>
              <a:rPr lang="en-ZA" dirty="0"/>
              <a:t>Less water could be absorbed due to:</a:t>
            </a:r>
          </a:p>
          <a:p>
            <a:pPr lvl="1"/>
            <a:r>
              <a:rPr lang="en-ZA" dirty="0"/>
              <a:t>Insufficient water supply.</a:t>
            </a:r>
          </a:p>
          <a:p>
            <a:pPr lvl="1"/>
            <a:r>
              <a:rPr lang="en-ZA" dirty="0"/>
              <a:t>Little coverage/surface area of roots to absorb sufficient water.</a:t>
            </a:r>
          </a:p>
          <a:p>
            <a:r>
              <a:rPr lang="en-ZA" dirty="0"/>
              <a:t>The </a:t>
            </a:r>
            <a:r>
              <a:rPr lang="en-ZA" dirty="0" err="1"/>
              <a:t>vacoules</a:t>
            </a:r>
            <a:r>
              <a:rPr lang="en-ZA" dirty="0"/>
              <a:t> within the cells shrink in size and volume of cytoplasm may decrease.</a:t>
            </a:r>
          </a:p>
          <a:p>
            <a:r>
              <a:rPr lang="en-ZA" dirty="0"/>
              <a:t>The cells lose </a:t>
            </a:r>
            <a:r>
              <a:rPr lang="en-ZA" b="1" dirty="0"/>
              <a:t>turgidity</a:t>
            </a:r>
            <a:r>
              <a:rPr lang="en-ZA" dirty="0"/>
              <a:t> or </a:t>
            </a:r>
            <a:r>
              <a:rPr lang="en-ZA" b="1" dirty="0" err="1"/>
              <a:t>turgor</a:t>
            </a:r>
            <a:r>
              <a:rPr lang="en-ZA" b="1" dirty="0"/>
              <a:t> pressure</a:t>
            </a:r>
            <a:r>
              <a:rPr lang="en-ZA" dirty="0"/>
              <a:t> and plants begin to droop over and become limp. We say they are </a:t>
            </a:r>
            <a:r>
              <a:rPr lang="en-ZA" b="1" dirty="0"/>
              <a:t>wilting</a:t>
            </a:r>
            <a:r>
              <a:rPr lang="en-ZA" dirty="0"/>
              <a:t>.</a:t>
            </a:r>
          </a:p>
          <a:p>
            <a:endParaRPr lang="en-ZA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188640"/>
            <a:ext cx="8229600" cy="1143000"/>
          </a:xfrm>
        </p:spPr>
        <p:txBody>
          <a:bodyPr/>
          <a:lstStyle/>
          <a:p>
            <a:pPr algn="ctr"/>
            <a:r>
              <a:rPr lang="en-ZA" dirty="0" err="1"/>
              <a:t>Guttation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en-ZA" dirty="0"/>
              <a:t>When the air is very humid, transpiration slows down or totally stops.</a:t>
            </a:r>
          </a:p>
          <a:p>
            <a:r>
              <a:rPr lang="en-ZA" dirty="0"/>
              <a:t>Due to water concentration in the air being equal to or greater than the concentration within the leaf. </a:t>
            </a:r>
            <a:r>
              <a:rPr lang="en-ZA" dirty="0" err="1"/>
              <a:t>ie</a:t>
            </a:r>
            <a:r>
              <a:rPr lang="en-ZA" dirty="0"/>
              <a:t>. No concentration gradient or it is reversed.</a:t>
            </a:r>
          </a:p>
          <a:p>
            <a:r>
              <a:rPr lang="en-ZA" dirty="0"/>
              <a:t>Due to this, if there is a surplus of water being absorbed – the plant is getting much more water than required.</a:t>
            </a:r>
          </a:p>
          <a:p>
            <a:r>
              <a:rPr lang="en-ZA" dirty="0"/>
              <a:t>The plant needs to get rid of the excess water through </a:t>
            </a:r>
            <a:r>
              <a:rPr lang="en-ZA" b="1" dirty="0" err="1"/>
              <a:t>guttation</a:t>
            </a:r>
            <a:r>
              <a:rPr lang="en-ZA" b="1" dirty="0"/>
              <a:t>.</a:t>
            </a:r>
          </a:p>
          <a:p>
            <a:r>
              <a:rPr lang="en-ZA" dirty="0"/>
              <a:t>This is the release of water droplets (not water vapour) from tiny pores called </a:t>
            </a:r>
            <a:r>
              <a:rPr lang="en-ZA" b="1" dirty="0" err="1"/>
              <a:t>hydathodes</a:t>
            </a:r>
            <a:r>
              <a:rPr lang="en-ZA" dirty="0"/>
              <a:t> found on the margins of leaves.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357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55388"/>
            <a:ext cx="4355976" cy="3502612"/>
          </a:xfrm>
        </p:spPr>
      </p:pic>
      <p:pic>
        <p:nvPicPr>
          <p:cNvPr id="5" name="Picture 4" descr="gut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08720"/>
            <a:ext cx="3203848" cy="4797152"/>
          </a:xfrm>
          <a:prstGeom prst="rect">
            <a:avLst/>
          </a:prstGeom>
        </p:spPr>
      </p:pic>
      <p:pic>
        <p:nvPicPr>
          <p:cNvPr id="6" name="Picture 5" descr="Guttation_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922" y="0"/>
            <a:ext cx="5275174" cy="339249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Absorption and transport of water and mineral salts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Water enters the roots of plants through osmosis – remember osmosis?</a:t>
            </a:r>
          </a:p>
          <a:p>
            <a:r>
              <a:rPr lang="en-ZA" dirty="0"/>
              <a:t>The three regions in consideration are:</a:t>
            </a:r>
          </a:p>
          <a:p>
            <a:pPr lvl="1"/>
            <a:r>
              <a:rPr lang="en-ZA" dirty="0"/>
              <a:t>The soil (contains lots of water  and some solutes)</a:t>
            </a:r>
          </a:p>
          <a:p>
            <a:pPr lvl="1"/>
            <a:r>
              <a:rPr lang="en-ZA" dirty="0"/>
              <a:t>The cell membrane and </a:t>
            </a:r>
            <a:r>
              <a:rPr lang="en-ZA" dirty="0" err="1"/>
              <a:t>tonoplast</a:t>
            </a:r>
            <a:r>
              <a:rPr lang="en-ZA" dirty="0"/>
              <a:t> (semi-permeable membrane)</a:t>
            </a:r>
          </a:p>
          <a:p>
            <a:pPr lvl="1"/>
            <a:r>
              <a:rPr lang="en-ZA" dirty="0"/>
              <a:t>The inside of the root (little water with high solutes)</a:t>
            </a:r>
          </a:p>
          <a:p>
            <a:r>
              <a:rPr lang="en-ZA" dirty="0"/>
              <a:t>Therefore, water flows from the soil through the semi-permeable membrane, into the plant. Until an equilibrium is reached.</a:t>
            </a:r>
          </a:p>
          <a:p>
            <a:r>
              <a:rPr lang="en-ZA" dirty="0"/>
              <a:t>But an equilibrium is never reached due to the continual usage of water by the plant.</a:t>
            </a:r>
          </a:p>
          <a:p>
            <a:endParaRPr lang="en-ZA" dirty="0"/>
          </a:p>
          <a:p>
            <a:r>
              <a:rPr lang="en-ZA" dirty="0"/>
              <a:t>Water is absorbed by osmosis, which doesn’t require energy, but the solutes (minerals) need energy to be transported. (against concentration gradient.)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ZA" dirty="0"/>
              <a:t>Lateral transport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89120"/>
          </a:xfrm>
        </p:spPr>
        <p:txBody>
          <a:bodyPr/>
          <a:lstStyle/>
          <a:p>
            <a:r>
              <a:rPr lang="en-ZA" dirty="0"/>
              <a:t>Water can move from the root hair to the xylem tissue in 1 of 3 ways:</a:t>
            </a:r>
          </a:p>
          <a:p>
            <a:pPr lvl="1"/>
            <a:r>
              <a:rPr lang="en-ZA" dirty="0"/>
              <a:t>Along the cell walls – </a:t>
            </a:r>
            <a:r>
              <a:rPr lang="en-ZA" b="1" dirty="0"/>
              <a:t>majority of water </a:t>
            </a:r>
            <a:r>
              <a:rPr lang="en-ZA" dirty="0"/>
              <a:t>(</a:t>
            </a:r>
            <a:r>
              <a:rPr lang="en-ZA" dirty="0" err="1"/>
              <a:t>casparian</a:t>
            </a:r>
            <a:r>
              <a:rPr lang="en-ZA" dirty="0"/>
              <a:t> strip)</a:t>
            </a:r>
          </a:p>
          <a:p>
            <a:pPr lvl="1"/>
            <a:r>
              <a:rPr lang="en-ZA" dirty="0"/>
              <a:t>From cell to cell through cytoplasm – </a:t>
            </a:r>
            <a:r>
              <a:rPr lang="en-ZA" b="1" dirty="0" err="1"/>
              <a:t>plasmodesmata</a:t>
            </a:r>
            <a:endParaRPr lang="en-ZA" b="1" dirty="0"/>
          </a:p>
          <a:p>
            <a:pPr lvl="1"/>
            <a:r>
              <a:rPr lang="en-ZA" dirty="0"/>
              <a:t>From cell to cell through vacuoles – </a:t>
            </a:r>
            <a:r>
              <a:rPr lang="en-ZA" b="1" dirty="0"/>
              <a:t>minority of water</a:t>
            </a:r>
          </a:p>
          <a:p>
            <a:endParaRPr lang="en-ZA" dirty="0"/>
          </a:p>
        </p:txBody>
      </p:sp>
      <p:pic>
        <p:nvPicPr>
          <p:cNvPr id="4" name="Picture 3" descr="sym_apopla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165" y="3717032"/>
            <a:ext cx="922767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32_02b_SoilToRootXylem-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02589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dirty="0"/>
              <a:t>Upward movement of water and mineral salts from root to leaves through the 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Three forces exist which contribute to the </a:t>
            </a:r>
            <a:r>
              <a:rPr lang="en-ZA" b="1" dirty="0"/>
              <a:t>upward flow</a:t>
            </a:r>
            <a:r>
              <a:rPr lang="en-ZA" dirty="0"/>
              <a:t> of water from the root to the leaves through the stem:</a:t>
            </a:r>
          </a:p>
          <a:p>
            <a:pPr lvl="1"/>
            <a:r>
              <a:rPr lang="en-ZA" dirty="0"/>
              <a:t>Root pressure – the continual entry of water from the roots – water only travels a short distance – active process </a:t>
            </a:r>
          </a:p>
          <a:p>
            <a:pPr lvl="1"/>
            <a:r>
              <a:rPr lang="en-ZA" dirty="0"/>
              <a:t>Capillarity – natural tendency of liquids to move up tubes with small openings – water only travels a short distance – </a:t>
            </a:r>
            <a:r>
              <a:rPr lang="en-ZA" b="1" dirty="0"/>
              <a:t>adhesion </a:t>
            </a:r>
          </a:p>
          <a:p>
            <a:pPr lvl="1"/>
            <a:r>
              <a:rPr lang="en-ZA" dirty="0" err="1"/>
              <a:t>Transpirational</a:t>
            </a:r>
            <a:r>
              <a:rPr lang="en-ZA" dirty="0"/>
              <a:t> pull:</a:t>
            </a:r>
          </a:p>
          <a:p>
            <a:pPr lvl="2"/>
            <a:r>
              <a:rPr lang="en-ZA" dirty="0"/>
              <a:t>during transpiration, water evaporates and leaves a pocket of dry air in the sub-</a:t>
            </a:r>
            <a:r>
              <a:rPr lang="en-ZA" dirty="0" err="1"/>
              <a:t>stomatal</a:t>
            </a:r>
            <a:r>
              <a:rPr lang="en-ZA" dirty="0"/>
              <a:t> chamber</a:t>
            </a:r>
          </a:p>
          <a:p>
            <a:pPr lvl="2"/>
            <a:r>
              <a:rPr lang="en-ZA" dirty="0"/>
              <a:t>The dry air absorbs water from </a:t>
            </a:r>
            <a:r>
              <a:rPr lang="en-ZA" dirty="0" err="1"/>
              <a:t>mesophyll</a:t>
            </a:r>
            <a:r>
              <a:rPr lang="en-ZA" dirty="0"/>
              <a:t> tissue which in-turn draws water from the xylem tissue</a:t>
            </a:r>
          </a:p>
          <a:p>
            <a:pPr lvl="2"/>
            <a:r>
              <a:rPr lang="en-ZA" dirty="0"/>
              <a:t>Due to the xylem forming a </a:t>
            </a:r>
            <a:r>
              <a:rPr lang="en-ZA" dirty="0" err="1"/>
              <a:t>continous</a:t>
            </a:r>
            <a:r>
              <a:rPr lang="en-ZA" dirty="0"/>
              <a:t> tube, water is pulled upwards due to the strong </a:t>
            </a:r>
            <a:r>
              <a:rPr lang="en-ZA" b="1" dirty="0"/>
              <a:t>cohesive forces </a:t>
            </a:r>
            <a:r>
              <a:rPr lang="en-ZA" dirty="0"/>
              <a:t>between water molecules.</a:t>
            </a:r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Translocation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The movement of manufactured food from the leaves to the rest of the plant.</a:t>
            </a:r>
          </a:p>
          <a:p>
            <a:endParaRPr lang="en-ZA" dirty="0"/>
          </a:p>
          <a:p>
            <a:r>
              <a:rPr lang="en-ZA" dirty="0"/>
              <a:t>Not clearly understood by botanical scientists</a:t>
            </a:r>
          </a:p>
          <a:p>
            <a:endParaRPr lang="en-ZA" dirty="0"/>
          </a:p>
          <a:p>
            <a:r>
              <a:rPr lang="en-ZA" dirty="0"/>
              <a:t>Theories:</a:t>
            </a:r>
          </a:p>
          <a:p>
            <a:pPr lvl="1"/>
            <a:r>
              <a:rPr lang="en-ZA" dirty="0"/>
              <a:t>Food is transported through the sieve tubes of phloem tissues.</a:t>
            </a:r>
          </a:p>
          <a:p>
            <a:pPr lvl="1"/>
            <a:r>
              <a:rPr lang="en-ZA" dirty="0"/>
              <a:t>Food transported in the form of </a:t>
            </a:r>
            <a:r>
              <a:rPr lang="en-ZA" dirty="0" err="1"/>
              <a:t>cytoplasmic</a:t>
            </a:r>
            <a:r>
              <a:rPr lang="en-ZA" dirty="0"/>
              <a:t> strands</a:t>
            </a:r>
          </a:p>
          <a:p>
            <a:pPr lvl="1"/>
            <a:r>
              <a:rPr lang="en-ZA" dirty="0" err="1"/>
              <a:t>Cytoplasmic</a:t>
            </a:r>
            <a:r>
              <a:rPr lang="en-ZA" dirty="0"/>
              <a:t> strands pass through the sieve plates from one tube to the next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dirty="0"/>
          </a:p>
          <a:p>
            <a:r>
              <a:rPr lang="en-ZA" dirty="0"/>
              <a:t>Activity 2.1.10</a:t>
            </a:r>
          </a:p>
          <a:p>
            <a:pPr lvl="1"/>
            <a:r>
              <a:rPr lang="en-ZA" dirty="0"/>
              <a:t>Page 157</a:t>
            </a:r>
          </a:p>
          <a:p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393192" lvl="1" indent="0">
              <a:buNone/>
            </a:pPr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Roots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Roots have two main functions:</a:t>
            </a:r>
          </a:p>
          <a:p>
            <a:pPr lvl="1"/>
            <a:r>
              <a:rPr lang="en-ZA" dirty="0"/>
              <a:t>They anchor the plant to the ground</a:t>
            </a:r>
          </a:p>
          <a:p>
            <a:pPr lvl="1"/>
            <a:r>
              <a:rPr lang="en-ZA" dirty="0"/>
              <a:t>They absorb water from the surrounding land for the plant.</a:t>
            </a:r>
          </a:p>
          <a:p>
            <a:pPr lvl="1"/>
            <a:endParaRPr lang="en-ZA" dirty="0"/>
          </a:p>
          <a:p>
            <a:pPr>
              <a:buNone/>
            </a:pPr>
            <a:r>
              <a:rPr lang="en-ZA" b="1" u="sng" dirty="0"/>
              <a:t>External structure of the root tip</a:t>
            </a:r>
          </a:p>
          <a:p>
            <a:pPr>
              <a:buNone/>
            </a:pPr>
            <a:endParaRPr lang="en-ZA" b="1" u="sng" dirty="0"/>
          </a:p>
          <a:p>
            <a:r>
              <a:rPr lang="en-ZA" dirty="0"/>
              <a:t>When looking at a root, we see 5 main sections:</a:t>
            </a:r>
          </a:p>
          <a:p>
            <a:pPr lvl="1"/>
            <a:r>
              <a:rPr lang="en-ZA" dirty="0"/>
              <a:t>The root cap </a:t>
            </a:r>
          </a:p>
          <a:p>
            <a:pPr lvl="1"/>
            <a:r>
              <a:rPr lang="en-ZA" dirty="0"/>
              <a:t>Growing point</a:t>
            </a:r>
          </a:p>
          <a:p>
            <a:pPr lvl="1"/>
            <a:r>
              <a:rPr lang="en-ZA" dirty="0"/>
              <a:t>Region of elongation</a:t>
            </a:r>
          </a:p>
          <a:p>
            <a:pPr lvl="1"/>
            <a:r>
              <a:rPr lang="en-ZA" dirty="0"/>
              <a:t>Region of root hairs</a:t>
            </a:r>
          </a:p>
          <a:p>
            <a:pPr lvl="1"/>
            <a:r>
              <a:rPr lang="en-ZA" dirty="0"/>
              <a:t>Mature region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021056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End of support and transport system in plants 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External structure of roots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u="sng" dirty="0"/>
              <a:t>Root cap </a:t>
            </a:r>
            <a:r>
              <a:rPr lang="en-ZA" dirty="0"/>
              <a:t>– made of </a:t>
            </a:r>
            <a:r>
              <a:rPr lang="en-ZA" dirty="0" err="1"/>
              <a:t>paranchyma</a:t>
            </a:r>
            <a:r>
              <a:rPr lang="en-ZA" dirty="0"/>
              <a:t> cells. Some get damaged when pushing through soil due to growth. The root cap protects inner layer of the root.</a:t>
            </a:r>
          </a:p>
          <a:p>
            <a:r>
              <a:rPr lang="en-ZA" u="sng" dirty="0"/>
              <a:t>Growing point </a:t>
            </a:r>
            <a:r>
              <a:rPr lang="en-ZA" dirty="0"/>
              <a:t>-  made up of </a:t>
            </a:r>
            <a:r>
              <a:rPr lang="en-ZA" dirty="0" err="1"/>
              <a:t>meristematic</a:t>
            </a:r>
            <a:r>
              <a:rPr lang="en-ZA" dirty="0"/>
              <a:t> cells. Some differentiate to replace </a:t>
            </a:r>
            <a:r>
              <a:rPr lang="en-ZA" dirty="0" err="1"/>
              <a:t>paranchyma</a:t>
            </a:r>
            <a:r>
              <a:rPr lang="en-ZA" dirty="0"/>
              <a:t> cells of the root cap which were damaged. Other differentiated tissue is pushed into the region of elongation as more cells are produced.</a:t>
            </a:r>
          </a:p>
          <a:p>
            <a:r>
              <a:rPr lang="en-ZA" u="sng" dirty="0"/>
              <a:t>Region of elongation </a:t>
            </a:r>
            <a:r>
              <a:rPr lang="en-ZA" dirty="0"/>
              <a:t>– cells coming from growing point now begin to elongate.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External structure of roots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u="sng" dirty="0"/>
              <a:t>Root hair region </a:t>
            </a:r>
            <a:r>
              <a:rPr lang="en-ZA" dirty="0"/>
              <a:t>– characterized by the presence of root hairs. These increase surface area for water and mineral salt absorption. Internally, cells begin to differentiate and mature into tissues such as:</a:t>
            </a:r>
          </a:p>
          <a:p>
            <a:pPr lvl="1"/>
            <a:r>
              <a:rPr lang="en-ZA" dirty="0"/>
              <a:t>Epidermis</a:t>
            </a:r>
          </a:p>
          <a:p>
            <a:pPr lvl="1"/>
            <a:r>
              <a:rPr lang="en-ZA" dirty="0" err="1"/>
              <a:t>Paranchyma</a:t>
            </a:r>
            <a:endParaRPr lang="en-ZA" dirty="0"/>
          </a:p>
          <a:p>
            <a:pPr lvl="1"/>
            <a:r>
              <a:rPr lang="en-ZA" dirty="0" err="1"/>
              <a:t>Sclerenchyma</a:t>
            </a:r>
            <a:r>
              <a:rPr lang="en-ZA" dirty="0"/>
              <a:t> </a:t>
            </a:r>
          </a:p>
          <a:p>
            <a:pPr lvl="1"/>
            <a:r>
              <a:rPr lang="en-ZA" dirty="0"/>
              <a:t>Xylem </a:t>
            </a:r>
          </a:p>
          <a:p>
            <a:pPr lvl="1"/>
            <a:r>
              <a:rPr lang="en-ZA" dirty="0"/>
              <a:t>Phloem </a:t>
            </a:r>
          </a:p>
          <a:p>
            <a:pPr>
              <a:buNone/>
            </a:pPr>
            <a:r>
              <a:rPr lang="en-ZA" dirty="0"/>
              <a:t>Due to differentiating nature of this region, it is also referred to as the </a:t>
            </a:r>
            <a:r>
              <a:rPr lang="en-ZA" u="sng" dirty="0"/>
              <a:t>region of differentiation</a:t>
            </a:r>
            <a:r>
              <a:rPr lang="en-ZA" dirty="0"/>
              <a:t>.</a:t>
            </a:r>
          </a:p>
          <a:p>
            <a:r>
              <a:rPr lang="en-ZA" u="sng" dirty="0"/>
              <a:t>Mature region </a:t>
            </a:r>
            <a:r>
              <a:rPr lang="en-ZA" dirty="0"/>
              <a:t>– identified by the presence of side roots and various types of permanent tissues</a:t>
            </a:r>
          </a:p>
          <a:p>
            <a:pPr>
              <a:buNone/>
            </a:pPr>
            <a:endParaRPr lang="en-Z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8944" y="-459432"/>
            <a:ext cx="8229600" cy="1143000"/>
          </a:xfrm>
        </p:spPr>
        <p:txBody>
          <a:bodyPr/>
          <a:lstStyle/>
          <a:p>
            <a:r>
              <a:rPr lang="en-ZA" dirty="0">
                <a:solidFill>
                  <a:schemeClr val="tx1"/>
                </a:solidFill>
              </a:rPr>
              <a:t>External structure of roots </a:t>
            </a:r>
          </a:p>
        </p:txBody>
      </p:sp>
      <p:pic>
        <p:nvPicPr>
          <p:cNvPr id="4" name="Content Placeholder 3" descr="rootanato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</p:spPr>
      </p:pic>
      <p:sp>
        <p:nvSpPr>
          <p:cNvPr id="5" name="Rectangle 4"/>
          <p:cNvSpPr/>
          <p:nvPr/>
        </p:nvSpPr>
        <p:spPr>
          <a:xfrm>
            <a:off x="3419872" y="836712"/>
            <a:ext cx="936104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3203848" y="2492896"/>
            <a:ext cx="18722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Homework </a:t>
            </a:r>
            <a:r>
              <a:rPr lang="en-ZA" dirty="0">
                <a:sym typeface="Wingdings" pitchFamily="2" charset="2"/>
              </a:rPr>
              <a:t>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Draw table 1.1.1</a:t>
            </a:r>
          </a:p>
          <a:p>
            <a:pPr lvl="1"/>
            <a:r>
              <a:rPr lang="en-ZA" dirty="0"/>
              <a:t>Page 132</a:t>
            </a:r>
          </a:p>
          <a:p>
            <a:r>
              <a:rPr lang="en-ZA" dirty="0"/>
              <a:t>Draw figure 2.1.2 (the root tip)</a:t>
            </a:r>
          </a:p>
          <a:p>
            <a:pPr lvl="1"/>
            <a:r>
              <a:rPr lang="en-ZA" dirty="0"/>
              <a:t>Page 133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1344</TotalTime>
  <Words>2036</Words>
  <Application>Microsoft Office PowerPoint</Application>
  <PresentationFormat>On-screen Show (4:3)</PresentationFormat>
  <Paragraphs>254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Calibri</vt:lpstr>
      <vt:lpstr>Constantia</vt:lpstr>
      <vt:lpstr>Wingdings</vt:lpstr>
      <vt:lpstr>Wingdings 2</vt:lpstr>
      <vt:lpstr>Flow</vt:lpstr>
      <vt:lpstr>Support and transport systems in plants</vt:lpstr>
      <vt:lpstr>The need for support and transport</vt:lpstr>
      <vt:lpstr>The need for support and transport</vt:lpstr>
      <vt:lpstr>Anatomy of dicot plants</vt:lpstr>
      <vt:lpstr>Roots </vt:lpstr>
      <vt:lpstr>External structure of roots </vt:lpstr>
      <vt:lpstr>External structure of roots </vt:lpstr>
      <vt:lpstr>External structure of roots </vt:lpstr>
      <vt:lpstr>Homework </vt:lpstr>
      <vt:lpstr>Internal structure of roots</vt:lpstr>
      <vt:lpstr>Internal structure of roots</vt:lpstr>
      <vt:lpstr>PowerPoint Presentation</vt:lpstr>
      <vt:lpstr>Functions of the various root tissues</vt:lpstr>
      <vt:lpstr>Homework  </vt:lpstr>
      <vt:lpstr>PowerPoint Presentation</vt:lpstr>
      <vt:lpstr>The stem</vt:lpstr>
      <vt:lpstr>External structure of the stem</vt:lpstr>
      <vt:lpstr>PowerPoint Presentation</vt:lpstr>
      <vt:lpstr>Internal structure of a stem</vt:lpstr>
      <vt:lpstr>PowerPoint Presentation</vt:lpstr>
      <vt:lpstr>PowerPoint Presentation</vt:lpstr>
      <vt:lpstr>PowerPoint Presentation</vt:lpstr>
      <vt:lpstr>Functions of the various tissues</vt:lpstr>
      <vt:lpstr>PowerPoint Presentation</vt:lpstr>
      <vt:lpstr>Homework </vt:lpstr>
      <vt:lpstr>PowerPoint Presentation</vt:lpstr>
      <vt:lpstr>Secondary growth (secondary thickening)</vt:lpstr>
      <vt:lpstr>PowerPoint Presentation</vt:lpstr>
      <vt:lpstr>Formation of secondary xylem and phloem</vt:lpstr>
      <vt:lpstr>PowerPoint Presentation</vt:lpstr>
      <vt:lpstr>PowerPoint Presentation</vt:lpstr>
      <vt:lpstr>PowerPoint Presentation</vt:lpstr>
      <vt:lpstr>Reading annual rings</vt:lpstr>
      <vt:lpstr>Formation of cork</vt:lpstr>
      <vt:lpstr>PowerPoint Presentation</vt:lpstr>
      <vt:lpstr>Formation of lenticles </vt:lpstr>
      <vt:lpstr>Homework  </vt:lpstr>
      <vt:lpstr>Transpiration </vt:lpstr>
      <vt:lpstr>PowerPoint Presentation</vt:lpstr>
      <vt:lpstr>Effect on environmental factors on transpiration rate</vt:lpstr>
      <vt:lpstr>Wilting</vt:lpstr>
      <vt:lpstr>Guttation</vt:lpstr>
      <vt:lpstr>PowerPoint Presentation</vt:lpstr>
      <vt:lpstr>Absorption and transport of water and mineral salts </vt:lpstr>
      <vt:lpstr>Lateral transport of water</vt:lpstr>
      <vt:lpstr>PowerPoint Presentation</vt:lpstr>
      <vt:lpstr>Upward movement of water and mineral salts from root to leaves through the stem</vt:lpstr>
      <vt:lpstr>Translocation </vt:lpstr>
      <vt:lpstr>Homework </vt:lpstr>
      <vt:lpstr>End of support and transport system in plants 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and transport systems in plants</dc:title>
  <dc:creator>ASM</dc:creator>
  <cp:lastModifiedBy>Dell5450ew</cp:lastModifiedBy>
  <cp:revision>61</cp:revision>
  <dcterms:created xsi:type="dcterms:W3CDTF">2015-04-19T20:17:17Z</dcterms:created>
  <dcterms:modified xsi:type="dcterms:W3CDTF">2018-08-14T13:08:16Z</dcterms:modified>
</cp:coreProperties>
</file>